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4552" r:id="rId2"/>
    <p:sldMasterId id="2147484631" r:id="rId3"/>
    <p:sldMasterId id="2147484644" r:id="rId4"/>
    <p:sldMasterId id="2147484657" r:id="rId5"/>
    <p:sldMasterId id="2147484670" r:id="rId6"/>
    <p:sldMasterId id="2147484683" r:id="rId7"/>
    <p:sldMasterId id="2147484696" r:id="rId8"/>
  </p:sldMasterIdLst>
  <p:notesMasterIdLst>
    <p:notesMasterId r:id="rId147"/>
  </p:notesMasterIdLst>
  <p:sldIdLst>
    <p:sldId id="1291" r:id="rId9"/>
    <p:sldId id="1915" r:id="rId10"/>
    <p:sldId id="1914" r:id="rId11"/>
    <p:sldId id="1341" r:id="rId12"/>
    <p:sldId id="1564" r:id="rId13"/>
    <p:sldId id="1565" r:id="rId14"/>
    <p:sldId id="1566" r:id="rId15"/>
    <p:sldId id="1567" r:id="rId16"/>
    <p:sldId id="1568" r:id="rId17"/>
    <p:sldId id="1680" r:id="rId18"/>
    <p:sldId id="1901" r:id="rId19"/>
    <p:sldId id="1762" r:id="rId20"/>
    <p:sldId id="1763" r:id="rId21"/>
    <p:sldId id="1764" r:id="rId22"/>
    <p:sldId id="1683" r:id="rId23"/>
    <p:sldId id="1684" r:id="rId24"/>
    <p:sldId id="1801" r:id="rId25"/>
    <p:sldId id="1802" r:id="rId26"/>
    <p:sldId id="1803" r:id="rId27"/>
    <p:sldId id="1804" r:id="rId28"/>
    <p:sldId id="1685" r:id="rId29"/>
    <p:sldId id="1686" r:id="rId30"/>
    <p:sldId id="1687" r:id="rId31"/>
    <p:sldId id="1688" r:id="rId32"/>
    <p:sldId id="1689" r:id="rId33"/>
    <p:sldId id="1690" r:id="rId34"/>
    <p:sldId id="1608" r:id="rId35"/>
    <p:sldId id="1609" r:id="rId36"/>
    <p:sldId id="1610" r:id="rId37"/>
    <p:sldId id="1611" r:id="rId38"/>
    <p:sldId id="1612" r:id="rId39"/>
    <p:sldId id="1613" r:id="rId40"/>
    <p:sldId id="1805" r:id="rId41"/>
    <p:sldId id="1614" r:id="rId42"/>
    <p:sldId id="1615" r:id="rId43"/>
    <p:sldId id="1616" r:id="rId44"/>
    <p:sldId id="1617" r:id="rId45"/>
    <p:sldId id="1618" r:id="rId46"/>
    <p:sldId id="1691" r:id="rId47"/>
    <p:sldId id="1620" r:id="rId48"/>
    <p:sldId id="1621" r:id="rId49"/>
    <p:sldId id="1622" r:id="rId50"/>
    <p:sldId id="1692" r:id="rId51"/>
    <p:sldId id="1693" r:id="rId52"/>
    <p:sldId id="1712" r:id="rId53"/>
    <p:sldId id="1713" r:id="rId54"/>
    <p:sldId id="1694" r:id="rId55"/>
    <p:sldId id="1695" r:id="rId56"/>
    <p:sldId id="1696" r:id="rId57"/>
    <p:sldId id="1697" r:id="rId58"/>
    <p:sldId id="1698" r:id="rId59"/>
    <p:sldId id="1700" r:id="rId60"/>
    <p:sldId id="1701" r:id="rId61"/>
    <p:sldId id="1702" r:id="rId62"/>
    <p:sldId id="1703" r:id="rId63"/>
    <p:sldId id="1714" r:id="rId64"/>
    <p:sldId id="1715" r:id="rId65"/>
    <p:sldId id="1716" r:id="rId66"/>
    <p:sldId id="1717" r:id="rId67"/>
    <p:sldId id="1718" r:id="rId68"/>
    <p:sldId id="1719" r:id="rId69"/>
    <p:sldId id="1721" r:id="rId70"/>
    <p:sldId id="1722" r:id="rId71"/>
    <p:sldId id="1723" r:id="rId72"/>
    <p:sldId id="1724" r:id="rId73"/>
    <p:sldId id="1903" r:id="rId74"/>
    <p:sldId id="1904" r:id="rId75"/>
    <p:sldId id="1905" r:id="rId76"/>
    <p:sldId id="1906" r:id="rId77"/>
    <p:sldId id="1907" r:id="rId78"/>
    <p:sldId id="1908" r:id="rId79"/>
    <p:sldId id="1909" r:id="rId80"/>
    <p:sldId id="1910" r:id="rId81"/>
    <p:sldId id="1911" r:id="rId82"/>
    <p:sldId id="1888" r:id="rId83"/>
    <p:sldId id="1765" r:id="rId84"/>
    <p:sldId id="1766" r:id="rId85"/>
    <p:sldId id="1767" r:id="rId86"/>
    <p:sldId id="1768" r:id="rId87"/>
    <p:sldId id="1769" r:id="rId88"/>
    <p:sldId id="1770" r:id="rId89"/>
    <p:sldId id="1647" r:id="rId90"/>
    <p:sldId id="1779" r:id="rId91"/>
    <p:sldId id="1780" r:id="rId92"/>
    <p:sldId id="1649" r:id="rId93"/>
    <p:sldId id="1786" r:id="rId94"/>
    <p:sldId id="1650" r:id="rId95"/>
    <p:sldId id="1652" r:id="rId96"/>
    <p:sldId id="1787" r:id="rId97"/>
    <p:sldId id="1653" r:id="rId98"/>
    <p:sldId id="1654" r:id="rId99"/>
    <p:sldId id="1655" r:id="rId100"/>
    <p:sldId id="1656" r:id="rId101"/>
    <p:sldId id="1657" r:id="rId102"/>
    <p:sldId id="1658" r:id="rId103"/>
    <p:sldId id="1659" r:id="rId104"/>
    <p:sldId id="1660" r:id="rId105"/>
    <p:sldId id="1666" r:id="rId106"/>
    <p:sldId id="1667" r:id="rId107"/>
    <p:sldId id="1668" r:id="rId108"/>
    <p:sldId id="1887" r:id="rId109"/>
    <p:sldId id="1669" r:id="rId110"/>
    <p:sldId id="1670" r:id="rId111"/>
    <p:sldId id="1671" r:id="rId112"/>
    <p:sldId id="1879" r:id="rId113"/>
    <p:sldId id="1900" r:id="rId114"/>
    <p:sldId id="1674" r:id="rId115"/>
    <p:sldId id="1675" r:id="rId116"/>
    <p:sldId id="1902" r:id="rId117"/>
    <p:sldId id="1912" r:id="rId118"/>
    <p:sldId id="1342" r:id="rId119"/>
    <p:sldId id="1343" r:id="rId120"/>
    <p:sldId id="1345" r:id="rId121"/>
    <p:sldId id="1344" r:id="rId122"/>
    <p:sldId id="1348" r:id="rId123"/>
    <p:sldId id="1349" r:id="rId124"/>
    <p:sldId id="1350" r:id="rId125"/>
    <p:sldId id="1351" r:id="rId126"/>
    <p:sldId id="1346" r:id="rId127"/>
    <p:sldId id="1347" r:id="rId128"/>
    <p:sldId id="1362" r:id="rId129"/>
    <p:sldId id="1364" r:id="rId130"/>
    <p:sldId id="1356" r:id="rId131"/>
    <p:sldId id="1209" r:id="rId132"/>
    <p:sldId id="1913" r:id="rId133"/>
    <p:sldId id="1210" r:id="rId134"/>
    <p:sldId id="1211" r:id="rId135"/>
    <p:sldId id="1212" r:id="rId136"/>
    <p:sldId id="1213" r:id="rId137"/>
    <p:sldId id="1214" r:id="rId138"/>
    <p:sldId id="1215" r:id="rId139"/>
    <p:sldId id="1216" r:id="rId140"/>
    <p:sldId id="1217" r:id="rId141"/>
    <p:sldId id="1357" r:id="rId142"/>
    <p:sldId id="1219" r:id="rId143"/>
    <p:sldId id="1220" r:id="rId144"/>
    <p:sldId id="1221" r:id="rId145"/>
    <p:sldId id="1222" r:id="rId14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40"/>
    <p:restoredTop sz="94669"/>
  </p:normalViewPr>
  <p:slideViewPr>
    <p:cSldViewPr>
      <p:cViewPr varScale="1">
        <p:scale>
          <a:sx n="87" d="100"/>
          <a:sy n="87" d="100"/>
        </p:scale>
        <p:origin x="928" y="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09.xml"/><Relationship Id="rId21" Type="http://schemas.openxmlformats.org/officeDocument/2006/relationships/slide" Target="slides/slide13.xml"/><Relationship Id="rId42" Type="http://schemas.openxmlformats.org/officeDocument/2006/relationships/slide" Target="slides/slide34.xml"/><Relationship Id="rId63" Type="http://schemas.openxmlformats.org/officeDocument/2006/relationships/slide" Target="slides/slide55.xml"/><Relationship Id="rId84" Type="http://schemas.openxmlformats.org/officeDocument/2006/relationships/slide" Target="slides/slide76.xml"/><Relationship Id="rId138" Type="http://schemas.openxmlformats.org/officeDocument/2006/relationships/slide" Target="slides/slide130.xml"/><Relationship Id="rId107" Type="http://schemas.openxmlformats.org/officeDocument/2006/relationships/slide" Target="slides/slide99.xml"/><Relationship Id="rId11" Type="http://schemas.openxmlformats.org/officeDocument/2006/relationships/slide" Target="slides/slide3.xml"/><Relationship Id="rId32" Type="http://schemas.openxmlformats.org/officeDocument/2006/relationships/slide" Target="slides/slide24.xml"/><Relationship Id="rId53" Type="http://schemas.openxmlformats.org/officeDocument/2006/relationships/slide" Target="slides/slide45.xml"/><Relationship Id="rId74" Type="http://schemas.openxmlformats.org/officeDocument/2006/relationships/slide" Target="slides/slide66.xml"/><Relationship Id="rId128" Type="http://schemas.openxmlformats.org/officeDocument/2006/relationships/slide" Target="slides/slide120.xml"/><Relationship Id="rId149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95" Type="http://schemas.openxmlformats.org/officeDocument/2006/relationships/slide" Target="slides/slide87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43" Type="http://schemas.openxmlformats.org/officeDocument/2006/relationships/slide" Target="slides/slide35.xml"/><Relationship Id="rId48" Type="http://schemas.openxmlformats.org/officeDocument/2006/relationships/slide" Target="slides/slide40.xml"/><Relationship Id="rId64" Type="http://schemas.openxmlformats.org/officeDocument/2006/relationships/slide" Target="slides/slide56.xml"/><Relationship Id="rId69" Type="http://schemas.openxmlformats.org/officeDocument/2006/relationships/slide" Target="slides/slide61.xml"/><Relationship Id="rId113" Type="http://schemas.openxmlformats.org/officeDocument/2006/relationships/slide" Target="slides/slide105.xml"/><Relationship Id="rId118" Type="http://schemas.openxmlformats.org/officeDocument/2006/relationships/slide" Target="slides/slide110.xml"/><Relationship Id="rId134" Type="http://schemas.openxmlformats.org/officeDocument/2006/relationships/slide" Target="slides/slide126.xml"/><Relationship Id="rId139" Type="http://schemas.openxmlformats.org/officeDocument/2006/relationships/slide" Target="slides/slide131.xml"/><Relationship Id="rId80" Type="http://schemas.openxmlformats.org/officeDocument/2006/relationships/slide" Target="slides/slide72.xml"/><Relationship Id="rId85" Type="http://schemas.openxmlformats.org/officeDocument/2006/relationships/slide" Target="slides/slide77.xml"/><Relationship Id="rId150" Type="http://schemas.openxmlformats.org/officeDocument/2006/relationships/theme" Target="theme/theme1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33" Type="http://schemas.openxmlformats.org/officeDocument/2006/relationships/slide" Target="slides/slide25.xml"/><Relationship Id="rId38" Type="http://schemas.openxmlformats.org/officeDocument/2006/relationships/slide" Target="slides/slide30.xml"/><Relationship Id="rId59" Type="http://schemas.openxmlformats.org/officeDocument/2006/relationships/slide" Target="slides/slide51.xml"/><Relationship Id="rId103" Type="http://schemas.openxmlformats.org/officeDocument/2006/relationships/slide" Target="slides/slide95.xml"/><Relationship Id="rId108" Type="http://schemas.openxmlformats.org/officeDocument/2006/relationships/slide" Target="slides/slide100.xml"/><Relationship Id="rId124" Type="http://schemas.openxmlformats.org/officeDocument/2006/relationships/slide" Target="slides/slide116.xml"/><Relationship Id="rId129" Type="http://schemas.openxmlformats.org/officeDocument/2006/relationships/slide" Target="slides/slide121.xml"/><Relationship Id="rId54" Type="http://schemas.openxmlformats.org/officeDocument/2006/relationships/slide" Target="slides/slide46.xml"/><Relationship Id="rId70" Type="http://schemas.openxmlformats.org/officeDocument/2006/relationships/slide" Target="slides/slide62.xml"/><Relationship Id="rId75" Type="http://schemas.openxmlformats.org/officeDocument/2006/relationships/slide" Target="slides/slide67.xml"/><Relationship Id="rId91" Type="http://schemas.openxmlformats.org/officeDocument/2006/relationships/slide" Target="slides/slide83.xml"/><Relationship Id="rId96" Type="http://schemas.openxmlformats.org/officeDocument/2006/relationships/slide" Target="slides/slide88.xml"/><Relationship Id="rId140" Type="http://schemas.openxmlformats.org/officeDocument/2006/relationships/slide" Target="slides/slide132.xml"/><Relationship Id="rId145" Type="http://schemas.openxmlformats.org/officeDocument/2006/relationships/slide" Target="slides/slide137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49" Type="http://schemas.openxmlformats.org/officeDocument/2006/relationships/slide" Target="slides/slide41.xml"/><Relationship Id="rId114" Type="http://schemas.openxmlformats.org/officeDocument/2006/relationships/slide" Target="slides/slide106.xml"/><Relationship Id="rId119" Type="http://schemas.openxmlformats.org/officeDocument/2006/relationships/slide" Target="slides/slide111.xml"/><Relationship Id="rId44" Type="http://schemas.openxmlformats.org/officeDocument/2006/relationships/slide" Target="slides/slide36.xml"/><Relationship Id="rId60" Type="http://schemas.openxmlformats.org/officeDocument/2006/relationships/slide" Target="slides/slide52.xml"/><Relationship Id="rId65" Type="http://schemas.openxmlformats.org/officeDocument/2006/relationships/slide" Target="slides/slide57.xml"/><Relationship Id="rId81" Type="http://schemas.openxmlformats.org/officeDocument/2006/relationships/slide" Target="slides/slide73.xml"/><Relationship Id="rId86" Type="http://schemas.openxmlformats.org/officeDocument/2006/relationships/slide" Target="slides/slide78.xml"/><Relationship Id="rId130" Type="http://schemas.openxmlformats.org/officeDocument/2006/relationships/slide" Target="slides/slide122.xml"/><Relationship Id="rId135" Type="http://schemas.openxmlformats.org/officeDocument/2006/relationships/slide" Target="slides/slide127.xml"/><Relationship Id="rId151" Type="http://schemas.openxmlformats.org/officeDocument/2006/relationships/tableStyles" Target="tableStyles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39" Type="http://schemas.openxmlformats.org/officeDocument/2006/relationships/slide" Target="slides/slide31.xml"/><Relationship Id="rId109" Type="http://schemas.openxmlformats.org/officeDocument/2006/relationships/slide" Target="slides/slide101.xml"/><Relationship Id="rId34" Type="http://schemas.openxmlformats.org/officeDocument/2006/relationships/slide" Target="slides/slide26.xml"/><Relationship Id="rId50" Type="http://schemas.openxmlformats.org/officeDocument/2006/relationships/slide" Target="slides/slide42.xml"/><Relationship Id="rId55" Type="http://schemas.openxmlformats.org/officeDocument/2006/relationships/slide" Target="slides/slide47.xml"/><Relationship Id="rId76" Type="http://schemas.openxmlformats.org/officeDocument/2006/relationships/slide" Target="slides/slide68.xml"/><Relationship Id="rId97" Type="http://schemas.openxmlformats.org/officeDocument/2006/relationships/slide" Target="slides/slide89.xml"/><Relationship Id="rId104" Type="http://schemas.openxmlformats.org/officeDocument/2006/relationships/slide" Target="slides/slide96.xml"/><Relationship Id="rId120" Type="http://schemas.openxmlformats.org/officeDocument/2006/relationships/slide" Target="slides/slide112.xml"/><Relationship Id="rId125" Type="http://schemas.openxmlformats.org/officeDocument/2006/relationships/slide" Target="slides/slide117.xml"/><Relationship Id="rId141" Type="http://schemas.openxmlformats.org/officeDocument/2006/relationships/slide" Target="slides/slide133.xml"/><Relationship Id="rId146" Type="http://schemas.openxmlformats.org/officeDocument/2006/relationships/slide" Target="slides/slide138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63.xml"/><Relationship Id="rId92" Type="http://schemas.openxmlformats.org/officeDocument/2006/relationships/slide" Target="slides/slide84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1.xml"/><Relationship Id="rId24" Type="http://schemas.openxmlformats.org/officeDocument/2006/relationships/slide" Target="slides/slide16.xml"/><Relationship Id="rId40" Type="http://schemas.openxmlformats.org/officeDocument/2006/relationships/slide" Target="slides/slide32.xml"/><Relationship Id="rId45" Type="http://schemas.openxmlformats.org/officeDocument/2006/relationships/slide" Target="slides/slide37.xml"/><Relationship Id="rId66" Type="http://schemas.openxmlformats.org/officeDocument/2006/relationships/slide" Target="slides/slide58.xml"/><Relationship Id="rId87" Type="http://schemas.openxmlformats.org/officeDocument/2006/relationships/slide" Target="slides/slide79.xml"/><Relationship Id="rId110" Type="http://schemas.openxmlformats.org/officeDocument/2006/relationships/slide" Target="slides/slide102.xml"/><Relationship Id="rId115" Type="http://schemas.openxmlformats.org/officeDocument/2006/relationships/slide" Target="slides/slide107.xml"/><Relationship Id="rId131" Type="http://schemas.openxmlformats.org/officeDocument/2006/relationships/slide" Target="slides/slide123.xml"/><Relationship Id="rId136" Type="http://schemas.openxmlformats.org/officeDocument/2006/relationships/slide" Target="slides/slide128.xml"/><Relationship Id="rId61" Type="http://schemas.openxmlformats.org/officeDocument/2006/relationships/slide" Target="slides/slide53.xml"/><Relationship Id="rId82" Type="http://schemas.openxmlformats.org/officeDocument/2006/relationships/slide" Target="slides/slide74.xml"/><Relationship Id="rId19" Type="http://schemas.openxmlformats.org/officeDocument/2006/relationships/slide" Target="slides/slide11.xml"/><Relationship Id="rId14" Type="http://schemas.openxmlformats.org/officeDocument/2006/relationships/slide" Target="slides/slide6.xml"/><Relationship Id="rId30" Type="http://schemas.openxmlformats.org/officeDocument/2006/relationships/slide" Target="slides/slide22.xml"/><Relationship Id="rId35" Type="http://schemas.openxmlformats.org/officeDocument/2006/relationships/slide" Target="slides/slide27.xml"/><Relationship Id="rId56" Type="http://schemas.openxmlformats.org/officeDocument/2006/relationships/slide" Target="slides/slide48.xml"/><Relationship Id="rId77" Type="http://schemas.openxmlformats.org/officeDocument/2006/relationships/slide" Target="slides/slide69.xml"/><Relationship Id="rId100" Type="http://schemas.openxmlformats.org/officeDocument/2006/relationships/slide" Target="slides/slide92.xml"/><Relationship Id="rId105" Type="http://schemas.openxmlformats.org/officeDocument/2006/relationships/slide" Target="slides/slide97.xml"/><Relationship Id="rId126" Type="http://schemas.openxmlformats.org/officeDocument/2006/relationships/slide" Target="slides/slide118.xml"/><Relationship Id="rId147" Type="http://schemas.openxmlformats.org/officeDocument/2006/relationships/notesMaster" Target="notesMasters/notesMaster1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43.xml"/><Relationship Id="rId72" Type="http://schemas.openxmlformats.org/officeDocument/2006/relationships/slide" Target="slides/slide64.xml"/><Relationship Id="rId93" Type="http://schemas.openxmlformats.org/officeDocument/2006/relationships/slide" Target="slides/slide85.xml"/><Relationship Id="rId98" Type="http://schemas.openxmlformats.org/officeDocument/2006/relationships/slide" Target="slides/slide90.xml"/><Relationship Id="rId121" Type="http://schemas.openxmlformats.org/officeDocument/2006/relationships/slide" Target="slides/slide113.xml"/><Relationship Id="rId142" Type="http://schemas.openxmlformats.org/officeDocument/2006/relationships/slide" Target="slides/slide134.xml"/><Relationship Id="rId3" Type="http://schemas.openxmlformats.org/officeDocument/2006/relationships/slideMaster" Target="slideMasters/slideMaster3.xml"/><Relationship Id="rId25" Type="http://schemas.openxmlformats.org/officeDocument/2006/relationships/slide" Target="slides/slide17.xml"/><Relationship Id="rId46" Type="http://schemas.openxmlformats.org/officeDocument/2006/relationships/slide" Target="slides/slide38.xml"/><Relationship Id="rId67" Type="http://schemas.openxmlformats.org/officeDocument/2006/relationships/slide" Target="slides/slide59.xml"/><Relationship Id="rId116" Type="http://schemas.openxmlformats.org/officeDocument/2006/relationships/slide" Target="slides/slide108.xml"/><Relationship Id="rId137" Type="http://schemas.openxmlformats.org/officeDocument/2006/relationships/slide" Target="slides/slide129.xml"/><Relationship Id="rId20" Type="http://schemas.openxmlformats.org/officeDocument/2006/relationships/slide" Target="slides/slide12.xml"/><Relationship Id="rId41" Type="http://schemas.openxmlformats.org/officeDocument/2006/relationships/slide" Target="slides/slide33.xml"/><Relationship Id="rId62" Type="http://schemas.openxmlformats.org/officeDocument/2006/relationships/slide" Target="slides/slide54.xml"/><Relationship Id="rId83" Type="http://schemas.openxmlformats.org/officeDocument/2006/relationships/slide" Target="slides/slide75.xml"/><Relationship Id="rId88" Type="http://schemas.openxmlformats.org/officeDocument/2006/relationships/slide" Target="slides/slide80.xml"/><Relationship Id="rId111" Type="http://schemas.openxmlformats.org/officeDocument/2006/relationships/slide" Target="slides/slide103.xml"/><Relationship Id="rId132" Type="http://schemas.openxmlformats.org/officeDocument/2006/relationships/slide" Target="slides/slide124.xml"/><Relationship Id="rId15" Type="http://schemas.openxmlformats.org/officeDocument/2006/relationships/slide" Target="slides/slide7.xml"/><Relationship Id="rId36" Type="http://schemas.openxmlformats.org/officeDocument/2006/relationships/slide" Target="slides/slide28.xml"/><Relationship Id="rId57" Type="http://schemas.openxmlformats.org/officeDocument/2006/relationships/slide" Target="slides/slide49.xml"/><Relationship Id="rId106" Type="http://schemas.openxmlformats.org/officeDocument/2006/relationships/slide" Target="slides/slide98.xml"/><Relationship Id="rId127" Type="http://schemas.openxmlformats.org/officeDocument/2006/relationships/slide" Target="slides/slide119.xml"/><Relationship Id="rId10" Type="http://schemas.openxmlformats.org/officeDocument/2006/relationships/slide" Target="slides/slide2.xml"/><Relationship Id="rId31" Type="http://schemas.openxmlformats.org/officeDocument/2006/relationships/slide" Target="slides/slide23.xml"/><Relationship Id="rId52" Type="http://schemas.openxmlformats.org/officeDocument/2006/relationships/slide" Target="slides/slide44.xml"/><Relationship Id="rId73" Type="http://schemas.openxmlformats.org/officeDocument/2006/relationships/slide" Target="slides/slide65.xml"/><Relationship Id="rId78" Type="http://schemas.openxmlformats.org/officeDocument/2006/relationships/slide" Target="slides/slide70.xml"/><Relationship Id="rId94" Type="http://schemas.openxmlformats.org/officeDocument/2006/relationships/slide" Target="slides/slide86.xml"/><Relationship Id="rId99" Type="http://schemas.openxmlformats.org/officeDocument/2006/relationships/slide" Target="slides/slide91.xml"/><Relationship Id="rId101" Type="http://schemas.openxmlformats.org/officeDocument/2006/relationships/slide" Target="slides/slide93.xml"/><Relationship Id="rId122" Type="http://schemas.openxmlformats.org/officeDocument/2006/relationships/slide" Target="slides/slide114.xml"/><Relationship Id="rId143" Type="http://schemas.openxmlformats.org/officeDocument/2006/relationships/slide" Target="slides/slide135.xml"/><Relationship Id="rId148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26" Type="http://schemas.openxmlformats.org/officeDocument/2006/relationships/slide" Target="slides/slide18.xml"/><Relationship Id="rId47" Type="http://schemas.openxmlformats.org/officeDocument/2006/relationships/slide" Target="slides/slide39.xml"/><Relationship Id="rId68" Type="http://schemas.openxmlformats.org/officeDocument/2006/relationships/slide" Target="slides/slide60.xml"/><Relationship Id="rId89" Type="http://schemas.openxmlformats.org/officeDocument/2006/relationships/slide" Target="slides/slide81.xml"/><Relationship Id="rId112" Type="http://schemas.openxmlformats.org/officeDocument/2006/relationships/slide" Target="slides/slide104.xml"/><Relationship Id="rId133" Type="http://schemas.openxmlformats.org/officeDocument/2006/relationships/slide" Target="slides/slide125.xml"/><Relationship Id="rId16" Type="http://schemas.openxmlformats.org/officeDocument/2006/relationships/slide" Target="slides/slide8.xml"/><Relationship Id="rId37" Type="http://schemas.openxmlformats.org/officeDocument/2006/relationships/slide" Target="slides/slide29.xml"/><Relationship Id="rId58" Type="http://schemas.openxmlformats.org/officeDocument/2006/relationships/slide" Target="slides/slide50.xml"/><Relationship Id="rId79" Type="http://schemas.openxmlformats.org/officeDocument/2006/relationships/slide" Target="slides/slide71.xml"/><Relationship Id="rId102" Type="http://schemas.openxmlformats.org/officeDocument/2006/relationships/slide" Target="slides/slide94.xml"/><Relationship Id="rId123" Type="http://schemas.openxmlformats.org/officeDocument/2006/relationships/slide" Target="slides/slide115.xml"/><Relationship Id="rId144" Type="http://schemas.openxmlformats.org/officeDocument/2006/relationships/slide" Target="slides/slide136.xml"/><Relationship Id="rId90" Type="http://schemas.openxmlformats.org/officeDocument/2006/relationships/slide" Target="slides/slide8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FB5B08A-6C4D-BE45-A2DF-A129722CB16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6D9700F-4ADE-494A-A81C-1FB045ED9B91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fld id="{5F6736B7-798A-BA48-B725-5E0F960BC660}" type="datetime1">
              <a:rPr lang="en-US" altLang="en-US"/>
              <a:pPr/>
              <a:t>4/18/19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2CD6BA96-9652-9B4E-B9B0-767AE50BF51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6E43CFCC-648D-E84D-A90E-8065EC28D7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B4F8B3-642A-9E4C-A49C-BCBA2230A845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2E9554-EBB2-834B-9A42-A67EC995310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fld id="{77BBBDF4-3D20-374A-8AF6-66516D4C036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>
            <a:extLst>
              <a:ext uri="{FF2B5EF4-FFF2-40B4-BE49-F238E27FC236}">
                <a16:creationId xmlns:a16="http://schemas.microsoft.com/office/drawing/2014/main" id="{9EB897AD-70AD-2047-86B7-5A275A5CBCA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D41CFE0-6137-284D-A98F-1C9903686B23}" type="slidenum"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3554" name="Rectangle 2">
            <a:extLst>
              <a:ext uri="{FF2B5EF4-FFF2-40B4-BE49-F238E27FC236}">
                <a16:creationId xmlns:a16="http://schemas.microsoft.com/office/drawing/2014/main" id="{868299AF-793D-6B45-A209-6FD3C67B81A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F5245E8B-2940-BE4C-97F4-A858718F784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73419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3" name="Slide Image Placeholder 1">
            <a:extLst>
              <a:ext uri="{FF2B5EF4-FFF2-40B4-BE49-F238E27FC236}">
                <a16:creationId xmlns:a16="http://schemas.microsoft.com/office/drawing/2014/main" id="{14FB59B0-8CF8-CB4D-84D9-B7BB5E7AD69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5954" name="Notes Placeholder 2">
            <a:extLst>
              <a:ext uri="{FF2B5EF4-FFF2-40B4-BE49-F238E27FC236}">
                <a16:creationId xmlns:a16="http://schemas.microsoft.com/office/drawing/2014/main" id="{B28A29D5-F9D4-F34D-BA6A-0B5E37ABF9E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To get maximal latency hiding:</a:t>
            </a:r>
          </a:p>
          <a:p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Run 1/32 of the time</a:t>
            </a:r>
          </a:p>
          <a:p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16 words per thread = 64B  </a:t>
            </a:r>
          </a:p>
        </p:txBody>
      </p:sp>
      <p:sp>
        <p:nvSpPr>
          <p:cNvPr id="125955" name="Slide Number Placeholder 3">
            <a:extLst>
              <a:ext uri="{FF2B5EF4-FFF2-40B4-BE49-F238E27FC236}">
                <a16:creationId xmlns:a16="http://schemas.microsoft.com/office/drawing/2014/main" id="{275DF53C-C58E-704B-AAC6-8B252CEC1EE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E194B3C-3B9E-4C4C-9792-F9F0C89AF1DE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136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21247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1" name="Slide Image Placeholder 1">
            <a:extLst>
              <a:ext uri="{FF2B5EF4-FFF2-40B4-BE49-F238E27FC236}">
                <a16:creationId xmlns:a16="http://schemas.microsoft.com/office/drawing/2014/main" id="{38C65156-0B65-7C4A-8B71-8E181523766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8002" name="Notes Placeholder 2">
            <a:extLst>
              <a:ext uri="{FF2B5EF4-FFF2-40B4-BE49-F238E27FC236}">
                <a16:creationId xmlns:a16="http://schemas.microsoft.com/office/drawing/2014/main" id="{A7987DD2-9FF2-B243-B32E-CA8227CA1AB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If you</a:t>
            </a:r>
            <a:r>
              <a:rPr lang="ja-JP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’</a:t>
            </a:r>
            <a:r>
              <a:rPr lang="en-US" altLang="ja-JP">
                <a:latin typeface="Arial" panose="020B0604020202020204" pitchFamily="34" charset="0"/>
                <a:ea typeface="ＭＳ Ｐゴシック" panose="020B0600070205080204" pitchFamily="34" charset="-128"/>
              </a:rPr>
              <a:t>re running a CUDA program, and your not launching 30K threads, you are certainly not getting full latency hiding, and you might not be using the GPU well</a:t>
            </a: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128003" name="Slide Number Placeholder 3">
            <a:extLst>
              <a:ext uri="{FF2B5EF4-FFF2-40B4-BE49-F238E27FC236}">
                <a16:creationId xmlns:a16="http://schemas.microsoft.com/office/drawing/2014/main" id="{9039802B-2B4D-6E40-B77E-706C6633036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CD0CC7D-3E2C-E944-82A3-3A67C90278B0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137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41593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31066F6-D7BD-B244-B2AA-45C384F01039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465702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3EAE06F-D11D-3B4E-B8D0-6FB7775C28E2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450541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7782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>
                <a:ea typeface="ＭＳ Ｐゴシック" charset="-128"/>
              </a:rPr>
              <a:t>Pettis and Hansen, Profile guided code positioning, PLDI 1990.</a:t>
            </a:r>
          </a:p>
          <a:p>
            <a:r>
              <a:rPr lang="en-US" altLang="en-US">
                <a:ea typeface="ＭＳ Ｐゴシック" charset="-128"/>
              </a:rPr>
              <a:t>Trace caches…</a:t>
            </a:r>
          </a:p>
        </p:txBody>
      </p:sp>
      <p:sp>
        <p:nvSpPr>
          <p:cNvPr id="7782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07D39C2-4EA9-8E41-BB97-D7B3AF7DF910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621509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0035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>
                <a:ea typeface="ＭＳ Ｐゴシック" charset="-128"/>
              </a:rPr>
              <a:t>Start with j=3, last iteration that is not taken…</a:t>
            </a:r>
          </a:p>
        </p:txBody>
      </p:sp>
      <p:sp>
        <p:nvSpPr>
          <p:cNvPr id="10035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4FCB70D-6FF6-7E4A-91FD-8E2EE91E3B88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50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717173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>
            <a:extLst>
              <a:ext uri="{FF2B5EF4-FFF2-40B4-BE49-F238E27FC236}">
                <a16:creationId xmlns:a16="http://schemas.microsoft.com/office/drawing/2014/main" id="{9EB897AD-70AD-2047-86B7-5A275A5CBCA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12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D41CFE0-6137-284D-A98F-1C9903686B23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12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109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23554" name="Rectangle 2">
            <a:extLst>
              <a:ext uri="{FF2B5EF4-FFF2-40B4-BE49-F238E27FC236}">
                <a16:creationId xmlns:a16="http://schemas.microsoft.com/office/drawing/2014/main" id="{868299AF-793D-6B45-A209-6FD3C67B81A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F5245E8B-2940-BE4C-97F4-A858718F784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616880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7">
            <a:extLst>
              <a:ext uri="{FF2B5EF4-FFF2-40B4-BE49-F238E27FC236}">
                <a16:creationId xmlns:a16="http://schemas.microsoft.com/office/drawing/2014/main" id="{759460F1-F649-E349-AFDD-A663F22FA7E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112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12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3B0365C-956D-EC43-A9A7-439CE12906C5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12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111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72706" name="Rectangle 2">
            <a:extLst>
              <a:ext uri="{FF2B5EF4-FFF2-40B4-BE49-F238E27FC236}">
                <a16:creationId xmlns:a16="http://schemas.microsoft.com/office/drawing/2014/main" id="{FEF987FB-4690-F943-AFA3-354F28DCB96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Rectangle 3">
            <a:extLst>
              <a:ext uri="{FF2B5EF4-FFF2-40B4-BE49-F238E27FC236}">
                <a16:creationId xmlns:a16="http://schemas.microsoft.com/office/drawing/2014/main" id="{FCB8465C-86B8-454B-B549-5AD2736C41A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61228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89" name="Slide Image Placeholder 1">
            <a:extLst>
              <a:ext uri="{FF2B5EF4-FFF2-40B4-BE49-F238E27FC236}">
                <a16:creationId xmlns:a16="http://schemas.microsoft.com/office/drawing/2014/main" id="{8CFBB1E9-E205-8249-9FB5-6B17F7FDC5E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4690" name="Notes Placeholder 2">
            <a:extLst>
              <a:ext uri="{FF2B5EF4-FFF2-40B4-BE49-F238E27FC236}">
                <a16:creationId xmlns:a16="http://schemas.microsoft.com/office/drawing/2014/main" id="{B84CB036-1E28-5D4E-8719-7A785F62E35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>
                <a:ea typeface="ＭＳ Ｐゴシック" panose="020B0600070205080204" pitchFamily="34" charset="-128"/>
              </a:rPr>
              <a:t>Latency overlap/hiding</a:t>
            </a:r>
          </a:p>
        </p:txBody>
      </p:sp>
      <p:sp>
        <p:nvSpPr>
          <p:cNvPr id="114691" name="Slide Number Placeholder 3">
            <a:extLst>
              <a:ext uri="{FF2B5EF4-FFF2-40B4-BE49-F238E27FC236}">
                <a16:creationId xmlns:a16="http://schemas.microsoft.com/office/drawing/2014/main" id="{A5AFB78C-9C24-9B47-A3FA-3B080658BF9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3DE38B3-B002-0644-ADA7-D1492B215FF8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127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04658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5" name="Slide Image Placeholder 1">
            <a:extLst>
              <a:ext uri="{FF2B5EF4-FFF2-40B4-BE49-F238E27FC236}">
                <a16:creationId xmlns:a16="http://schemas.microsoft.com/office/drawing/2014/main" id="{333A384D-F61C-5248-A962-65C0826A75E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3906" name="Notes Placeholder 2">
            <a:extLst>
              <a:ext uri="{FF2B5EF4-FFF2-40B4-BE49-F238E27FC236}">
                <a16:creationId xmlns:a16="http://schemas.microsoft.com/office/drawing/2014/main" id="{334B37FB-F75D-C645-968E-336A16EA5A0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30 * 32 * 32 = 30 * 1024 = 30K fragments</a:t>
            </a:r>
          </a:p>
          <a:p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64KB register file = 16 32-bit registers per thread = 64B (1/32 that of LRB)</a:t>
            </a:r>
          </a:p>
          <a:p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16KB of shared scratch</a:t>
            </a:r>
          </a:p>
          <a:p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  <a:p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80KB / core available to software</a:t>
            </a:r>
          </a:p>
        </p:txBody>
      </p:sp>
      <p:sp>
        <p:nvSpPr>
          <p:cNvPr id="123907" name="Slide Number Placeholder 3">
            <a:extLst>
              <a:ext uri="{FF2B5EF4-FFF2-40B4-BE49-F238E27FC236}">
                <a16:creationId xmlns:a16="http://schemas.microsoft.com/office/drawing/2014/main" id="{A84DC50B-CF5F-A64D-BCAD-E289E31C446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F10AB19-F68A-3641-A2DD-3E8EEA91CD42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135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7196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5B1FC3E2-D43B-E94B-BA83-ED8150FDBE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5EC74403-99B7-CB40-B4F8-F55599D98477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FD60F75A-C02C-AD4A-AF9E-52EEAF82EB6B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E936E699-80FA-6548-AEB0-CB2F2C80718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FAB0B192-A24B-1440-89C8-F42BEC8DC55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95283A1B-9D1B-4E45-AA07-20B134BA374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37A0DBEC-EF25-5044-99C0-10319555000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6277381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A4D3F33-B6A7-AF4E-BBA2-5D60152157B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353CFA4-7231-3E40-BE0C-D71465BEBF4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96B7CA-B932-994D-B971-2260EDB50B7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7828338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CC83800E-91E2-F44E-8B1A-96E8F4B25A3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5479B90-DAFC-F34D-AC75-394C8643F99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7B12352-B84B-6B4C-ACEA-8DB3E16F2C7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8569264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272B4CA-4912-5248-8374-7A8792B5B8B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3F9E00E-DB83-E844-BFB6-3D6DB6E927B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61E42CE-1A5C-E24B-BAF7-4A99E5980E2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9702644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9AB32D4F-2E26-BB49-BF16-6DBA8ACD3C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9B672AE7-B706-784B-9F8A-F24120FF1074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BA9969AD-F958-2847-B57E-A19F09573549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E9F0EB7F-4ED2-0245-966B-DB761ECE412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14ED2CA6-1722-4F4E-9DAE-B4A7E6FE852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7D42BA6D-604D-4541-8B02-066898578B5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23D34C95-975D-8A40-A099-835EC10CA13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43224457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85DDF7D9-04EF-5444-A8C5-498960C07A5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1F8E293-C5EE-E14B-A0AA-2E697AA5A1B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84E0E9C-A454-5D49-AB31-E9FBCA96360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2857886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8315DF4-EF48-F64A-8072-AF5A4078A27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8230603-849D-D247-81DC-EA9E2BBB31A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DCFBAC-D871-BA44-AF9A-2081C438FA5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4249412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9BB06AC2-13C7-0543-BF55-13A69B92649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24E50D2-900E-E943-AC44-65451CDD571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447202-78C0-B24D-892B-F9E0265A9AC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2878609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2BA9D88D-8FF7-614D-A638-F7772ACCB93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66D0E95F-31F4-4C42-A349-974108960D5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28706A1-8A1B-134B-A1F1-E12A934237F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0643741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348D77AC-12B3-7A4B-8260-1A5BE499E83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0F5E125E-7990-D842-80B0-A188104DD9C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B79968-F3BA-7D4E-A2BC-06EC28B15C6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72288431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40623686-BEB5-BB4F-BA50-712672B8E30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585A8E43-55B7-CD4B-8EAE-5C954CE482C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EA7245-AE78-E543-BA66-5FDF75635E2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8064316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FE28B04-A615-BF4B-9AFD-CB83F7A1898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C62E23A-AA2A-754F-A2F9-92FB7757B8B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F53678-ACF1-F343-B850-648AB6B627A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5951502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68A23D09-65B7-E04D-AF9E-F2C6FED9A76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AD21B0CA-B435-394D-A015-570A819A2D1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16834C-7200-C842-88F9-21D58E9E8AA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97405716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B0490C24-B438-214D-91EF-BF3984953AA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51BDADCE-061E-A749-A7F0-8BFCB5838E2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B2647B-5B35-FB44-AF92-120979CB3D7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11239125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B3DE118-1D4A-C149-A76B-368D5AD8B90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216E4A8-9F7E-8D4F-B9AB-0348D0AF69F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19B94CA-B614-604E-953A-6458AAA1F39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12307949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A8E2F0AC-167F-B846-A03E-82770AAF0F9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2BC2043-6F40-744A-A747-05BEF9574C7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75F323-5C8A-464D-9659-347D5305546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4294898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2A4BA5A-6707-0040-8FB2-C0B8340DABA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33E95ED0-7398-5E46-BF2A-5F40E4BE07B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7C71F0-437A-DB4D-80A2-2A3701775D5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25261332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 eaLnBrk="1" hangingPunct="1"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07C91DC6-7F7D-6D42-85B7-690327E44D2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2243899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9BEDFE-C75E-C64C-9ECA-014BBB93182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4113631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4228CC-5956-5B42-91DF-6CFFECA7FB0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6541407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0B3FF4-7CBB-A341-9743-5BF86926710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54001455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005A5B-D5F0-4F48-AFD6-0F6A9B111F0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07994933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36AC580D-9390-694B-BC56-18E6DC1E798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7716D7D1-6F7B-AD4D-B942-9594AB3BE3B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BC1AC3-30DF-8B4A-9E37-2A0B69C54BE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83989963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FC13780-89B6-A342-A0FE-479C0A05A58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3114683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07D316-15B3-664E-B565-09523CE925A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59651193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7FF959-69CE-0F4A-BA25-7B0829DCD42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1553190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F252C5-2CCC-BF49-946A-6C097D710A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5994812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654E936-0F14-3B4C-9D7D-C25B6014836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3726757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110498F-B2BF-1A49-8652-8D3D87DD1E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75568775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C3773A-9BA5-B342-A00F-CE639884AF4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85206241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 eaLnBrk="1" hangingPunct="1"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03B9BBC1-C6FD-2A4E-9273-059A252251B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35778274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575AE7-5B2E-B94F-95B1-7E662A0EF8A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952562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C2EF84-AD16-BD45-81F7-AB66FCD21F2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55745649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B0CE2EA2-CEF4-6C4F-B821-02BA1B5A47F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2742B8F-F63F-A645-9548-9448055AFE6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FD618AC-FEC1-C641-B975-6F582587916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7925371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F1E2E5D-3562-8F4F-8DB6-073BDC99AD4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18478495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E997E9-5C59-034E-BC49-C92A8896ABC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7839839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124D34-A466-434C-84B3-11F9557ECF2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62125591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52D22F-2B33-DB43-953C-59F0AC24B35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92498044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4BF857-8878-F24B-90D3-31406A7E1B6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14924880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474D2C-7712-DD4F-A2A1-A4F04289CBA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7553694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B1A0DF-4B80-1945-B858-82561B4966C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518091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070A3E-B786-1847-9B26-E51B26D206B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87338085"/>
      </p:ext>
    </p:extLst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87F8548-DDF8-2546-A58F-3B3747DD021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88750309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charset="0"/>
                <a:ea typeface="Arial" charset="0"/>
                <a:cs typeface="Arial" charset="0"/>
              </a:defRPr>
            </a:lvl1pPr>
          </a:lstStyle>
          <a:p>
            <a:pPr eaLnBrk="1" hangingPunct="1"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E337B35D-5433-0348-9208-B1F8B86867C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54463288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CEE05385-E561-734C-B41F-4E65C3DFD3F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6E7D70FC-BFDC-AD42-B845-383975983EB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805212-C8C9-F741-882A-BFB0ACC8964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363146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782A59D-F7DB-3C40-9CB4-7C6819D95DA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87064595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E3A55F3-0722-3642-8C63-DDECA50DE0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87618268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D66CCF8-38A1-9447-9322-6A2FB66805B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9747380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6885339-D0D5-064E-9D66-C31A2AF94E4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3247386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C98186F-090C-4946-91B8-32F0BCA370C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71448498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A465565-C915-B142-A449-83617D8EE85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07544720"/>
      </p:ext>
    </p:extLst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AB6B749-1E41-234E-AB05-235D4893204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342349"/>
      </p:ext>
    </p:extLst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0839D48-AA9B-2F4E-95E8-CC8EE752CB5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42583226"/>
      </p:ext>
    </p:extLst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7F65FAA-C4AF-8946-9949-CF640B50F61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36152713"/>
      </p:ext>
    </p:extLst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C655B4E-B520-384D-9471-F68059CC445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31135728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DE90F07E-0F31-A344-B591-D820A200E8E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1DFDAA4E-86AE-6549-87DD-492D245A552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3A3586-1A83-1B40-B5E8-394AE58747F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02909743"/>
      </p:ext>
    </p:extLst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178F655-7D5D-8A4B-96A7-3D9FB59206B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73652215"/>
      </p:ext>
    </p:extLst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charset="0"/>
                <a:ea typeface="Arial" charset="0"/>
                <a:cs typeface="Arial" charset="0"/>
              </a:defRPr>
            </a:lvl1pPr>
          </a:lstStyle>
          <a:p>
            <a:pPr eaLnBrk="1" hangingPunct="1"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1229D8C5-2EC4-9E4B-9AEA-4EFC829F674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20975235"/>
      </p:ext>
    </p:extLst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DA5F471-CC95-E245-A33D-6CD65A3E4A2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29731223"/>
      </p:ext>
    </p:extLst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362CE24-A738-7F42-9C26-EB97F59A4A6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32926979"/>
      </p:ext>
    </p:extLst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D762CE2-82EC-2643-83B2-941FAF0063E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91128366"/>
      </p:ext>
    </p:extLst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6BE123E-E8AE-6141-8072-63FCBF607B7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1777152"/>
      </p:ext>
    </p:extLst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FA9DF1D-3344-0645-8B60-335D0E9DAAB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63627013"/>
      </p:ext>
    </p:extLst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2F3A603-279F-7743-A4C8-DECB187DD5B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5158611"/>
      </p:ext>
    </p:extLst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3F236AC-3A65-1F40-9273-6ADC69A39CD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9709403"/>
      </p:ext>
    </p:extLst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DB060E5-D073-5742-8044-648489E3E47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0919471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12547F92-ADEF-BB49-8878-7FEC1664EC0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456CC851-00A4-C549-9B21-D4E13D1BE3E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BBCE5F4-D41A-3040-ADB1-EB21204BF35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12642375"/>
      </p:ext>
    </p:extLst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95DC007-7670-6D40-AA26-7975F38D9BE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9928122"/>
      </p:ext>
    </p:extLst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5C9C4D-9C41-674B-B138-7E4F0CEC30C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91432851"/>
      </p:ext>
    </p:extLst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D6E0720-5927-D447-BD7F-604280EB51C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57568393"/>
      </p:ext>
    </p:extLst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5">
            <a:extLst>
              <a:ext uri="{FF2B5EF4-FFF2-40B4-BE49-F238E27FC236}">
                <a16:creationId xmlns:a16="http://schemas.microsoft.com/office/drawing/2014/main" id="{550ED2F3-DE0F-304D-A01E-CDE020E8E0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3429000"/>
            <a:ext cx="77724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2000">
                <a:solidFill>
                  <a:srgbClr val="000000"/>
                </a:solidFill>
                <a:latin typeface="Calibri" panose="020F0502020204030204" pitchFamily="34" charset="0"/>
              </a:rPr>
              <a:t>Design of Digital Circuits 2016</a:t>
            </a:r>
          </a:p>
          <a:p>
            <a:r>
              <a:rPr lang="en-US" altLang="en-US" sz="2000">
                <a:solidFill>
                  <a:srgbClr val="000000"/>
                </a:solidFill>
                <a:latin typeface="Calibri" panose="020F0502020204030204" pitchFamily="34" charset="0"/>
              </a:rPr>
              <a:t>Srdjan Capkun</a:t>
            </a:r>
          </a:p>
          <a:p>
            <a:r>
              <a:rPr lang="en-US" altLang="en-US" sz="2000">
                <a:solidFill>
                  <a:srgbClr val="000000"/>
                </a:solidFill>
                <a:latin typeface="Calibri" panose="020F0502020204030204" pitchFamily="34" charset="0"/>
              </a:rPr>
              <a:t>Frank K. Gürkaynak</a:t>
            </a:r>
          </a:p>
        </p:txBody>
      </p:sp>
      <p:sp>
        <p:nvSpPr>
          <p:cNvPr id="4" name="TextBox 7">
            <a:extLst>
              <a:ext uri="{FF2B5EF4-FFF2-40B4-BE49-F238E27FC236}">
                <a16:creationId xmlns:a16="http://schemas.microsoft.com/office/drawing/2014/main" id="{D40D1772-1D14-2742-9413-EDC8D7E0D7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8500" y="6581775"/>
            <a:ext cx="77724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200" i="1">
                <a:solidFill>
                  <a:srgbClr val="404040"/>
                </a:solidFill>
                <a:latin typeface="Calibri" panose="020F0502020204030204" pitchFamily="34" charset="0"/>
              </a:rPr>
              <a:t>Adapted from Digital Design and Computer Architecture, David Money Harris &amp; Sarah L. Harris ©2007 Elsevier</a:t>
            </a:r>
            <a:endParaRPr lang="de-CH" altLang="en-US" sz="1200" i="1">
              <a:solidFill>
                <a:srgbClr val="404040"/>
              </a:solidFill>
              <a:latin typeface="Calibri" panose="020F0502020204030204" pitchFamily="34" charset="0"/>
            </a:endParaRPr>
          </a:p>
        </p:txBody>
      </p:sp>
      <p:sp>
        <p:nvSpPr>
          <p:cNvPr id="5" name="TextBox 8">
            <a:extLst>
              <a:ext uri="{FF2B5EF4-FFF2-40B4-BE49-F238E27FC236}">
                <a16:creationId xmlns:a16="http://schemas.microsoft.com/office/drawing/2014/main" id="{3289CB12-5D20-8143-B0DA-E76FD0FD77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4919663"/>
            <a:ext cx="65532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600">
                <a:solidFill>
                  <a:srgbClr val="A81E5B"/>
                </a:solidFill>
                <a:latin typeface="Consolas" panose="020B0609020204030204" pitchFamily="49" charset="0"/>
              </a:rPr>
              <a:t>http://www.syssec.ethz.ch/education/Digitaltechnik_16</a:t>
            </a:r>
            <a:endParaRPr lang="de-CH" altLang="en-US" sz="1600">
              <a:solidFill>
                <a:srgbClr val="A81E5B"/>
              </a:solidFill>
              <a:latin typeface="Consolas" panose="020B0609020204030204" pitchFamily="49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08012"/>
            <a:ext cx="7772400" cy="14700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461754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787191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Title and Horizonta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7896225" cy="24479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1"/>
          </p:nvPr>
        </p:nvSpPr>
        <p:spPr>
          <a:xfrm>
            <a:off x="404565" y="3886201"/>
            <a:ext cx="7896225" cy="2452382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016035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Title and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3870325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572000" y="1362075"/>
            <a:ext cx="3870325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643603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Title and 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3870325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572000" y="1362075"/>
            <a:ext cx="3870325" cy="23717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1"/>
          </p:nvPr>
        </p:nvSpPr>
        <p:spPr>
          <a:xfrm>
            <a:off x="4572000" y="3962400"/>
            <a:ext cx="3870325" cy="23717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6188313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936082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336" y="1362075"/>
            <a:ext cx="7896225" cy="4972050"/>
          </a:xfrm>
          <a:solidFill>
            <a:srgbClr val="F6F5BD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4016619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Double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085307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511" y="1904999"/>
            <a:ext cx="3870325" cy="4429125"/>
          </a:xfrm>
          <a:solidFill>
            <a:srgbClr val="F6F5BD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solidFill>
                  <a:schemeClr val="tx1"/>
                </a:solidFill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657636" y="1904999"/>
            <a:ext cx="3870325" cy="4429126"/>
          </a:xfrm>
          <a:solidFill>
            <a:schemeClr val="accent5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383997" y="1447800"/>
            <a:ext cx="3870325" cy="4572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600"/>
              </a:spcAft>
              <a:buNone/>
              <a:defRPr i="1" baseline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2pPr>
            <a:lvl3pPr marL="9144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3pPr>
            <a:lvl4pPr marL="13716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4pPr>
            <a:lvl5pPr marL="18288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4552238" y="1447799"/>
            <a:ext cx="3870325" cy="4572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600"/>
              </a:spcAft>
              <a:buNone/>
              <a:defRPr i="1" baseline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2pPr>
            <a:lvl3pPr marL="9144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3pPr>
            <a:lvl4pPr marL="13716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4pPr>
            <a:lvl5pPr marL="18288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527917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7D7A80C-3C6D-444F-98CF-C85F51843B8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244620A6-C1A1-EF40-88FF-8A8B7B7F72C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8F3669-DA65-AC4D-91CC-3BA90E8EE3C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1187783"/>
      </p:ext>
    </p:extLst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DoubleCode_Expla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085307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8950" y="1904999"/>
            <a:ext cx="3870325" cy="1905001"/>
          </a:xfrm>
          <a:solidFill>
            <a:srgbClr val="F6F5BD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solidFill>
                  <a:schemeClr val="tx1"/>
                </a:solidFill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664075" y="1904999"/>
            <a:ext cx="3870325" cy="1905001"/>
          </a:xfrm>
          <a:solidFill>
            <a:schemeClr val="accent5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390436" y="1447800"/>
            <a:ext cx="3870325" cy="4572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600"/>
              </a:spcAft>
              <a:buNone/>
              <a:defRPr i="1" baseline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2pPr>
            <a:lvl3pPr marL="9144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3pPr>
            <a:lvl4pPr marL="13716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4pPr>
            <a:lvl5pPr marL="18288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4553306" y="1447799"/>
            <a:ext cx="3870325" cy="4572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600"/>
              </a:spcAft>
              <a:buNone/>
              <a:defRPr i="1" baseline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2pPr>
            <a:lvl3pPr marL="9144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3pPr>
            <a:lvl4pPr marL="13716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4pPr>
            <a:lvl5pPr marL="18288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396875" y="3952875"/>
            <a:ext cx="7896225" cy="24479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61380571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Code_and_Expla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936082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775" y="3810001"/>
            <a:ext cx="7896225" cy="2524124"/>
          </a:xfrm>
          <a:solidFill>
            <a:srgbClr val="F6F5BD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396875" y="1362075"/>
            <a:ext cx="7896225" cy="24479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9696593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0_Explanationand 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936082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775" y="1362076"/>
            <a:ext cx="7896225" cy="2524124"/>
          </a:xfrm>
          <a:solidFill>
            <a:srgbClr val="F6F5BD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383997" y="3952875"/>
            <a:ext cx="7896225" cy="24479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9397486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45070"/>
            <a:ext cx="75914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3233351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6010620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6E9540E5-D098-014E-8D13-A37941C8B7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8E462C3B-2534-2D41-8CC6-45A026655CA9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87698C24-A0D3-994C-9188-0E77B46B2C9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B717D46B-9A8E-2B4A-BE0A-1068A1CEAA7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AE9F679A-0F7B-4B4D-9DE6-C2B5BA44759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39AB4B62-1114-D440-93E0-EB4DD994B33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A9A68A26-2706-724C-9714-12614487CC2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2466652"/>
      </p:ext>
    </p:extLst>
  </p:cSld>
  <p:clrMapOvr>
    <a:masterClrMapping/>
  </p:clrMapOvr>
  <p:transition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FE7FC4C-9574-5A43-941E-A8BEDBEC730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8722ED0-C07D-854F-9D61-52358EDDFFD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E4576E-94E9-434B-9C65-10E6BB4CA3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0826159"/>
      </p:ext>
    </p:extLst>
  </p:cSld>
  <p:clrMapOvr>
    <a:masterClrMapping/>
  </p:clrMapOvr>
  <p:transition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6E1053A7-066C-C647-98FC-DEFD824D67D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902B8405-B4C9-F44F-8B46-46B27D1CEA9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B92328-C8CE-C04F-98D1-6961F500FC0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62503849"/>
      </p:ext>
    </p:extLst>
  </p:cSld>
  <p:clrMapOvr>
    <a:masterClrMapping/>
  </p:clrMapOvr>
  <p:transition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429616B7-5AE6-1546-BD4B-BFDDC5B8F84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9B6568F-C538-F445-826B-73399108041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995698-E1D7-E447-A46E-486C927A1E1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0734746"/>
      </p:ext>
    </p:extLst>
  </p:cSld>
  <p:clrMapOvr>
    <a:masterClrMapping/>
  </p:clrMapOvr>
  <p:transition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751DFF4F-A04C-5741-971F-863817404B9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B9C19FEB-5CA6-5744-8D77-0F7C6D66C8E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847784-2610-F449-B1FE-31490AC9459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82591234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AE3E223C-EB41-344B-8F52-F5B2F44D733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B395C5B-D31D-8D41-84D3-5933BE3DFA1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40DA01-3EC5-A04D-ADF7-A0BF137C86D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2063408"/>
      </p:ext>
    </p:extLst>
  </p:cSld>
  <p:clrMapOvr>
    <a:masterClrMapping/>
  </p:clrMapOvr>
  <p:transition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03AD9AD2-8903-304A-88D1-BCF4B2B3FD0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671830CF-09AE-5C4B-96D3-2DBACD713B2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6D980E-ECD1-9041-B37E-85DE59F3B2F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0109880"/>
      </p:ext>
    </p:extLst>
  </p:cSld>
  <p:clrMapOvr>
    <a:masterClrMapping/>
  </p:clrMapOvr>
  <p:transition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AA3BC694-C02F-194D-9D98-0BDCB6A4FEB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5478C1F6-177C-5242-BCDB-6F029DA3104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3EC9A9-E5B1-E047-8B37-9813D9D2514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19482335"/>
      </p:ext>
    </p:extLst>
  </p:cSld>
  <p:clrMapOvr>
    <a:masterClrMapping/>
  </p:clrMapOvr>
  <p:transition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EC522C7C-BB0F-CF4A-AE43-D7FC818CE8D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60F39CF-DE89-4849-AC11-57FB9F91629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610050-CF1A-054F-B9EB-DF70776CDC9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7486045"/>
      </p:ext>
    </p:extLst>
  </p:cSld>
  <p:clrMapOvr>
    <a:masterClrMapping/>
  </p:clrMapOvr>
  <p:transition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33A2BE12-0FED-2D43-A69C-2BB69FA3742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8C46FEF-D951-8B4F-BA94-A3D422A0E37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71B017-F4B7-464B-B43C-A4E90E114D0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62861703"/>
      </p:ext>
    </p:extLst>
  </p:cSld>
  <p:clrMapOvr>
    <a:masterClrMapping/>
  </p:clrMapOvr>
  <p:transition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51A195B-3637-0B47-BE1E-A05A1502957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A866D46D-71AE-BC43-ABDD-8C7718F9C06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2661E2-6BB7-1E48-B6F6-9EACBEBF86F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74208946"/>
      </p:ext>
    </p:extLst>
  </p:cSld>
  <p:clrMapOvr>
    <a:masterClrMapping/>
  </p:clrMapOvr>
  <p:transition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EA310507-71FC-1B4B-8B10-96465F082C9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453D831-6DDD-9849-9E8A-867A6C1C655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331BA0-E3C4-E041-8161-FF4000EE5D8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52277583"/>
      </p:ext>
    </p:extLst>
  </p:cSld>
  <p:clrMapOvr>
    <a:masterClrMapping/>
  </p:clrMapOvr>
  <p:transition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EF0076FD-EDF9-0643-9D7A-39D2C382B2D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2D0B70A0-B999-E44F-A67B-8EDA2E45191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C1032E-A7ED-BB4D-BB44-EFAAC57B2D4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269501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>
            <a:extLst>
              <a:ext uri="{FF2B5EF4-FFF2-40B4-BE49-F238E27FC236}">
                <a16:creationId xmlns:a16="http://schemas.microsoft.com/office/drawing/2014/main" id="{796B2D52-14C3-6A4E-A692-BA73F4B10F2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>
            <a:extLst>
              <a:ext uri="{FF2B5EF4-FFF2-40B4-BE49-F238E27FC236}">
                <a16:creationId xmlns:a16="http://schemas.microsoft.com/office/drawing/2014/main" id="{E33CBC86-E49D-9940-BAB6-FB6B4F2DB00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228149A3-AC2E-534B-B636-02F7D6E5BD71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3D42194F-791A-4448-8CB9-4953BD686EFD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</a:lstStyle>
          <a:p>
            <a:fld id="{AB233638-CB85-2C49-A638-67573182FC2C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0" name="Line 1032">
            <a:extLst>
              <a:ext uri="{FF2B5EF4-FFF2-40B4-BE49-F238E27FC236}">
                <a16:creationId xmlns:a16="http://schemas.microsoft.com/office/drawing/2014/main" id="{0AE1C05B-73C2-5E40-96AB-6A4331424720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" name="Line 1033">
            <a:extLst>
              <a:ext uri="{FF2B5EF4-FFF2-40B4-BE49-F238E27FC236}">
                <a16:creationId xmlns:a16="http://schemas.microsoft.com/office/drawing/2014/main" id="{01C7F8ED-0298-F24A-8FF9-F9C7B0B7E2D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98" r:id="rId1"/>
    <p:sldLayoutId id="2147484476" r:id="rId2"/>
    <p:sldLayoutId id="2147484477" r:id="rId3"/>
    <p:sldLayoutId id="2147484478" r:id="rId4"/>
    <p:sldLayoutId id="2147484479" r:id="rId5"/>
    <p:sldLayoutId id="2147484480" r:id="rId6"/>
    <p:sldLayoutId id="2147484481" r:id="rId7"/>
    <p:sldLayoutId id="2147484482" r:id="rId8"/>
    <p:sldLayoutId id="2147484483" r:id="rId9"/>
    <p:sldLayoutId id="2147484484" r:id="rId10"/>
    <p:sldLayoutId id="2147484485" r:id="rId11"/>
    <p:sldLayoutId id="2147484486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026">
            <a:extLst>
              <a:ext uri="{FF2B5EF4-FFF2-40B4-BE49-F238E27FC236}">
                <a16:creationId xmlns:a16="http://schemas.microsoft.com/office/drawing/2014/main" id="{C6332694-6E6D-D046-B375-6D8F8BB6D52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4339" name="Rectangle 1027">
            <a:extLst>
              <a:ext uri="{FF2B5EF4-FFF2-40B4-BE49-F238E27FC236}">
                <a16:creationId xmlns:a16="http://schemas.microsoft.com/office/drawing/2014/main" id="{6A220DFA-177A-7F40-983D-2E352AFAC3F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0866AFE-DD47-1247-A45A-8F57C35267B7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Garamond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FCAF2EFF-3E58-5B42-8753-7BC6958DE54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</a:lstStyle>
          <a:p>
            <a:fld id="{240BB7BB-55E4-AF4D-B7FB-5A4399A792C4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4342" name="Line 1032">
            <a:extLst>
              <a:ext uri="{FF2B5EF4-FFF2-40B4-BE49-F238E27FC236}">
                <a16:creationId xmlns:a16="http://schemas.microsoft.com/office/drawing/2014/main" id="{9EDD40C3-B322-8F48-BD4C-A2B056AB39E0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43" name="Line 1033">
            <a:extLst>
              <a:ext uri="{FF2B5EF4-FFF2-40B4-BE49-F238E27FC236}">
                <a16:creationId xmlns:a16="http://schemas.microsoft.com/office/drawing/2014/main" id="{CFC1AB7F-E4E0-0640-961A-EB06F520E94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81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53" r:id="rId1"/>
    <p:sldLayoutId id="2147484554" r:id="rId2"/>
    <p:sldLayoutId id="2147484555" r:id="rId3"/>
    <p:sldLayoutId id="2147484556" r:id="rId4"/>
    <p:sldLayoutId id="2147484557" r:id="rId5"/>
    <p:sldLayoutId id="2147484558" r:id="rId6"/>
    <p:sldLayoutId id="2147484559" r:id="rId7"/>
    <p:sldLayoutId id="2147484560" r:id="rId8"/>
    <p:sldLayoutId id="2147484561" r:id="rId9"/>
    <p:sldLayoutId id="2147484562" r:id="rId10"/>
    <p:sldLayoutId id="2147484563" r:id="rId11"/>
    <p:sldLayoutId id="2147484564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 eaLnBrk="1" hangingPunct="1">
              <a:defRPr/>
            </a:pPr>
            <a:endParaRPr lang="en-US" altLang="en-US"/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charset="0"/>
              </a:defRPr>
            </a:lvl1pPr>
          </a:lstStyle>
          <a:p>
            <a:pPr eaLnBrk="1" hangingPunct="1"/>
            <a:fld id="{1D981F2A-E7A7-A246-901D-1958ACDF1AD8}" type="slidenum">
              <a:rPr lang="en-US" altLang="en-US" smtClean="0"/>
              <a:pPr eaLnBrk="1" hangingPunct="1"/>
              <a:t>‹#›</a:t>
            </a:fld>
            <a:endParaRPr lang="en-US" altLang="en-US"/>
          </a:p>
        </p:txBody>
      </p:sp>
      <p:sp>
        <p:nvSpPr>
          <p:cNvPr id="1030" name="Line 1032"/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1031" name="Line 1033"/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2378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32" r:id="rId1"/>
    <p:sldLayoutId id="2147484633" r:id="rId2"/>
    <p:sldLayoutId id="2147484634" r:id="rId3"/>
    <p:sldLayoutId id="2147484635" r:id="rId4"/>
    <p:sldLayoutId id="2147484636" r:id="rId5"/>
    <p:sldLayoutId id="2147484637" r:id="rId6"/>
    <p:sldLayoutId id="2147484638" r:id="rId7"/>
    <p:sldLayoutId id="2147484639" r:id="rId8"/>
    <p:sldLayoutId id="2147484640" r:id="rId9"/>
    <p:sldLayoutId id="2147484641" r:id="rId10"/>
    <p:sldLayoutId id="2147484642" r:id="rId11"/>
    <p:sldLayoutId id="2147484643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4339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Garamond"/>
                <a:ea typeface="+mn-ea"/>
                <a:cs typeface="+mn-cs"/>
              </a:defRPr>
            </a:lvl1pPr>
          </a:lstStyle>
          <a:p>
            <a:pPr eaLnBrk="1" hangingPunct="1">
              <a:defRPr/>
            </a:pPr>
            <a:endParaRPr lang="en-US" altLang="en-US"/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charset="0"/>
              </a:defRPr>
            </a:lvl1pPr>
          </a:lstStyle>
          <a:p>
            <a:pPr eaLnBrk="1" hangingPunct="1"/>
            <a:fld id="{C979D997-B85C-EC47-9C4F-18FE2A51D406}" type="slidenum">
              <a:rPr lang="en-US" altLang="en-US" smtClean="0"/>
              <a:pPr eaLnBrk="1" hangingPunct="1"/>
              <a:t>‹#›</a:t>
            </a:fld>
            <a:endParaRPr lang="en-US" altLang="en-US"/>
          </a:p>
        </p:txBody>
      </p:sp>
      <p:sp>
        <p:nvSpPr>
          <p:cNvPr id="14342" name="Line 1032"/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14343" name="Line 1033"/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5041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45" r:id="rId1"/>
    <p:sldLayoutId id="2147484646" r:id="rId2"/>
    <p:sldLayoutId id="2147484647" r:id="rId3"/>
    <p:sldLayoutId id="2147484648" r:id="rId4"/>
    <p:sldLayoutId id="2147484649" r:id="rId5"/>
    <p:sldLayoutId id="2147484650" r:id="rId6"/>
    <p:sldLayoutId id="2147484651" r:id="rId7"/>
    <p:sldLayoutId id="2147484652" r:id="rId8"/>
    <p:sldLayoutId id="2147484653" r:id="rId9"/>
    <p:sldLayoutId id="2147484654" r:id="rId10"/>
    <p:sldLayoutId id="2147484655" r:id="rId11"/>
    <p:sldLayoutId id="2147484656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4275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 eaLnBrk="1" hangingPunct="1">
              <a:defRPr/>
            </a:pPr>
            <a:endParaRPr lang="en-US" altLang="en-US"/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charset="0"/>
              </a:defRPr>
            </a:lvl1pPr>
          </a:lstStyle>
          <a:p>
            <a:pPr eaLnBrk="1" hangingPunct="1"/>
            <a:fld id="{ABD903A8-43A0-1F49-A656-090702BF28F5}" type="slidenum">
              <a:rPr lang="en-US" altLang="en-US" smtClean="0"/>
              <a:pPr eaLnBrk="1" hangingPunct="1"/>
              <a:t>‹#›</a:t>
            </a:fld>
            <a:endParaRPr lang="en-US" altLang="en-US"/>
          </a:p>
        </p:txBody>
      </p:sp>
      <p:sp>
        <p:nvSpPr>
          <p:cNvPr id="54278" name="Line 1032"/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54279" name="Line 1033"/>
          <p:cNvSpPr>
            <a:spLocks noChangeShapeType="1"/>
          </p:cNvSpPr>
          <p:nvPr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8529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58" r:id="rId1"/>
    <p:sldLayoutId id="2147484659" r:id="rId2"/>
    <p:sldLayoutId id="2147484660" r:id="rId3"/>
    <p:sldLayoutId id="2147484661" r:id="rId4"/>
    <p:sldLayoutId id="2147484662" r:id="rId5"/>
    <p:sldLayoutId id="2147484663" r:id="rId6"/>
    <p:sldLayoutId id="2147484664" r:id="rId7"/>
    <p:sldLayoutId id="2147484665" r:id="rId8"/>
    <p:sldLayoutId id="2147484666" r:id="rId9"/>
    <p:sldLayoutId id="2147484667" r:id="rId10"/>
    <p:sldLayoutId id="2147484668" r:id="rId11"/>
    <p:sldLayoutId id="2147484669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7" charset="-128"/>
          <a:cs typeface="ＭＳ Ｐゴシック" pitchFamily="-107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7" charset="-128"/>
          <a:cs typeface="ＭＳ Ｐゴシック" pitchFamily="-107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7" charset="-128"/>
          <a:cs typeface="ＭＳ Ｐゴシック" pitchFamily="-107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7" charset="-128"/>
          <a:cs typeface="ＭＳ Ｐゴシック" pitchFamily="-107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7" charset="-128"/>
          <a:cs typeface="ＭＳ Ｐゴシック" pitchFamily="-107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2400">
          <a:solidFill>
            <a:schemeClr val="tx1"/>
          </a:solidFill>
          <a:latin typeface="+mn-lt"/>
          <a:ea typeface="ＭＳ Ｐゴシック" pitchFamily="-107" charset="-128"/>
          <a:cs typeface="ＭＳ Ｐゴシック" pitchFamily="-107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2"/>
        <a:buChar char="q"/>
        <a:defRPr sz="2200">
          <a:solidFill>
            <a:schemeClr val="tx1"/>
          </a:solidFill>
          <a:latin typeface="+mn-lt"/>
          <a:ea typeface="ＭＳ Ｐゴシック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2000">
          <a:solidFill>
            <a:schemeClr val="tx1"/>
          </a:solidFill>
          <a:latin typeface="+mn-lt"/>
          <a:ea typeface="ＭＳ Ｐゴシック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2"/>
        <a:buChar char="q"/>
        <a:defRPr>
          <a:solidFill>
            <a:schemeClr val="tx1"/>
          </a:solidFill>
          <a:latin typeface="+mn-lt"/>
          <a:ea typeface="ＭＳ Ｐゴシック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2"/>
        <a:buChar char="§"/>
        <a:defRPr sz="1600">
          <a:solidFill>
            <a:schemeClr val="tx1"/>
          </a:solidFill>
          <a:latin typeface="+mn-lt"/>
          <a:ea typeface="ＭＳ Ｐゴシック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7651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Garamond"/>
                <a:ea typeface="+mn-ea"/>
                <a:cs typeface="+mn-cs"/>
              </a:defRPr>
            </a:lvl1pPr>
          </a:lstStyle>
          <a:p>
            <a:pPr eaLnBrk="1" hangingPunct="1">
              <a:defRPr/>
            </a:pPr>
            <a:endParaRPr lang="en-US" altLang="en-US"/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charset="0"/>
              </a:defRPr>
            </a:lvl1pPr>
          </a:lstStyle>
          <a:p>
            <a:pPr eaLnBrk="1" hangingPunct="1"/>
            <a:fld id="{4787A908-5D52-EF41-8CF4-C4FAE7F0744C}" type="slidenum">
              <a:rPr lang="en-US" altLang="en-US" smtClean="0"/>
              <a:pPr eaLnBrk="1" hangingPunct="1"/>
              <a:t>‹#›</a:t>
            </a:fld>
            <a:endParaRPr lang="en-US" altLang="en-US"/>
          </a:p>
        </p:txBody>
      </p:sp>
      <p:sp>
        <p:nvSpPr>
          <p:cNvPr id="27654" name="Line 1032"/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27655" name="Line 1033"/>
          <p:cNvSpPr>
            <a:spLocks noChangeShapeType="1"/>
          </p:cNvSpPr>
          <p:nvPr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65257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71" r:id="rId1"/>
    <p:sldLayoutId id="2147484672" r:id="rId2"/>
    <p:sldLayoutId id="2147484673" r:id="rId3"/>
    <p:sldLayoutId id="2147484674" r:id="rId4"/>
    <p:sldLayoutId id="2147484675" r:id="rId5"/>
    <p:sldLayoutId id="2147484676" r:id="rId6"/>
    <p:sldLayoutId id="2147484677" r:id="rId7"/>
    <p:sldLayoutId id="2147484678" r:id="rId8"/>
    <p:sldLayoutId id="2147484679" r:id="rId9"/>
    <p:sldLayoutId id="2147484680" r:id="rId10"/>
    <p:sldLayoutId id="2147484681" r:id="rId11"/>
    <p:sldLayoutId id="2147484682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7" charset="-128"/>
          <a:cs typeface="ＭＳ Ｐゴシック" pitchFamily="-107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7" charset="-128"/>
          <a:cs typeface="ＭＳ Ｐゴシック" pitchFamily="-107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7" charset="-128"/>
          <a:cs typeface="ＭＳ Ｐゴシック" pitchFamily="-107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7" charset="-128"/>
          <a:cs typeface="ＭＳ Ｐゴシック" pitchFamily="-107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7" charset="-128"/>
          <a:cs typeface="ＭＳ Ｐゴシック" pitchFamily="-107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2400">
          <a:solidFill>
            <a:schemeClr val="tx1"/>
          </a:solidFill>
          <a:latin typeface="+mn-lt"/>
          <a:ea typeface="ＭＳ Ｐゴシック" pitchFamily="-107" charset="-128"/>
          <a:cs typeface="ＭＳ Ｐゴシック" pitchFamily="-107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2"/>
        <a:buChar char="q"/>
        <a:defRPr sz="2200">
          <a:solidFill>
            <a:schemeClr val="tx1"/>
          </a:solidFill>
          <a:latin typeface="+mn-lt"/>
          <a:ea typeface="ＭＳ Ｐゴシック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2000">
          <a:solidFill>
            <a:schemeClr val="tx1"/>
          </a:solidFill>
          <a:latin typeface="+mn-lt"/>
          <a:ea typeface="ＭＳ Ｐゴシック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2"/>
        <a:buChar char="q"/>
        <a:defRPr>
          <a:solidFill>
            <a:schemeClr val="tx1"/>
          </a:solidFill>
          <a:latin typeface="+mn-lt"/>
          <a:ea typeface="ＭＳ Ｐゴシック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2"/>
        <a:buChar char="§"/>
        <a:defRPr sz="1600">
          <a:solidFill>
            <a:schemeClr val="tx1"/>
          </a:solidFill>
          <a:latin typeface="+mn-lt"/>
          <a:ea typeface="ＭＳ Ｐゴシック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>
            <a:extLst>
              <a:ext uri="{FF2B5EF4-FFF2-40B4-BE49-F238E27FC236}">
                <a16:creationId xmlns:a16="http://schemas.microsoft.com/office/drawing/2014/main" id="{D1FA6686-5257-D347-955D-9DD2E5C1673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74650" y="371475"/>
            <a:ext cx="759142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39267" name="Rectangle 3">
            <a:extLst>
              <a:ext uri="{FF2B5EF4-FFF2-40B4-BE49-F238E27FC236}">
                <a16:creationId xmlns:a16="http://schemas.microsoft.com/office/drawing/2014/main" id="{C8F5B13D-EC12-634C-A558-37D35E6B3F9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62075"/>
            <a:ext cx="7896225" cy="497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</p:txBody>
      </p:sp>
      <p:sp>
        <p:nvSpPr>
          <p:cNvPr id="139268" name="Text Box 5">
            <a:extLst>
              <a:ext uri="{FF2B5EF4-FFF2-40B4-BE49-F238E27FC236}">
                <a16:creationId xmlns:a16="http://schemas.microsoft.com/office/drawing/2014/main" id="{9FDD1B0E-7C9E-1C4F-9731-256CC45233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97813" y="-26988"/>
            <a:ext cx="1309687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200">
                <a:solidFill>
                  <a:srgbClr val="FFFFFF"/>
                </a:solidFill>
                <a:latin typeface="Times New Roman" panose="02020603050405020304" pitchFamily="18" charset="0"/>
              </a:rPr>
              <a:t>Carnegie Mellon</a:t>
            </a:r>
          </a:p>
        </p:txBody>
      </p:sp>
      <p:sp>
        <p:nvSpPr>
          <p:cNvPr id="139269" name="TextBox 1">
            <a:extLst>
              <a:ext uri="{FF2B5EF4-FFF2-40B4-BE49-F238E27FC236}">
                <a16:creationId xmlns:a16="http://schemas.microsoft.com/office/drawing/2014/main" id="{C542C521-749D-DB48-8CE0-E04B1B2546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29600" y="6400800"/>
            <a:ext cx="6985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/>
            <a:fld id="{E5B209D4-8E6F-3C41-ABC9-E36DD248DBF6}" type="slidenum">
              <a:rPr lang="de-CH" altLang="en-US" sz="1400">
                <a:solidFill>
                  <a:srgbClr val="A6A6A6"/>
                </a:solidFill>
                <a:latin typeface="Calibri" panose="020F0502020204030204" pitchFamily="34" charset="0"/>
              </a:rPr>
              <a:pPr algn="r"/>
              <a:t>‹#›</a:t>
            </a:fld>
            <a:endParaRPr lang="de-CH" altLang="en-US" sz="1400">
              <a:solidFill>
                <a:srgbClr val="A6A6A6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3284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84" r:id="rId1"/>
    <p:sldLayoutId id="2147484685" r:id="rId2"/>
    <p:sldLayoutId id="2147484686" r:id="rId3"/>
    <p:sldLayoutId id="2147484687" r:id="rId4"/>
    <p:sldLayoutId id="2147484688" r:id="rId5"/>
    <p:sldLayoutId id="2147484689" r:id="rId6"/>
    <p:sldLayoutId id="2147484690" r:id="rId7"/>
    <p:sldLayoutId id="2147484691" r:id="rId8"/>
    <p:sldLayoutId id="2147484692" r:id="rId9"/>
    <p:sldLayoutId id="2147484693" r:id="rId10"/>
    <p:sldLayoutId id="2147484694" r:id="rId11"/>
    <p:sldLayoutId id="2147484695" r:id="rId12"/>
  </p:sldLayoutIdLst>
  <p:hf sldNum="0" hdr="0" ftr="0" dt="0"/>
  <p:txStyles>
    <p:titleStyle>
      <a:lvl1pPr marL="119063" indent="-119063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  <a:ea typeface="ＭＳ Ｐゴシック" panose="020B0600070205080204" pitchFamily="34" charset="-128"/>
          <a:cs typeface="+mj-cs"/>
        </a:defRPr>
      </a:lvl1pPr>
      <a:lvl2pPr marL="119063" indent="-119063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2pPr>
      <a:lvl3pPr marL="119063" indent="-119063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3pPr>
      <a:lvl4pPr marL="119063" indent="-119063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4pPr>
      <a:lvl5pPr marL="119063" indent="-119063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5pPr>
      <a:lvl6pPr marL="5762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10334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4906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9478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fontAlgn="base">
        <a:spcBef>
          <a:spcPts val="2400"/>
        </a:spcBef>
        <a:spcAft>
          <a:spcPct val="0"/>
        </a:spcAft>
        <a:buClr>
          <a:srgbClr val="A81E5B"/>
        </a:buClr>
        <a:buSzPct val="60000"/>
        <a:buFont typeface="Wingdings 2" pitchFamily="2" charset="2"/>
        <a:buChar char="¢"/>
        <a:defRPr sz="2400" b="1">
          <a:solidFill>
            <a:schemeClr val="tx1"/>
          </a:solidFill>
          <a:latin typeface="Calibri" pitchFamily="34" charset="0"/>
          <a:ea typeface="ＭＳ Ｐゴシック" panose="020B0600070205080204" pitchFamily="34" charset="-128"/>
          <a:cs typeface="+mn-cs"/>
        </a:defRPr>
      </a:lvl1pPr>
      <a:lvl2pPr marL="742950" indent="-285750" algn="l" rtl="0" fontAlgn="base">
        <a:spcBef>
          <a:spcPts val="600"/>
        </a:spcBef>
        <a:spcAft>
          <a:spcPct val="0"/>
        </a:spcAft>
        <a:buClr>
          <a:srgbClr val="A81E5B"/>
        </a:buClr>
        <a:buSzPct val="11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  <a:ea typeface="ＭＳ Ｐゴシック" panose="020B0600070205080204" pitchFamily="34" charset="-128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  <a:ea typeface="ＭＳ Ｐゴシック" panose="020B0600070205080204" pitchFamily="34" charset="-128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  <a:ea typeface="ＭＳ Ｐゴシック" panose="020B0600070205080204" pitchFamily="34" charset="-128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  <a:ea typeface="ＭＳ Ｐゴシック" panose="020B0600070205080204" pitchFamily="34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>
            <a:extLst>
              <a:ext uri="{FF2B5EF4-FFF2-40B4-BE49-F238E27FC236}">
                <a16:creationId xmlns:a16="http://schemas.microsoft.com/office/drawing/2014/main" id="{72FDF378-2F11-544B-A141-6BC47B4DF34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>
            <a:extLst>
              <a:ext uri="{FF2B5EF4-FFF2-40B4-BE49-F238E27FC236}">
                <a16:creationId xmlns:a16="http://schemas.microsoft.com/office/drawing/2014/main" id="{F7608A07-E8FC-154F-BB11-F76C266718E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968414BF-4C5E-6E4A-AD8E-EEBF2C1574A2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FB2E925D-67D4-3A4A-A555-49E8FC618A23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  <a:ea typeface="ＭＳ Ｐゴシック" charset="-128"/>
              </a:defRPr>
            </a:lvl1pPr>
          </a:lstStyle>
          <a:p>
            <a:pPr>
              <a:defRPr/>
            </a:pPr>
            <a:fld id="{E5077528-C77F-7645-8AA0-3ECC6A339A0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0" name="Line 1032">
            <a:extLst>
              <a:ext uri="{FF2B5EF4-FFF2-40B4-BE49-F238E27FC236}">
                <a16:creationId xmlns:a16="http://schemas.microsoft.com/office/drawing/2014/main" id="{7B726544-1E19-704F-9E26-339644AAB1DF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" name="Line 1033">
            <a:extLst>
              <a:ext uri="{FF2B5EF4-FFF2-40B4-BE49-F238E27FC236}">
                <a16:creationId xmlns:a16="http://schemas.microsoft.com/office/drawing/2014/main" id="{4F55E851-2929-D747-A198-5C6FA3D49969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379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97" r:id="rId1"/>
    <p:sldLayoutId id="2147484698" r:id="rId2"/>
    <p:sldLayoutId id="2147484699" r:id="rId3"/>
    <p:sldLayoutId id="2147484700" r:id="rId4"/>
    <p:sldLayoutId id="2147484701" r:id="rId5"/>
    <p:sldLayoutId id="2147484702" r:id="rId6"/>
    <p:sldLayoutId id="2147484703" r:id="rId7"/>
    <p:sldLayoutId id="2147484704" r:id="rId8"/>
    <p:sldLayoutId id="2147484705" r:id="rId9"/>
    <p:sldLayoutId id="2147484706" r:id="rId10"/>
    <p:sldLayoutId id="2147484707" r:id="rId11"/>
    <p:sldLayoutId id="2147484708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6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4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0.xml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5.emf"/><Relationship Id="rId4" Type="http://schemas.openxmlformats.org/officeDocument/2006/relationships/oleObject" Target="../embeddings/oleObject1.bin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hyperlink" Target="https://www.youtube.com/watch?v=isBEVkIjgGA" TargetMode="External"/><Relationship Id="rId1" Type="http://schemas.openxmlformats.org/officeDocument/2006/relationships/slideLayout" Target="../slideLayouts/slideLayout14.xml"/></Relationships>
</file>

<file path=ppt/slides/_rels/slide1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4.xml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6.xml"/></Relationships>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5.xml"/></Relationships>
</file>

<file path=ppt/slides/_rels/slide1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6.xml"/></Relationships>
</file>

<file path=ppt/slides/_rels/slide1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6.xml"/></Relationships>
</file>

<file path=ppt/slides/_rels/slide1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6.xml"/></Relationships>
</file>

<file path=ppt/slides/_rels/slide1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tiff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86.xml"/></Relationships>
</file>

<file path=ppt/slides/_rels/slide1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86.xml"/></Relationships>
</file>

<file path=ppt/slides/_rels/slide1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86.xml"/></Relationships>
</file>

<file path=ppt/slides/_rels/slide1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6.xml"/></Relationships>
</file>

<file path=ppt/slides/_rels/slide1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5.xml"/></Relationships>
</file>

<file path=ppt/slides/_rels/slide1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6.xml"/></Relationships>
</file>

<file path=ppt/slides/_rels/slide1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6.xml"/></Relationships>
</file>

<file path=ppt/slides/_rels/slide1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6.xml"/></Relationships>
</file>

<file path=ppt/slides/_rels/slide1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8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8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8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8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8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38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8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8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8.xml"/><Relationship Id="rId4" Type="http://schemas.openxmlformats.org/officeDocument/2006/relationships/image" Target="../media/image15.png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8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s://www.jilp.org/cbp2016/program.html" TargetMode="External"/><Relationship Id="rId1" Type="http://schemas.openxmlformats.org/officeDocument/2006/relationships/slideLayout" Target="../slideLayouts/slideLayout38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6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8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8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8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8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8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4">
            <a:extLst>
              <a:ext uri="{FF2B5EF4-FFF2-40B4-BE49-F238E27FC236}">
                <a16:creationId xmlns:a16="http://schemas.microsoft.com/office/drawing/2014/main" id="{65472B54-8008-294F-B79D-28BE7DC792F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28600" y="1143000"/>
            <a:ext cx="8534400" cy="2209800"/>
          </a:xfrm>
        </p:spPr>
        <p:txBody>
          <a:bodyPr anchor="ctr"/>
          <a:lstStyle/>
          <a:p>
            <a:pPr algn="ctr" eaLnBrk="1" hangingPunct="1"/>
            <a:r>
              <a:rPr lang="en-US" altLang="en-US" b="1" dirty="0">
                <a:ea typeface="ＭＳ Ｐゴシック" panose="020B0600070205080204" pitchFamily="34" charset="-128"/>
              </a:rPr>
              <a:t>Design of Digital Circuits</a:t>
            </a:r>
            <a:br>
              <a:rPr lang="en-US" altLang="en-US" b="1" dirty="0">
                <a:ea typeface="ＭＳ Ｐゴシック" panose="020B0600070205080204" pitchFamily="34" charset="-128"/>
              </a:rPr>
            </a:br>
            <a:r>
              <a:rPr lang="en-US" altLang="en-US" sz="4600" dirty="0">
                <a:ea typeface="ＭＳ Ｐゴシック" panose="020B0600070205080204" pitchFamily="34" charset="-128"/>
              </a:rPr>
              <a:t>Lecture 17b: Branch Prediction</a:t>
            </a:r>
          </a:p>
        </p:txBody>
      </p:sp>
      <p:sp>
        <p:nvSpPr>
          <p:cNvPr id="22530" name="Rectangle 5">
            <a:extLst>
              <a:ext uri="{FF2B5EF4-FFF2-40B4-BE49-F238E27FC236}">
                <a16:creationId xmlns:a16="http://schemas.microsoft.com/office/drawing/2014/main" id="{1EEA3928-483E-E348-A2C5-73DC1B297F15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i="1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Onur Mutlu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Zurich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2019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18 April 2019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95789772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The Branch Problem</a:t>
            </a:r>
          </a:p>
        </p:txBody>
      </p:sp>
      <p:sp>
        <p:nvSpPr>
          <p:cNvPr id="13312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7630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Control flow instructions (branches) are frequent</a:t>
            </a:r>
          </a:p>
          <a:p>
            <a:pPr lvl="1"/>
            <a:r>
              <a:rPr lang="en-US" altLang="en-US">
                <a:ea typeface="ＭＳ Ｐゴシック" charset="-128"/>
              </a:rPr>
              <a:t>15-25% of all instructions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Problem: </a:t>
            </a:r>
            <a:r>
              <a:rPr lang="en-US" altLang="en-US">
                <a:solidFill>
                  <a:srgbClr val="0033CC"/>
                </a:solidFill>
                <a:ea typeface="ＭＳ Ｐゴシック" charset="-128"/>
              </a:rPr>
              <a:t>Next fetch address after a control-flow instruction is not determined after N cycles in a pipelined processor</a:t>
            </a:r>
          </a:p>
          <a:p>
            <a:pPr lvl="1"/>
            <a:r>
              <a:rPr lang="en-US" altLang="en-US">
                <a:ea typeface="ＭＳ Ｐゴシック" charset="-128"/>
              </a:rPr>
              <a:t>N cycles: (minimum) branch resolution latency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If we are fetching W instructions per cycle (i.e., if the pipeline is W wide)</a:t>
            </a:r>
          </a:p>
          <a:p>
            <a:pPr lvl="1"/>
            <a:r>
              <a:rPr lang="en-US" altLang="en-US">
                <a:solidFill>
                  <a:srgbClr val="FF0000"/>
                </a:solidFill>
                <a:ea typeface="ＭＳ Ｐゴシック" charset="-128"/>
              </a:rPr>
              <a:t>A branch misprediction leads to </a:t>
            </a:r>
            <a:r>
              <a:rPr lang="en-US" altLang="en-US" b="1">
                <a:solidFill>
                  <a:srgbClr val="FF0000"/>
                </a:solidFill>
                <a:ea typeface="ＭＳ Ｐゴシック" charset="-128"/>
              </a:rPr>
              <a:t>N x W </a:t>
            </a:r>
            <a:r>
              <a:rPr lang="en-US" altLang="en-US">
                <a:solidFill>
                  <a:srgbClr val="FF0000"/>
                </a:solidFill>
                <a:ea typeface="ＭＳ Ｐゴシック" charset="-128"/>
              </a:rPr>
              <a:t>wasted instruction slots </a:t>
            </a:r>
          </a:p>
          <a:p>
            <a:pPr lvl="1"/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14131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808EE39-919B-AE43-BE7C-E4DC58E0CBF8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527095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3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915400" cy="1066800"/>
          </a:xfrm>
        </p:spPr>
        <p:txBody>
          <a:bodyPr/>
          <a:lstStyle/>
          <a:p>
            <a:r>
              <a:rPr lang="en-US" altLang="en-US" sz="3500">
                <a:ea typeface="ＭＳ Ｐゴシック" charset="-128"/>
              </a:rPr>
              <a:t>Dual-Path Execution versus Predication</a:t>
            </a:r>
          </a:p>
        </p:txBody>
      </p:sp>
      <p:sp>
        <p:nvSpPr>
          <p:cNvPr id="110594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charset="-128"/>
            </a:endParaRPr>
          </a:p>
        </p:txBody>
      </p:sp>
      <p:sp>
        <p:nvSpPr>
          <p:cNvPr id="11059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0AEDC39-BBE4-2F43-A2F9-0BA72F6F3A28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538288" y="1854200"/>
            <a:ext cx="2579687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71500" marR="0" lvl="0" indent="-5715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altLang="ko-KR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굴림" pitchFamily="34" charset="-127"/>
                <a:cs typeface="ＭＳ Ｐゴシック" charset="0"/>
              </a:rPr>
              <a:t>Hard to predict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4305300" y="2468563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4303713" y="3198813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</a:t>
            </a: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4305300" y="3889375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E</a:t>
            </a: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4303713" y="4581525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F</a:t>
            </a:r>
          </a:p>
        </p:txBody>
      </p:sp>
      <p:sp>
        <p:nvSpPr>
          <p:cNvPr id="10" name="Line 8"/>
          <p:cNvSpPr>
            <a:spLocks noChangeShapeType="1"/>
          </p:cNvSpPr>
          <p:nvPr/>
        </p:nvSpPr>
        <p:spPr bwMode="auto">
          <a:xfrm>
            <a:off x="5648325" y="2162175"/>
            <a:ext cx="3175" cy="3079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" name="Line 9"/>
          <p:cNvSpPr>
            <a:spLocks noChangeShapeType="1"/>
          </p:cNvSpPr>
          <p:nvPr/>
        </p:nvSpPr>
        <p:spPr bwMode="auto">
          <a:xfrm>
            <a:off x="5651500" y="2890838"/>
            <a:ext cx="0" cy="3079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2" name="Line 10"/>
          <p:cNvSpPr>
            <a:spLocks noChangeShapeType="1"/>
          </p:cNvSpPr>
          <p:nvPr/>
        </p:nvSpPr>
        <p:spPr bwMode="auto">
          <a:xfrm>
            <a:off x="4533900" y="3621088"/>
            <a:ext cx="0" cy="268287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3" name="Line 12"/>
          <p:cNvSpPr>
            <a:spLocks noChangeShapeType="1"/>
          </p:cNvSpPr>
          <p:nvPr/>
        </p:nvSpPr>
        <p:spPr bwMode="auto">
          <a:xfrm>
            <a:off x="4533900" y="4313238"/>
            <a:ext cx="0" cy="268287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5418138" y="2468563"/>
            <a:ext cx="460375" cy="4254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</a:t>
            </a: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5418138" y="3198813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</a:t>
            </a: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5419725" y="3889375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E</a:t>
            </a: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5418138" y="4581525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F</a:t>
            </a:r>
          </a:p>
        </p:txBody>
      </p:sp>
      <p:sp>
        <p:nvSpPr>
          <p:cNvPr id="18" name="Line 17"/>
          <p:cNvSpPr>
            <a:spLocks noChangeShapeType="1"/>
          </p:cNvSpPr>
          <p:nvPr/>
        </p:nvSpPr>
        <p:spPr bwMode="auto">
          <a:xfrm>
            <a:off x="5648325" y="3621088"/>
            <a:ext cx="0" cy="268287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9" name="Line 18"/>
          <p:cNvSpPr>
            <a:spLocks noChangeShapeType="1"/>
          </p:cNvSpPr>
          <p:nvPr/>
        </p:nvSpPr>
        <p:spPr bwMode="auto">
          <a:xfrm>
            <a:off x="5648325" y="4313238"/>
            <a:ext cx="0" cy="268287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0611" name="Rectangle 19"/>
          <p:cNvSpPr>
            <a:spLocks noChangeArrowheads="1"/>
          </p:cNvSpPr>
          <p:nvPr/>
        </p:nvSpPr>
        <p:spPr bwMode="auto">
          <a:xfrm>
            <a:off x="1038225" y="1779588"/>
            <a:ext cx="460375" cy="4206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</a:t>
            </a:r>
          </a:p>
        </p:txBody>
      </p:sp>
      <p:sp>
        <p:nvSpPr>
          <p:cNvPr id="110612" name="Rectangle 20"/>
          <p:cNvSpPr>
            <a:spLocks noChangeArrowheads="1"/>
          </p:cNvSpPr>
          <p:nvPr/>
        </p:nvSpPr>
        <p:spPr bwMode="auto">
          <a:xfrm>
            <a:off x="1538288" y="2506663"/>
            <a:ext cx="460375" cy="4254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</a:t>
            </a:r>
          </a:p>
        </p:txBody>
      </p:sp>
      <p:sp>
        <p:nvSpPr>
          <p:cNvPr id="110613" name="Rectangle 21"/>
          <p:cNvSpPr>
            <a:spLocks noChangeArrowheads="1"/>
          </p:cNvSpPr>
          <p:nvPr/>
        </p:nvSpPr>
        <p:spPr bwMode="auto">
          <a:xfrm>
            <a:off x="577850" y="2506663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</a:t>
            </a:r>
          </a:p>
        </p:txBody>
      </p:sp>
      <p:sp>
        <p:nvSpPr>
          <p:cNvPr id="110614" name="Rectangle 22"/>
          <p:cNvSpPr>
            <a:spLocks noChangeArrowheads="1"/>
          </p:cNvSpPr>
          <p:nvPr/>
        </p:nvSpPr>
        <p:spPr bwMode="auto">
          <a:xfrm>
            <a:off x="1038225" y="3198813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</a:t>
            </a:r>
          </a:p>
        </p:txBody>
      </p:sp>
      <p:sp>
        <p:nvSpPr>
          <p:cNvPr id="110615" name="Rectangle 23"/>
          <p:cNvSpPr>
            <a:spLocks noChangeArrowheads="1"/>
          </p:cNvSpPr>
          <p:nvPr/>
        </p:nvSpPr>
        <p:spPr bwMode="auto">
          <a:xfrm>
            <a:off x="1039813" y="3889375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E</a:t>
            </a:r>
          </a:p>
        </p:txBody>
      </p:sp>
      <p:sp>
        <p:nvSpPr>
          <p:cNvPr id="110616" name="Rectangle 24"/>
          <p:cNvSpPr>
            <a:spLocks noChangeArrowheads="1"/>
          </p:cNvSpPr>
          <p:nvPr/>
        </p:nvSpPr>
        <p:spPr bwMode="auto">
          <a:xfrm>
            <a:off x="1038225" y="4581525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F</a:t>
            </a:r>
          </a:p>
        </p:txBody>
      </p:sp>
      <p:sp>
        <p:nvSpPr>
          <p:cNvPr id="110617" name="Line 25"/>
          <p:cNvSpPr>
            <a:spLocks noChangeShapeType="1"/>
          </p:cNvSpPr>
          <p:nvPr/>
        </p:nvSpPr>
        <p:spPr bwMode="auto">
          <a:xfrm flipH="1">
            <a:off x="769938" y="2198688"/>
            <a:ext cx="457200" cy="3079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0618" name="Line 26"/>
          <p:cNvSpPr>
            <a:spLocks noChangeShapeType="1"/>
          </p:cNvSpPr>
          <p:nvPr/>
        </p:nvSpPr>
        <p:spPr bwMode="auto">
          <a:xfrm>
            <a:off x="1303338" y="2198688"/>
            <a:ext cx="388937" cy="3079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0619" name="Line 27"/>
          <p:cNvSpPr>
            <a:spLocks noChangeShapeType="1"/>
          </p:cNvSpPr>
          <p:nvPr/>
        </p:nvSpPr>
        <p:spPr bwMode="auto">
          <a:xfrm>
            <a:off x="769938" y="2928938"/>
            <a:ext cx="384175" cy="2698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0620" name="Line 28"/>
          <p:cNvSpPr>
            <a:spLocks noChangeShapeType="1"/>
          </p:cNvSpPr>
          <p:nvPr/>
        </p:nvSpPr>
        <p:spPr bwMode="auto">
          <a:xfrm flipH="1">
            <a:off x="1384300" y="2928938"/>
            <a:ext cx="344488" cy="2698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0621" name="Line 29"/>
          <p:cNvSpPr>
            <a:spLocks noChangeShapeType="1"/>
          </p:cNvSpPr>
          <p:nvPr/>
        </p:nvSpPr>
        <p:spPr bwMode="auto">
          <a:xfrm>
            <a:off x="1268413" y="3621088"/>
            <a:ext cx="0" cy="268287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0622" name="Line 30"/>
          <p:cNvSpPr>
            <a:spLocks noChangeShapeType="1"/>
          </p:cNvSpPr>
          <p:nvPr/>
        </p:nvSpPr>
        <p:spPr bwMode="auto">
          <a:xfrm>
            <a:off x="1268413" y="4313238"/>
            <a:ext cx="0" cy="268287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2" name="Line 31"/>
          <p:cNvSpPr>
            <a:spLocks noChangeShapeType="1"/>
          </p:cNvSpPr>
          <p:nvPr/>
        </p:nvSpPr>
        <p:spPr bwMode="auto">
          <a:xfrm>
            <a:off x="4530725" y="2162175"/>
            <a:ext cx="3175" cy="3079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3" name="Line 32"/>
          <p:cNvSpPr>
            <a:spLocks noChangeShapeType="1"/>
          </p:cNvSpPr>
          <p:nvPr/>
        </p:nvSpPr>
        <p:spPr bwMode="auto">
          <a:xfrm>
            <a:off x="4533900" y="2890838"/>
            <a:ext cx="0" cy="3079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" name="Text Box 33"/>
          <p:cNvSpPr txBox="1">
            <a:spLocks noChangeArrowheads="1"/>
          </p:cNvSpPr>
          <p:nvPr/>
        </p:nvSpPr>
        <p:spPr bwMode="auto">
          <a:xfrm>
            <a:off x="4149725" y="1790700"/>
            <a:ext cx="98901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charset="0"/>
                <a:ea typeface="ＭＳ Ｐゴシック" charset="-128"/>
                <a:cs typeface="+mn-cs"/>
              </a:rPr>
              <a:t>path 1</a:t>
            </a: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 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5" name="Text Box 34"/>
          <p:cNvSpPr txBox="1">
            <a:spLocks noChangeArrowheads="1"/>
          </p:cNvSpPr>
          <p:nvPr/>
        </p:nvSpPr>
        <p:spPr bwMode="auto">
          <a:xfrm>
            <a:off x="5302250" y="1790700"/>
            <a:ext cx="10064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charset="0"/>
                <a:ea typeface="ＭＳ Ｐゴシック" charset="-128"/>
                <a:cs typeface="+mn-cs"/>
              </a:rPr>
              <a:t>path 2 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charset="0"/>
              <a:ea typeface="ＭＳ Ｐゴシック" charset="-128"/>
              <a:cs typeface="+mn-cs"/>
            </a:endParaRPr>
          </a:p>
        </p:txBody>
      </p:sp>
      <p:sp>
        <p:nvSpPr>
          <p:cNvPr id="36" name="Rectangle 53"/>
          <p:cNvSpPr>
            <a:spLocks noChangeArrowheads="1"/>
          </p:cNvSpPr>
          <p:nvPr/>
        </p:nvSpPr>
        <p:spPr bwMode="auto">
          <a:xfrm>
            <a:off x="6762750" y="2468563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</a:t>
            </a:r>
          </a:p>
        </p:txBody>
      </p:sp>
      <p:sp>
        <p:nvSpPr>
          <p:cNvPr id="37" name="Rectangle 54"/>
          <p:cNvSpPr>
            <a:spLocks noChangeArrowheads="1"/>
          </p:cNvSpPr>
          <p:nvPr/>
        </p:nvSpPr>
        <p:spPr bwMode="auto">
          <a:xfrm>
            <a:off x="7297738" y="3697288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</a:t>
            </a:r>
          </a:p>
        </p:txBody>
      </p:sp>
      <p:sp>
        <p:nvSpPr>
          <p:cNvPr id="38" name="Rectangle 55"/>
          <p:cNvSpPr>
            <a:spLocks noChangeArrowheads="1"/>
          </p:cNvSpPr>
          <p:nvPr/>
        </p:nvSpPr>
        <p:spPr bwMode="auto">
          <a:xfrm>
            <a:off x="7299325" y="4387850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E</a:t>
            </a:r>
          </a:p>
        </p:txBody>
      </p:sp>
      <p:sp>
        <p:nvSpPr>
          <p:cNvPr id="39" name="Rectangle 56"/>
          <p:cNvSpPr>
            <a:spLocks noChangeArrowheads="1"/>
          </p:cNvSpPr>
          <p:nvPr/>
        </p:nvSpPr>
        <p:spPr bwMode="auto">
          <a:xfrm>
            <a:off x="7297738" y="5080000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F</a:t>
            </a:r>
          </a:p>
        </p:txBody>
      </p:sp>
      <p:sp>
        <p:nvSpPr>
          <p:cNvPr id="40" name="Line 57"/>
          <p:cNvSpPr>
            <a:spLocks noChangeShapeType="1"/>
          </p:cNvSpPr>
          <p:nvPr/>
        </p:nvSpPr>
        <p:spPr bwMode="auto">
          <a:xfrm>
            <a:off x="8105775" y="2162175"/>
            <a:ext cx="3175" cy="3079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41" name="Line 58"/>
          <p:cNvSpPr>
            <a:spLocks noChangeShapeType="1"/>
          </p:cNvSpPr>
          <p:nvPr/>
        </p:nvSpPr>
        <p:spPr bwMode="auto">
          <a:xfrm>
            <a:off x="8108950" y="2890838"/>
            <a:ext cx="0" cy="3079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42" name="Line 59"/>
          <p:cNvSpPr>
            <a:spLocks noChangeShapeType="1"/>
          </p:cNvSpPr>
          <p:nvPr/>
        </p:nvSpPr>
        <p:spPr bwMode="auto">
          <a:xfrm>
            <a:off x="7527925" y="4119563"/>
            <a:ext cx="0" cy="268287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43" name="Line 60"/>
          <p:cNvSpPr>
            <a:spLocks noChangeShapeType="1"/>
          </p:cNvSpPr>
          <p:nvPr/>
        </p:nvSpPr>
        <p:spPr bwMode="auto">
          <a:xfrm>
            <a:off x="7527925" y="4811713"/>
            <a:ext cx="0" cy="268287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44" name="Rectangle 61"/>
          <p:cNvSpPr>
            <a:spLocks noChangeArrowheads="1"/>
          </p:cNvSpPr>
          <p:nvPr/>
        </p:nvSpPr>
        <p:spPr bwMode="auto">
          <a:xfrm>
            <a:off x="7875588" y="2468563"/>
            <a:ext cx="460375" cy="4254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</a:t>
            </a:r>
          </a:p>
        </p:txBody>
      </p:sp>
      <p:sp>
        <p:nvSpPr>
          <p:cNvPr id="45" name="Line 67"/>
          <p:cNvSpPr>
            <a:spLocks noChangeShapeType="1"/>
          </p:cNvSpPr>
          <p:nvPr/>
        </p:nvSpPr>
        <p:spPr bwMode="auto">
          <a:xfrm>
            <a:off x="6988175" y="2162175"/>
            <a:ext cx="3175" cy="3079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46" name="Line 68"/>
          <p:cNvSpPr>
            <a:spLocks noChangeShapeType="1"/>
          </p:cNvSpPr>
          <p:nvPr/>
        </p:nvSpPr>
        <p:spPr bwMode="auto">
          <a:xfrm>
            <a:off x="6991350" y="2890838"/>
            <a:ext cx="0" cy="3079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47" name="Text Box 69"/>
          <p:cNvSpPr txBox="1">
            <a:spLocks noChangeArrowheads="1"/>
          </p:cNvSpPr>
          <p:nvPr/>
        </p:nvSpPr>
        <p:spPr bwMode="auto">
          <a:xfrm>
            <a:off x="6607175" y="1790700"/>
            <a:ext cx="98901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charset="0"/>
                <a:ea typeface="ＭＳ Ｐゴシック" charset="-128"/>
                <a:cs typeface="+mn-cs"/>
              </a:rPr>
              <a:t>path 1</a:t>
            </a: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 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48" name="Text Box 70"/>
          <p:cNvSpPr txBox="1">
            <a:spLocks noChangeArrowheads="1"/>
          </p:cNvSpPr>
          <p:nvPr/>
        </p:nvSpPr>
        <p:spPr bwMode="auto">
          <a:xfrm>
            <a:off x="7759700" y="1790700"/>
            <a:ext cx="10064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charset="0"/>
                <a:ea typeface="ＭＳ Ｐゴシック" charset="-128"/>
                <a:cs typeface="+mn-cs"/>
              </a:rPr>
              <a:t>path 2 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charset="0"/>
              <a:ea typeface="ＭＳ Ｐゴシック" charset="-128"/>
              <a:cs typeface="+mn-cs"/>
            </a:endParaRPr>
          </a:p>
        </p:txBody>
      </p:sp>
      <p:sp>
        <p:nvSpPr>
          <p:cNvPr id="49" name="Text Box 73"/>
          <p:cNvSpPr txBox="1">
            <a:spLocks noChangeArrowheads="1"/>
          </p:cNvSpPr>
          <p:nvPr/>
        </p:nvSpPr>
        <p:spPr bwMode="auto">
          <a:xfrm>
            <a:off x="4549775" y="1350963"/>
            <a:ext cx="13223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charset="0"/>
                <a:ea typeface="ＭＳ Ｐゴシック" charset="-128"/>
                <a:cs typeface="+mn-cs"/>
              </a:rPr>
              <a:t>Dual-path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charset="0"/>
              <a:ea typeface="ＭＳ Ｐゴシック" charset="-128"/>
              <a:cs typeface="+mn-cs"/>
            </a:endParaRPr>
          </a:p>
        </p:txBody>
      </p:sp>
      <p:sp>
        <p:nvSpPr>
          <p:cNvPr id="50" name="Text Box 74"/>
          <p:cNvSpPr txBox="1">
            <a:spLocks noChangeArrowheads="1"/>
          </p:cNvSpPr>
          <p:nvPr/>
        </p:nvSpPr>
        <p:spPr bwMode="auto">
          <a:xfrm>
            <a:off x="6365875" y="1347788"/>
            <a:ext cx="26050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charset="0"/>
                <a:ea typeface="ＭＳ Ｐゴシック" charset="-128"/>
                <a:cs typeface="+mn-cs"/>
              </a:rPr>
              <a:t>Predicated Execution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charset="0"/>
              <a:ea typeface="ＭＳ Ｐゴシック" charset="-128"/>
              <a:cs typeface="+mn-cs"/>
            </a:endParaRPr>
          </a:p>
        </p:txBody>
      </p:sp>
      <p:sp>
        <p:nvSpPr>
          <p:cNvPr id="51" name="Text Box 75"/>
          <p:cNvSpPr txBox="1">
            <a:spLocks noChangeArrowheads="1"/>
          </p:cNvSpPr>
          <p:nvPr/>
        </p:nvSpPr>
        <p:spPr bwMode="auto">
          <a:xfrm>
            <a:off x="7620000" y="3124200"/>
            <a:ext cx="119135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charset="0"/>
                <a:ea typeface="ＭＳ Ｐゴシック" charset="-128"/>
                <a:cs typeface="+mn-cs"/>
              </a:rPr>
              <a:t>CFMerge</a:t>
            </a: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charset="0"/>
              <a:ea typeface="ＭＳ Ｐゴシック" charset="-128"/>
              <a:cs typeface="+mn-cs"/>
            </a:endParaRPr>
          </a:p>
        </p:txBody>
      </p:sp>
      <p:sp>
        <p:nvSpPr>
          <p:cNvPr id="52" name="Text Box 76"/>
          <p:cNvSpPr txBox="1">
            <a:spLocks noChangeArrowheads="1"/>
          </p:cNvSpPr>
          <p:nvPr/>
        </p:nvSpPr>
        <p:spPr bwMode="auto">
          <a:xfrm>
            <a:off x="6324600" y="3121025"/>
            <a:ext cx="119135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charset="0"/>
                <a:ea typeface="ＭＳ Ｐゴシック" charset="-128"/>
                <a:cs typeface="+mn-cs"/>
              </a:rPr>
              <a:t>CFMerge</a:t>
            </a: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charset="0"/>
              <a:ea typeface="ＭＳ Ｐゴシック" charset="-128"/>
              <a:cs typeface="+mn-cs"/>
            </a:endParaRPr>
          </a:p>
        </p:txBody>
      </p:sp>
      <p:sp>
        <p:nvSpPr>
          <p:cNvPr id="53" name="Line 77"/>
          <p:cNvSpPr>
            <a:spLocks noChangeShapeType="1"/>
          </p:cNvSpPr>
          <p:nvPr/>
        </p:nvSpPr>
        <p:spPr bwMode="auto">
          <a:xfrm>
            <a:off x="6991350" y="3429000"/>
            <a:ext cx="538163" cy="268288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4" name="Line 78"/>
          <p:cNvSpPr>
            <a:spLocks noChangeShapeType="1"/>
          </p:cNvSpPr>
          <p:nvPr/>
        </p:nvSpPr>
        <p:spPr bwMode="auto">
          <a:xfrm flipH="1">
            <a:off x="7491413" y="3429000"/>
            <a:ext cx="652462" cy="268288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3574016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 nodeType="clickPar">
                      <p:stCondLst>
                        <p:cond delay="indefinite"/>
                      </p:stCondLst>
                      <p:childTnLst>
                        <p:par>
                          <p:cTn id="1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 nodeType="clickPar">
                      <p:stCondLst>
                        <p:cond delay="indefinite"/>
                      </p:stCondLst>
                      <p:childTnLst>
                        <p:par>
                          <p:cTn id="1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 nodeType="clickPar">
                      <p:stCondLst>
                        <p:cond delay="indefinite"/>
                      </p:stCondLst>
                      <p:childTnLst>
                        <p:par>
                          <p:cTn id="1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 nodeType="clickPar">
                      <p:stCondLst>
                        <p:cond delay="indefinite"/>
                      </p:stCondLst>
                      <p:childTnLst>
                        <p:par>
                          <p:cTn id="1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32" grpId="0" animBg="1"/>
      <p:bldP spid="33" grpId="0" animBg="1"/>
      <p:bldP spid="34" grpId="0"/>
      <p:bldP spid="35" grpId="0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/>
      <p:bldP spid="48" grpId="0"/>
      <p:bldP spid="49" grpId="0"/>
      <p:bldP spid="50" grpId="0"/>
      <p:bldP spid="51" grpId="0"/>
      <p:bldP spid="52" grpId="0"/>
      <p:bldP spid="53" grpId="0" animBg="1"/>
      <p:bldP spid="54" grpId="0" animBg="1"/>
    </p:bld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29" name="Title 4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8077200" cy="17526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Handling Other Types of Branches</a:t>
            </a:r>
            <a:endParaRPr lang="en-US" altLang="en-US" i="1">
              <a:ea typeface="ＭＳ Ｐゴシック" charset="-128"/>
            </a:endParaRPr>
          </a:p>
        </p:txBody>
      </p:sp>
      <p:sp>
        <p:nvSpPr>
          <p:cNvPr id="278530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buFont typeface="Wingdings" charset="2"/>
              <a:buNone/>
            </a:pPr>
            <a:endParaRPr lang="en-US" altLang="en-US">
              <a:ea typeface="ＭＳ Ｐゴシック" charset="-128"/>
            </a:endParaRPr>
          </a:p>
        </p:txBody>
      </p:sp>
      <p:sp>
        <p:nvSpPr>
          <p:cNvPr id="278531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35C804A-3343-BF4E-9441-74AD8AF20E83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101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91196098"/>
      </p:ext>
    </p:extLst>
  </p:cSld>
  <p:clrMapOvr>
    <a:masterClrMapping/>
  </p:clrMapOvr>
  <p:transition/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Remember: Branch Types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228600" y="996950"/>
          <a:ext cx="8610600" cy="4114800"/>
        </p:xfrm>
        <a:graphic>
          <a:graphicData uri="http://schemas.openxmlformats.org/drawingml/2006/table">
            <a:tbl>
              <a:tblPr/>
              <a:tblGrid>
                <a:gridCol w="21526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2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526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526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14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Type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Direction at fetch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Number of possible next fetch addresses?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When is next fetch address resolved?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Conditional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Unknown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Execution (register dependent)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Unconditional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Always taken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Decode (PC + offset)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F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Call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Always taken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Decode (PC + offset)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Return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Always taken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Many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Execution (register dependent)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F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Indirect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Always taken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Many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Execution (register dependent)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1165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E1B5F52-0311-2942-82F9-4F9EB03BE7CB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93675" y="5638800"/>
            <a:ext cx="895032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How can we predict an indirect branch with many target addresses?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76200" y="3810000"/>
            <a:ext cx="6629400" cy="12954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8284888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Call and Return Prediction</a:t>
            </a:r>
          </a:p>
        </p:txBody>
      </p:sp>
      <p:sp>
        <p:nvSpPr>
          <p:cNvPr id="57347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Direct calls are easy to predict</a:t>
            </a:r>
          </a:p>
          <a:p>
            <a:pPr lvl="1"/>
            <a:r>
              <a:rPr lang="en-US" altLang="en-US" sz="2000">
                <a:ea typeface="ＭＳ Ｐゴシック" charset="-128"/>
              </a:rPr>
              <a:t>Always taken, single target</a:t>
            </a:r>
          </a:p>
          <a:p>
            <a:pPr lvl="1"/>
            <a:r>
              <a:rPr lang="en-US" altLang="en-US" sz="2000">
                <a:ea typeface="ＭＳ Ｐゴシック" charset="-128"/>
              </a:rPr>
              <a:t>Call marked in BTB, target predicted by BTB</a:t>
            </a:r>
          </a:p>
          <a:p>
            <a:pPr lvl="1"/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Returns are indirect branches </a:t>
            </a:r>
          </a:p>
          <a:p>
            <a:pPr lvl="1"/>
            <a:r>
              <a:rPr lang="en-US" altLang="en-US" sz="2000">
                <a:ea typeface="ＭＳ Ｐゴシック" charset="-128"/>
              </a:rPr>
              <a:t>A function can be called from many points in code</a:t>
            </a:r>
          </a:p>
          <a:p>
            <a:pPr lvl="1"/>
            <a:r>
              <a:rPr lang="en-US" altLang="en-US" sz="2000">
                <a:solidFill>
                  <a:srgbClr val="0000FF"/>
                </a:solidFill>
                <a:ea typeface="ＭＳ Ｐゴシック" charset="-128"/>
              </a:rPr>
              <a:t>A return instruction can have many target addresses</a:t>
            </a:r>
          </a:p>
          <a:p>
            <a:pPr lvl="2"/>
            <a:r>
              <a:rPr lang="en-US" altLang="en-US" sz="1800">
                <a:ea typeface="ＭＳ Ｐゴシック" charset="-128"/>
              </a:rPr>
              <a:t>Next instruction after each call point for the same function</a:t>
            </a:r>
          </a:p>
          <a:p>
            <a:pPr lvl="1"/>
            <a:r>
              <a:rPr lang="en-US" altLang="en-US" sz="2000">
                <a:solidFill>
                  <a:srgbClr val="0000FF"/>
                </a:solidFill>
                <a:ea typeface="ＭＳ Ｐゴシック" charset="-128"/>
              </a:rPr>
              <a:t>Observation: Usually a return matches a call</a:t>
            </a:r>
          </a:p>
          <a:p>
            <a:pPr lvl="1"/>
            <a:r>
              <a:rPr lang="en-US" altLang="en-US" sz="2000">
                <a:solidFill>
                  <a:srgbClr val="0000FF"/>
                </a:solidFill>
                <a:ea typeface="ＭＳ Ｐゴシック" charset="-128"/>
              </a:rPr>
              <a:t>Idea: </a:t>
            </a:r>
            <a:r>
              <a:rPr lang="en-US" altLang="en-US" sz="2000">
                <a:solidFill>
                  <a:srgbClr val="FF0000"/>
                </a:solidFill>
                <a:ea typeface="ＭＳ Ｐゴシック" charset="-128"/>
              </a:rPr>
              <a:t>Use a stack to predict return addresses (Return Address Stack)</a:t>
            </a:r>
          </a:p>
          <a:p>
            <a:pPr lvl="2"/>
            <a:r>
              <a:rPr lang="en-US" altLang="en-US" sz="1800">
                <a:ea typeface="ＭＳ Ｐゴシック" charset="-128"/>
              </a:rPr>
              <a:t>A fetched call: pushes the return (next instruction) address on the stack</a:t>
            </a:r>
          </a:p>
          <a:p>
            <a:pPr lvl="2"/>
            <a:r>
              <a:rPr lang="en-US" altLang="en-US" sz="1800">
                <a:ea typeface="ＭＳ Ｐゴシック" charset="-128"/>
              </a:rPr>
              <a:t>A fetched return: pops the stack and uses the address as its predicted target</a:t>
            </a:r>
          </a:p>
          <a:p>
            <a:pPr lvl="2"/>
            <a:r>
              <a:rPr lang="en-US" altLang="en-US" sz="1800">
                <a:ea typeface="ＭＳ Ｐゴシック" charset="-128"/>
              </a:rPr>
              <a:t>Accurate most of the time: 8-entry stack </a:t>
            </a:r>
            <a:r>
              <a:rPr lang="en-US" altLang="en-US" sz="1800">
                <a:ea typeface="ＭＳ Ｐゴシック" charset="-128"/>
                <a:sym typeface="Wingdings" charset="2"/>
              </a:rPr>
              <a:t> &gt; 95% accuracy</a:t>
            </a:r>
            <a:endParaRPr lang="en-US" altLang="en-US" sz="1800">
              <a:ea typeface="ＭＳ Ｐゴシック" charset="-128"/>
            </a:endParaRPr>
          </a:p>
        </p:txBody>
      </p:sp>
      <p:sp>
        <p:nvSpPr>
          <p:cNvPr id="11264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D7DA297-BBF6-5542-B1D4-DA68FAE613FA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112644" name="TextBox 4"/>
          <p:cNvSpPr txBox="1">
            <a:spLocks noChangeArrowheads="1"/>
          </p:cNvSpPr>
          <p:nvPr/>
        </p:nvSpPr>
        <p:spPr bwMode="auto">
          <a:xfrm>
            <a:off x="7343775" y="873125"/>
            <a:ext cx="1724025" cy="258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Call X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        …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Call X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       …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Call X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…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Return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Return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Return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307537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Indirect Branch Prediction (I)</a:t>
            </a:r>
          </a:p>
        </p:txBody>
      </p:sp>
      <p:sp>
        <p:nvSpPr>
          <p:cNvPr id="58371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Register-indirect branches have multiple targets</a:t>
            </a: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Used to implement </a:t>
            </a:r>
          </a:p>
          <a:p>
            <a:pPr lvl="1"/>
            <a:r>
              <a:rPr lang="en-US" altLang="en-US" sz="2000">
                <a:ea typeface="ＭＳ Ｐゴシック" charset="-128"/>
              </a:rPr>
              <a:t>Switch-case statements</a:t>
            </a:r>
          </a:p>
          <a:p>
            <a:pPr lvl="1"/>
            <a:r>
              <a:rPr lang="en-US" altLang="en-US" sz="2000">
                <a:ea typeface="ＭＳ Ｐゴシック" charset="-128"/>
              </a:rPr>
              <a:t>Virtual function calls</a:t>
            </a:r>
          </a:p>
          <a:p>
            <a:pPr lvl="1"/>
            <a:r>
              <a:rPr lang="en-US" altLang="en-US" sz="2000">
                <a:ea typeface="ＭＳ Ｐゴシック" charset="-128"/>
              </a:rPr>
              <a:t>Jump tables (of function pointers)</a:t>
            </a:r>
          </a:p>
          <a:p>
            <a:pPr lvl="1"/>
            <a:r>
              <a:rPr lang="en-US" altLang="en-US" sz="2000">
                <a:ea typeface="ＭＳ Ｐゴシック" charset="-128"/>
              </a:rPr>
              <a:t>Interface calls </a:t>
            </a:r>
          </a:p>
          <a:p>
            <a:pPr lvl="1"/>
            <a:endParaRPr lang="en-US" altLang="en-US">
              <a:ea typeface="ＭＳ Ｐゴシック" charset="-128"/>
            </a:endParaRPr>
          </a:p>
          <a:p>
            <a:pPr lvl="1"/>
            <a:endParaRPr lang="en-US" altLang="en-US">
              <a:ea typeface="ＭＳ Ｐゴシック" charset="-128"/>
            </a:endParaRPr>
          </a:p>
        </p:txBody>
      </p:sp>
      <p:sp>
        <p:nvSpPr>
          <p:cNvPr id="11366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811A0EA-DE13-094F-8D62-DC418FBE22B4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113668" name="Text Box 26"/>
          <p:cNvSpPr txBox="1">
            <a:spLocks noChangeArrowheads="1"/>
          </p:cNvSpPr>
          <p:nvPr/>
        </p:nvSpPr>
        <p:spPr bwMode="auto">
          <a:xfrm>
            <a:off x="714375" y="2492375"/>
            <a:ext cx="1181100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굴림" charset="-127"/>
                <a:cs typeface="+mn-cs"/>
              </a:rPr>
              <a:t>TARG</a:t>
            </a:r>
            <a:endParaRPr kumimoji="0" lang="en-US" alt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3669" name="Text Box 27"/>
          <p:cNvSpPr txBox="1">
            <a:spLocks noChangeArrowheads="1"/>
          </p:cNvSpPr>
          <p:nvPr/>
        </p:nvSpPr>
        <p:spPr bwMode="auto">
          <a:xfrm>
            <a:off x="2228850" y="2479675"/>
            <a:ext cx="857250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굴림" charset="-127"/>
                <a:cs typeface="+mn-cs"/>
              </a:rPr>
              <a:t>A+1</a:t>
            </a:r>
            <a:endParaRPr kumimoji="0" lang="en-US" alt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3670" name="Line 29"/>
          <p:cNvSpPr>
            <a:spLocks noChangeShapeType="1"/>
          </p:cNvSpPr>
          <p:nvPr/>
        </p:nvSpPr>
        <p:spPr bwMode="auto">
          <a:xfrm>
            <a:off x="1990725" y="2009775"/>
            <a:ext cx="6858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3671" name="Line 30"/>
          <p:cNvSpPr>
            <a:spLocks noChangeShapeType="1"/>
          </p:cNvSpPr>
          <p:nvPr/>
        </p:nvSpPr>
        <p:spPr bwMode="auto">
          <a:xfrm flipH="1">
            <a:off x="1295400" y="2009775"/>
            <a:ext cx="619125" cy="466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3672" name="Text Box 31"/>
          <p:cNvSpPr txBox="1">
            <a:spLocks noChangeArrowheads="1"/>
          </p:cNvSpPr>
          <p:nvPr/>
        </p:nvSpPr>
        <p:spPr bwMode="auto">
          <a:xfrm>
            <a:off x="1685925" y="1552575"/>
            <a:ext cx="533400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</a:t>
            </a:r>
          </a:p>
        </p:txBody>
      </p:sp>
      <p:sp>
        <p:nvSpPr>
          <p:cNvPr id="113673" name="Text Box 34"/>
          <p:cNvSpPr txBox="1">
            <a:spLocks noChangeArrowheads="1"/>
          </p:cNvSpPr>
          <p:nvPr/>
        </p:nvSpPr>
        <p:spPr bwMode="auto">
          <a:xfrm>
            <a:off x="1363663" y="1820863"/>
            <a:ext cx="33972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</a:t>
            </a:r>
          </a:p>
        </p:txBody>
      </p:sp>
      <p:sp>
        <p:nvSpPr>
          <p:cNvPr id="113674" name="Text Box 35"/>
          <p:cNvSpPr txBox="1">
            <a:spLocks noChangeArrowheads="1"/>
          </p:cNvSpPr>
          <p:nvPr/>
        </p:nvSpPr>
        <p:spPr bwMode="auto">
          <a:xfrm>
            <a:off x="2219325" y="1790700"/>
            <a:ext cx="3810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N</a:t>
            </a:r>
          </a:p>
        </p:txBody>
      </p:sp>
      <p:sp>
        <p:nvSpPr>
          <p:cNvPr id="12" name="Text Box 36"/>
          <p:cNvSpPr txBox="1">
            <a:spLocks noChangeArrowheads="1"/>
          </p:cNvSpPr>
          <p:nvPr/>
        </p:nvSpPr>
        <p:spPr bwMode="auto">
          <a:xfrm>
            <a:off x="4810125" y="2640013"/>
            <a:ext cx="533400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charset="2"/>
                <a:ea typeface="ＭＳ Ｐゴシック" charset="-128"/>
                <a:cs typeface="+mn-cs"/>
              </a:rPr>
              <a:t>a</a:t>
            </a:r>
          </a:p>
        </p:txBody>
      </p:sp>
      <p:sp>
        <p:nvSpPr>
          <p:cNvPr id="13" name="Text Box 37"/>
          <p:cNvSpPr txBox="1">
            <a:spLocks noChangeArrowheads="1"/>
          </p:cNvSpPr>
          <p:nvPr/>
        </p:nvSpPr>
        <p:spPr bwMode="auto">
          <a:xfrm>
            <a:off x="5419725" y="2640013"/>
            <a:ext cx="533400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charset="2"/>
                <a:ea typeface="ＭＳ Ｐゴシック" charset="-128"/>
                <a:cs typeface="+mn-cs"/>
              </a:rPr>
              <a:t>b</a:t>
            </a:r>
          </a:p>
        </p:txBody>
      </p:sp>
      <p:sp>
        <p:nvSpPr>
          <p:cNvPr id="14" name="Line 40"/>
          <p:cNvSpPr>
            <a:spLocks noChangeShapeType="1"/>
          </p:cNvSpPr>
          <p:nvPr/>
        </p:nvSpPr>
        <p:spPr bwMode="auto">
          <a:xfrm flipH="1">
            <a:off x="5038725" y="2259013"/>
            <a:ext cx="533400" cy="3810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5" name="Text Box 41"/>
          <p:cNvSpPr txBox="1">
            <a:spLocks noChangeArrowheads="1"/>
          </p:cNvSpPr>
          <p:nvPr/>
        </p:nvSpPr>
        <p:spPr bwMode="auto">
          <a:xfrm>
            <a:off x="5724525" y="1519238"/>
            <a:ext cx="533400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</a:t>
            </a:r>
          </a:p>
        </p:txBody>
      </p:sp>
      <p:sp>
        <p:nvSpPr>
          <p:cNvPr id="16" name="Text Box 46"/>
          <p:cNvSpPr txBox="1">
            <a:spLocks noChangeArrowheads="1"/>
          </p:cNvSpPr>
          <p:nvPr/>
        </p:nvSpPr>
        <p:spPr bwMode="auto">
          <a:xfrm>
            <a:off x="6029325" y="2640013"/>
            <a:ext cx="533400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charset="2"/>
                <a:ea typeface="ＭＳ Ｐゴシック" charset="-128"/>
                <a:cs typeface="+mn-cs"/>
              </a:rPr>
              <a:t>d</a:t>
            </a:r>
          </a:p>
        </p:txBody>
      </p:sp>
      <p:sp>
        <p:nvSpPr>
          <p:cNvPr id="17" name="Line 47"/>
          <p:cNvSpPr>
            <a:spLocks noChangeShapeType="1"/>
          </p:cNvSpPr>
          <p:nvPr/>
        </p:nvSpPr>
        <p:spPr bwMode="auto">
          <a:xfrm>
            <a:off x="6181725" y="2259013"/>
            <a:ext cx="152400" cy="3810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8" name="Line 48"/>
          <p:cNvSpPr>
            <a:spLocks noChangeShapeType="1"/>
          </p:cNvSpPr>
          <p:nvPr/>
        </p:nvSpPr>
        <p:spPr bwMode="auto">
          <a:xfrm flipH="1">
            <a:off x="5648325" y="2259013"/>
            <a:ext cx="152400" cy="3810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9" name="Text Box 49"/>
          <p:cNvSpPr txBox="1">
            <a:spLocks noChangeArrowheads="1"/>
          </p:cNvSpPr>
          <p:nvPr/>
        </p:nvSpPr>
        <p:spPr bwMode="auto">
          <a:xfrm>
            <a:off x="5845175" y="1954213"/>
            <a:ext cx="311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?</a:t>
            </a:r>
          </a:p>
        </p:txBody>
      </p:sp>
      <p:sp>
        <p:nvSpPr>
          <p:cNvPr id="113683" name="Text Box 50"/>
          <p:cNvSpPr txBox="1">
            <a:spLocks noChangeArrowheads="1"/>
          </p:cNvSpPr>
          <p:nvPr/>
        </p:nvSpPr>
        <p:spPr bwMode="auto">
          <a:xfrm>
            <a:off x="555625" y="3529013"/>
            <a:ext cx="2927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Conditional (Direct) Branch</a:t>
            </a:r>
          </a:p>
        </p:txBody>
      </p:sp>
      <p:sp>
        <p:nvSpPr>
          <p:cNvPr id="21" name="Text Box 51"/>
          <p:cNvSpPr txBox="1">
            <a:spLocks noChangeArrowheads="1"/>
          </p:cNvSpPr>
          <p:nvPr/>
        </p:nvSpPr>
        <p:spPr bwMode="auto">
          <a:xfrm>
            <a:off x="5343525" y="3509963"/>
            <a:ext cx="15700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Indirect Jump</a:t>
            </a:r>
          </a:p>
        </p:txBody>
      </p:sp>
      <p:sp>
        <p:nvSpPr>
          <p:cNvPr id="22" name="Text Box 52"/>
          <p:cNvSpPr txBox="1">
            <a:spLocks noChangeArrowheads="1"/>
          </p:cNvSpPr>
          <p:nvPr/>
        </p:nvSpPr>
        <p:spPr bwMode="auto">
          <a:xfrm>
            <a:off x="6638925" y="2640013"/>
            <a:ext cx="533400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charset="2"/>
                <a:ea typeface="ＭＳ Ｐゴシック" charset="-128"/>
                <a:cs typeface="+mn-cs"/>
              </a:rPr>
              <a:t>r</a:t>
            </a:r>
          </a:p>
        </p:txBody>
      </p:sp>
      <p:sp>
        <p:nvSpPr>
          <p:cNvPr id="23" name="Line 53"/>
          <p:cNvSpPr>
            <a:spLocks noChangeShapeType="1"/>
          </p:cNvSpPr>
          <p:nvPr/>
        </p:nvSpPr>
        <p:spPr bwMode="auto">
          <a:xfrm>
            <a:off x="6562725" y="2259013"/>
            <a:ext cx="381000" cy="3810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3687" name="Text Box 56"/>
          <p:cNvSpPr txBox="1">
            <a:spLocks noChangeArrowheads="1"/>
          </p:cNvSpPr>
          <p:nvPr/>
        </p:nvSpPr>
        <p:spPr bwMode="auto">
          <a:xfrm>
            <a:off x="2662238" y="1682750"/>
            <a:ext cx="19367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br.cond TARGET</a:t>
            </a:r>
          </a:p>
        </p:txBody>
      </p:sp>
      <p:sp>
        <p:nvSpPr>
          <p:cNvPr id="25" name="Text Box 57"/>
          <p:cNvSpPr txBox="1">
            <a:spLocks noChangeArrowheads="1"/>
          </p:cNvSpPr>
          <p:nvPr/>
        </p:nvSpPr>
        <p:spPr bwMode="auto">
          <a:xfrm>
            <a:off x="7232650" y="1644650"/>
            <a:ext cx="16891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R1 = MEM[R2]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branch R1</a:t>
            </a:r>
          </a:p>
        </p:txBody>
      </p:sp>
    </p:spTree>
    <p:extLst>
      <p:ext uri="{BB962C8B-B14F-4D97-AF65-F5344CB8AC3E}">
        <p14:creationId xmlns:p14="http://schemas.microsoft.com/office/powerpoint/2010/main" val="226395653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/>
      <p:bldP spid="21" grpId="0"/>
      <p:bldP spid="22" grpId="0" animBg="1"/>
      <p:bldP spid="23" grpId="0" animBg="1"/>
      <p:bldP spid="25" grpId="0"/>
    </p:bld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Indirect Branch Prediction (II)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sz="2200">
                <a:ea typeface="ＭＳ Ｐゴシック" charset="-128"/>
              </a:rPr>
              <a:t>No direction prediction needed</a:t>
            </a:r>
          </a:p>
          <a:p>
            <a:r>
              <a:rPr lang="en-US" altLang="en-US" sz="2200">
                <a:ea typeface="ＭＳ Ｐゴシック" charset="-128"/>
              </a:rPr>
              <a:t>Idea 1: </a:t>
            </a:r>
            <a:r>
              <a:rPr lang="en-US" altLang="en-US" sz="2200">
                <a:solidFill>
                  <a:srgbClr val="0000FF"/>
                </a:solidFill>
                <a:ea typeface="ＭＳ Ｐゴシック" charset="-128"/>
              </a:rPr>
              <a:t>Predict the last resolved target as the next fetch address</a:t>
            </a:r>
          </a:p>
          <a:p>
            <a:pPr lvl="1"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+ Simple: Use the BTB to store the target address</a:t>
            </a:r>
          </a:p>
          <a:p>
            <a:pPr lvl="1"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-- Inaccurate: 50% accuracy (empirical). Many indirect branches switch between different targets</a:t>
            </a:r>
          </a:p>
          <a:p>
            <a:pPr lvl="1">
              <a:buFont typeface="Wingdings" charset="2"/>
              <a:buNone/>
            </a:pPr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Idea 2: 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Use history based target prediction </a:t>
            </a:r>
          </a:p>
          <a:p>
            <a:pPr lvl="1"/>
            <a:r>
              <a:rPr lang="en-US" altLang="en-US" sz="2000">
                <a:ea typeface="ＭＳ Ｐゴシック" charset="-128"/>
              </a:rPr>
              <a:t>E.g., Index the BTB with GHR XORed with Indirect Branch PC</a:t>
            </a:r>
          </a:p>
          <a:p>
            <a:pPr lvl="1"/>
            <a:r>
              <a:rPr lang="en-US" altLang="en-US" sz="2000">
                <a:ea typeface="ＭＳ Ｐゴシック" charset="-128"/>
              </a:rPr>
              <a:t>Chang et al., </a:t>
            </a:r>
            <a:r>
              <a:rPr lang="ja-JP" altLang="en-US" sz="2000">
                <a:ea typeface="ＭＳ Ｐゴシック" charset="-128"/>
              </a:rPr>
              <a:t>“</a:t>
            </a:r>
            <a:r>
              <a:rPr lang="en-US" altLang="ja-JP" sz="2000">
                <a:solidFill>
                  <a:srgbClr val="FF0000"/>
                </a:solidFill>
                <a:ea typeface="ＭＳ Ｐゴシック" charset="-128"/>
              </a:rPr>
              <a:t>Target Prediction for Indirect Jumps</a:t>
            </a:r>
            <a:r>
              <a:rPr lang="en-US" altLang="ja-JP" sz="2000">
                <a:ea typeface="ＭＳ Ｐゴシック" charset="-128"/>
              </a:rPr>
              <a:t>,</a:t>
            </a:r>
            <a:r>
              <a:rPr lang="ja-JP" altLang="en-US" sz="2000">
                <a:ea typeface="ＭＳ Ｐゴシック" charset="-128"/>
              </a:rPr>
              <a:t>”</a:t>
            </a:r>
            <a:r>
              <a:rPr lang="en-US" altLang="ja-JP" sz="2000">
                <a:ea typeface="ＭＳ Ｐゴシック" charset="-128"/>
              </a:rPr>
              <a:t> ISCA 1997.</a:t>
            </a:r>
          </a:p>
          <a:p>
            <a:pPr lvl="1"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+ More accurate</a:t>
            </a:r>
          </a:p>
          <a:p>
            <a:pPr lvl="1"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-- An indirect branch maps to (too) many entries in BTB</a:t>
            </a:r>
          </a:p>
          <a:p>
            <a:pPr lvl="1"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	-- Conflict misses with other branches (direct or indirect)</a:t>
            </a:r>
          </a:p>
          <a:p>
            <a:pPr lvl="1"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    -- Inefficient use of space if branch has few target addresses</a:t>
            </a:r>
          </a:p>
        </p:txBody>
      </p:sp>
      <p:sp>
        <p:nvSpPr>
          <p:cNvPr id="28262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1B32891-3C30-384B-B5D3-E0854BE5387B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3333198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charset="-128"/>
              </a:rPr>
              <a:t>Intel Pentium M Indirect Branch Predictor</a:t>
            </a:r>
          </a:p>
        </p:txBody>
      </p:sp>
      <p:sp>
        <p:nvSpPr>
          <p:cNvPr id="195586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B663889-472D-E34B-A606-7BEF03CA6F29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pic>
        <p:nvPicPr>
          <p:cNvPr id="195587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990600"/>
            <a:ext cx="4602163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5588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905000"/>
            <a:ext cx="4378325" cy="319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5589" name="TextBox 7"/>
          <p:cNvSpPr txBox="1">
            <a:spLocks noChangeArrowheads="1"/>
          </p:cNvSpPr>
          <p:nvPr/>
        </p:nvSpPr>
        <p:spPr bwMode="auto">
          <a:xfrm>
            <a:off x="304800" y="5410200"/>
            <a:ext cx="730408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Gochman et al.,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“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The Intel Pentium M Processor: Microarchitecture and Performance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,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”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Intel Technology Journal, May 2003.</a:t>
            </a:r>
          </a:p>
        </p:txBody>
      </p:sp>
    </p:spTree>
    <p:extLst>
      <p:ext uri="{BB962C8B-B14F-4D97-AF65-F5344CB8AC3E}">
        <p14:creationId xmlns:p14="http://schemas.microsoft.com/office/powerpoint/2010/main" val="2570702739"/>
      </p:ext>
    </p:extLst>
  </p:cSld>
  <p:clrMapOvr>
    <a:masterClrMapping/>
  </p:clrMapOvr>
  <p:transition/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Issues in Branch Prediction (I)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  <a:ea typeface="ＭＳ Ｐゴシック" charset="-128"/>
              </a:rPr>
              <a:t>Need to identify a branch before it is fetched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How do we do this?</a:t>
            </a:r>
          </a:p>
          <a:p>
            <a:pPr lvl="1"/>
            <a:r>
              <a:rPr lang="en-US" altLang="en-US">
                <a:ea typeface="ＭＳ Ｐゴシック" charset="-128"/>
              </a:rPr>
              <a:t>BTB hit </a:t>
            </a:r>
            <a:r>
              <a:rPr lang="en-US" altLang="en-US">
                <a:ea typeface="ＭＳ Ｐゴシック" charset="-128"/>
                <a:sym typeface="Wingdings" charset="2"/>
              </a:rPr>
              <a:t> indicates that the fetched instruction is a branch</a:t>
            </a:r>
          </a:p>
          <a:p>
            <a:pPr lvl="1"/>
            <a:r>
              <a:rPr lang="en-US" altLang="en-US">
                <a:ea typeface="ＭＳ Ｐゴシック" charset="-128"/>
                <a:sym typeface="Wingdings" charset="2"/>
              </a:rPr>
              <a:t>BTB entry contains the </a:t>
            </a:r>
            <a:r>
              <a:rPr lang="ja-JP" altLang="en-US">
                <a:ea typeface="ＭＳ Ｐゴシック" charset="-128"/>
                <a:sym typeface="Wingdings" charset="2"/>
              </a:rPr>
              <a:t>“</a:t>
            </a:r>
            <a:r>
              <a:rPr lang="en-US" altLang="ja-JP">
                <a:ea typeface="ＭＳ Ｐゴシック" charset="-128"/>
                <a:sym typeface="Wingdings" charset="2"/>
              </a:rPr>
              <a:t>type</a:t>
            </a:r>
            <a:r>
              <a:rPr lang="ja-JP" altLang="en-US">
                <a:ea typeface="ＭＳ Ｐゴシック" charset="-128"/>
                <a:sym typeface="Wingdings" charset="2"/>
              </a:rPr>
              <a:t>”</a:t>
            </a:r>
            <a:r>
              <a:rPr lang="en-US" altLang="ja-JP">
                <a:ea typeface="ＭＳ Ｐゴシック" charset="-128"/>
                <a:sym typeface="Wingdings" charset="2"/>
              </a:rPr>
              <a:t> of the branch</a:t>
            </a:r>
          </a:p>
          <a:p>
            <a:pPr lvl="1"/>
            <a:r>
              <a:rPr lang="en-US" altLang="en-US">
                <a:ea typeface="ＭＳ Ｐゴシック" charset="-128"/>
              </a:rPr>
              <a:t>Pre-decoded “branch type” information stored in the instruction cache identifies type of branch</a:t>
            </a:r>
            <a:endParaRPr lang="en-US" altLang="ja-JP">
              <a:ea typeface="ＭＳ Ｐゴシック" charset="-128"/>
              <a:sym typeface="Wingdings" charset="2"/>
            </a:endParaRPr>
          </a:p>
          <a:p>
            <a:pPr lvl="2">
              <a:buFont typeface="Wingdings" charset="2"/>
              <a:buNone/>
            </a:pPr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What if no BTB?</a:t>
            </a:r>
          </a:p>
          <a:p>
            <a:pPr lvl="1"/>
            <a:r>
              <a:rPr lang="en-US" altLang="en-US">
                <a:ea typeface="ＭＳ Ｐゴシック" charset="-128"/>
              </a:rPr>
              <a:t>Bubble in the pipeline until target address is computed</a:t>
            </a:r>
          </a:p>
          <a:p>
            <a:pPr lvl="1"/>
            <a:r>
              <a:rPr lang="en-US" altLang="en-US">
                <a:ea typeface="ＭＳ Ｐゴシック" charset="-128"/>
              </a:rPr>
              <a:t>E.g., IBM POWER4</a:t>
            </a:r>
          </a:p>
        </p:txBody>
      </p:sp>
      <p:sp>
        <p:nvSpPr>
          <p:cNvPr id="11673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C25F4C4-FA77-9F40-9CD6-593E4A9CEBA6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919748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charset="-128"/>
              </a:rPr>
              <a:t>Latency of Branch Prediction</a:t>
            </a:r>
          </a:p>
        </p:txBody>
      </p:sp>
      <p:sp>
        <p:nvSpPr>
          <p:cNvPr id="117762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  <a:ea typeface="ＭＳ Ｐゴシック" charset="-128"/>
              </a:rPr>
              <a:t>Latency: </a:t>
            </a:r>
            <a:r>
              <a:rPr lang="en-US" altLang="en-US">
                <a:ea typeface="ＭＳ Ｐゴシック" charset="-128"/>
              </a:rPr>
              <a:t>Prediction is latency critical</a:t>
            </a:r>
          </a:p>
          <a:p>
            <a:pPr lvl="1"/>
            <a:r>
              <a:rPr lang="en-US" altLang="en-US">
                <a:ea typeface="ＭＳ Ｐゴシック" charset="-128"/>
              </a:rPr>
              <a:t>Need to generate next fetch address for the next cycle</a:t>
            </a:r>
          </a:p>
          <a:p>
            <a:pPr lvl="1"/>
            <a:r>
              <a:rPr lang="en-US" altLang="en-US">
                <a:ea typeface="ＭＳ Ｐゴシック" charset="-128"/>
              </a:rPr>
              <a:t>Bigger, more complex predictors are more accurate but slower</a:t>
            </a:r>
          </a:p>
          <a:p>
            <a:pPr lvl="1"/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11776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78C7D12-4409-244C-BEAA-A2997685730B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5" name="Line 20"/>
          <p:cNvSpPr>
            <a:spLocks noChangeShapeType="1"/>
          </p:cNvSpPr>
          <p:nvPr/>
        </p:nvSpPr>
        <p:spPr bwMode="auto">
          <a:xfrm>
            <a:off x="4973638" y="290195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" name="Line 21"/>
          <p:cNvSpPr>
            <a:spLocks noChangeShapeType="1"/>
          </p:cNvSpPr>
          <p:nvPr/>
        </p:nvSpPr>
        <p:spPr bwMode="auto">
          <a:xfrm>
            <a:off x="4973638" y="2901950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" name="Line 22"/>
          <p:cNvSpPr>
            <a:spLocks noChangeShapeType="1"/>
          </p:cNvSpPr>
          <p:nvPr/>
        </p:nvSpPr>
        <p:spPr bwMode="auto">
          <a:xfrm flipV="1">
            <a:off x="4973638" y="4044950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8" name="Line 23"/>
          <p:cNvSpPr>
            <a:spLocks noChangeShapeType="1"/>
          </p:cNvSpPr>
          <p:nvPr/>
        </p:nvSpPr>
        <p:spPr bwMode="auto">
          <a:xfrm>
            <a:off x="5354638" y="320675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" name="Line 26"/>
          <p:cNvSpPr>
            <a:spLocks noChangeShapeType="1"/>
          </p:cNvSpPr>
          <p:nvPr/>
        </p:nvSpPr>
        <p:spPr bwMode="auto">
          <a:xfrm>
            <a:off x="4287838" y="3903663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0" name="Line 27"/>
          <p:cNvSpPr>
            <a:spLocks noChangeShapeType="1"/>
          </p:cNvSpPr>
          <p:nvPr/>
        </p:nvSpPr>
        <p:spPr bwMode="auto">
          <a:xfrm>
            <a:off x="4287838" y="3027363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" name="Text Box 28"/>
          <p:cNvSpPr txBox="1">
            <a:spLocks noChangeArrowheads="1"/>
          </p:cNvSpPr>
          <p:nvPr/>
        </p:nvSpPr>
        <p:spPr bwMode="auto">
          <a:xfrm>
            <a:off x="2700338" y="2843213"/>
            <a:ext cx="144462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PC + inst size</a:t>
            </a:r>
          </a:p>
        </p:txBody>
      </p:sp>
      <p:sp>
        <p:nvSpPr>
          <p:cNvPr id="12" name="Line 30"/>
          <p:cNvSpPr>
            <a:spLocks noChangeShapeType="1"/>
          </p:cNvSpPr>
          <p:nvPr/>
        </p:nvSpPr>
        <p:spPr bwMode="auto">
          <a:xfrm>
            <a:off x="5354638" y="358775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3" name="Text Box 32"/>
          <p:cNvSpPr txBox="1">
            <a:spLocks noChangeArrowheads="1"/>
          </p:cNvSpPr>
          <p:nvPr/>
        </p:nvSpPr>
        <p:spPr bwMode="auto">
          <a:xfrm>
            <a:off x="6275388" y="3189288"/>
            <a:ext cx="1289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Next Fetch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Address</a:t>
            </a:r>
          </a:p>
        </p:txBody>
      </p:sp>
      <p:sp>
        <p:nvSpPr>
          <p:cNvPr id="14" name="Line 26"/>
          <p:cNvSpPr>
            <a:spLocks noChangeShapeType="1"/>
          </p:cNvSpPr>
          <p:nvPr/>
        </p:nvSpPr>
        <p:spPr bwMode="auto">
          <a:xfrm>
            <a:off x="4287838" y="3284538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5" name="Line 26"/>
          <p:cNvSpPr>
            <a:spLocks noChangeShapeType="1"/>
          </p:cNvSpPr>
          <p:nvPr/>
        </p:nvSpPr>
        <p:spPr bwMode="auto">
          <a:xfrm>
            <a:off x="4287838" y="3586163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6" name="Text Box 28"/>
          <p:cNvSpPr txBox="1">
            <a:spLocks noChangeArrowheads="1"/>
          </p:cNvSpPr>
          <p:nvPr/>
        </p:nvSpPr>
        <p:spPr bwMode="auto">
          <a:xfrm>
            <a:off x="2949575" y="3171825"/>
            <a:ext cx="1165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BTB target</a:t>
            </a:r>
          </a:p>
        </p:txBody>
      </p:sp>
      <p:sp>
        <p:nvSpPr>
          <p:cNvPr id="17" name="Text Box 28"/>
          <p:cNvSpPr txBox="1">
            <a:spLocks noChangeArrowheads="1"/>
          </p:cNvSpPr>
          <p:nvPr/>
        </p:nvSpPr>
        <p:spPr bwMode="auto">
          <a:xfrm>
            <a:off x="1363663" y="3436938"/>
            <a:ext cx="2751137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Return Address Stack target</a:t>
            </a:r>
          </a:p>
        </p:txBody>
      </p:sp>
      <p:sp>
        <p:nvSpPr>
          <p:cNvPr id="18" name="Text Box 28"/>
          <p:cNvSpPr txBox="1">
            <a:spLocks noChangeArrowheads="1"/>
          </p:cNvSpPr>
          <p:nvPr/>
        </p:nvSpPr>
        <p:spPr bwMode="auto">
          <a:xfrm>
            <a:off x="1089025" y="3733800"/>
            <a:ext cx="30257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Indirect Branch Predictor target</a:t>
            </a:r>
          </a:p>
        </p:txBody>
      </p:sp>
      <p:sp>
        <p:nvSpPr>
          <p:cNvPr id="19" name="Line 26"/>
          <p:cNvSpPr>
            <a:spLocks noChangeShapeType="1"/>
          </p:cNvSpPr>
          <p:nvPr/>
        </p:nvSpPr>
        <p:spPr bwMode="auto">
          <a:xfrm>
            <a:off x="4297363" y="419735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0" name="Text Box 28"/>
          <p:cNvSpPr txBox="1">
            <a:spLocks noChangeArrowheads="1"/>
          </p:cNvSpPr>
          <p:nvPr/>
        </p:nvSpPr>
        <p:spPr bwMode="auto">
          <a:xfrm>
            <a:off x="1089025" y="4044950"/>
            <a:ext cx="294481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Resolved target from Backend</a:t>
            </a:r>
          </a:p>
        </p:txBody>
      </p:sp>
      <p:cxnSp>
        <p:nvCxnSpPr>
          <p:cNvPr id="66581" name="Straight Arrow Connector 21"/>
          <p:cNvCxnSpPr>
            <a:cxnSpLocks noChangeShapeType="1"/>
          </p:cNvCxnSpPr>
          <p:nvPr/>
        </p:nvCxnSpPr>
        <p:spPr bwMode="auto">
          <a:xfrm rot="5400000" flipH="1" flipV="1">
            <a:off x="4797425" y="4530725"/>
            <a:ext cx="801688" cy="269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6582" name="TextBox 22"/>
          <p:cNvSpPr txBox="1">
            <a:spLocks noChangeArrowheads="1"/>
          </p:cNvSpPr>
          <p:nvPr/>
        </p:nvSpPr>
        <p:spPr bwMode="auto">
          <a:xfrm>
            <a:off x="4911725" y="5008563"/>
            <a:ext cx="5683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???</a:t>
            </a:r>
          </a:p>
        </p:txBody>
      </p:sp>
    </p:spTree>
    <p:extLst>
      <p:ext uri="{BB962C8B-B14F-4D97-AF65-F5344CB8AC3E}">
        <p14:creationId xmlns:p14="http://schemas.microsoft.com/office/powerpoint/2010/main" val="5345080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/>
      <p:bldP spid="12" grpId="0" animBg="1"/>
      <p:bldP spid="13" grpId="0"/>
      <p:bldP spid="14" grpId="0" animBg="1"/>
      <p:bldP spid="15" grpId="0" animBg="1"/>
      <p:bldP spid="16" grpId="0"/>
      <p:bldP spid="17" grpId="0"/>
      <p:bldP spid="18" grpId="0"/>
      <p:bldP spid="19" grpId="0" animBg="1"/>
      <p:bldP spid="20" grpId="0"/>
      <p:bldP spid="66582" grpId="0"/>
    </p:bld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4">
            <a:extLst>
              <a:ext uri="{FF2B5EF4-FFF2-40B4-BE49-F238E27FC236}">
                <a16:creationId xmlns:a16="http://schemas.microsoft.com/office/drawing/2014/main" id="{65472B54-8008-294F-B79D-28BE7DC792F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28600" y="1143000"/>
            <a:ext cx="8534400" cy="2209800"/>
          </a:xfrm>
        </p:spPr>
        <p:txBody>
          <a:bodyPr anchor="ctr"/>
          <a:lstStyle/>
          <a:p>
            <a:pPr algn="ctr" eaLnBrk="1" hangingPunct="1"/>
            <a:r>
              <a:rPr lang="en-US" altLang="en-US" b="1" dirty="0">
                <a:ea typeface="ＭＳ Ｐゴシック" panose="020B0600070205080204" pitchFamily="34" charset="-128"/>
              </a:rPr>
              <a:t>Design of Digital Circuits</a:t>
            </a:r>
            <a:br>
              <a:rPr lang="en-US" altLang="en-US" b="1" dirty="0">
                <a:ea typeface="ＭＳ Ｐゴシック" panose="020B0600070205080204" pitchFamily="34" charset="-128"/>
              </a:rPr>
            </a:br>
            <a:r>
              <a:rPr lang="en-US" altLang="en-US" sz="4600" dirty="0">
                <a:ea typeface="ＭＳ Ｐゴシック" panose="020B0600070205080204" pitchFamily="34" charset="-128"/>
              </a:rPr>
              <a:t>Lecture 17b: Branch Prediction</a:t>
            </a:r>
          </a:p>
        </p:txBody>
      </p:sp>
      <p:sp>
        <p:nvSpPr>
          <p:cNvPr id="22530" name="Rectangle 5">
            <a:extLst>
              <a:ext uri="{FF2B5EF4-FFF2-40B4-BE49-F238E27FC236}">
                <a16:creationId xmlns:a16="http://schemas.microsoft.com/office/drawing/2014/main" id="{1EEA3928-483E-E348-A2C5-73DC1B297F15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i="1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Onur Mutlu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Zurich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2019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18 April 2019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00621531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Importance of The Branch Problem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228600" y="877888"/>
            <a:ext cx="8610600" cy="5194300"/>
          </a:xfrm>
        </p:spPr>
        <p:txBody>
          <a:bodyPr/>
          <a:lstStyle/>
          <a:p>
            <a:pPr>
              <a:buFont typeface="Wingdings" charset="0"/>
              <a:buChar char="n"/>
              <a:defRPr/>
            </a:pPr>
            <a:r>
              <a:rPr lang="en-US" sz="2000" dirty="0"/>
              <a:t>Assume N = 20 (20 pipe stages), W = 5 (5 wide fetch)</a:t>
            </a:r>
          </a:p>
          <a:p>
            <a:pPr marL="342900" lvl="1" indent="-342900">
              <a:buClr>
                <a:schemeClr val="accent1"/>
              </a:buClr>
              <a:buSzPct val="65000"/>
              <a:buFont typeface="Wingdings" charset="0"/>
              <a:buChar char="n"/>
              <a:defRPr/>
            </a:pPr>
            <a:r>
              <a:rPr lang="en-US" sz="2000" dirty="0"/>
              <a:t>Assume: </a:t>
            </a:r>
            <a:r>
              <a:rPr lang="en-US" sz="2000" dirty="0">
                <a:ea typeface="ＭＳ Ｐゴシック" charset="0"/>
              </a:rPr>
              <a:t>1 out of 5 instructions is a branch </a:t>
            </a:r>
          </a:p>
          <a:p>
            <a:pPr marL="342900" lvl="1" indent="-342900">
              <a:buClr>
                <a:schemeClr val="accent1"/>
              </a:buClr>
              <a:buSzPct val="65000"/>
              <a:buFont typeface="Wingdings" charset="0"/>
              <a:buChar char="n"/>
              <a:defRPr/>
            </a:pPr>
            <a:r>
              <a:rPr lang="en-US" sz="2000" dirty="0">
                <a:ea typeface="ＭＳ Ｐゴシック" charset="0"/>
              </a:rPr>
              <a:t>Assume: Each 5 instruction-block ends with a branch</a:t>
            </a:r>
            <a:endParaRPr lang="en-US" sz="2000" dirty="0"/>
          </a:p>
          <a:p>
            <a:pPr>
              <a:buFont typeface="Wingdings" charset="0"/>
              <a:buChar char="n"/>
              <a:defRPr/>
            </a:pPr>
            <a:endParaRPr lang="en-US" sz="1000" dirty="0"/>
          </a:p>
          <a:p>
            <a:pPr>
              <a:buFont typeface="Wingdings" charset="0"/>
              <a:buChar char="n"/>
              <a:defRPr/>
            </a:pPr>
            <a:r>
              <a:rPr lang="en-US" sz="2200" dirty="0"/>
              <a:t>How long does it take to fetch 500 instructions? 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sz="2000" dirty="0">
                <a:ea typeface="ＭＳ Ｐゴシック" charset="0"/>
              </a:rPr>
              <a:t>100% accuracy </a:t>
            </a:r>
          </a:p>
          <a:p>
            <a:pPr lvl="2">
              <a:buFont typeface="Wingdings" charset="0"/>
              <a:buChar char="n"/>
              <a:defRPr/>
            </a:pPr>
            <a:r>
              <a:rPr lang="en-US" sz="1600" dirty="0">
                <a:solidFill>
                  <a:srgbClr val="FF0000"/>
                </a:solidFill>
                <a:ea typeface="ＭＳ Ｐゴシック" charset="0"/>
              </a:rPr>
              <a:t>100 cycles </a:t>
            </a:r>
            <a:r>
              <a:rPr lang="en-US" sz="1600" dirty="0">
                <a:ea typeface="ＭＳ Ｐゴシック" charset="0"/>
              </a:rPr>
              <a:t>(all instructions fetched on the correct path)</a:t>
            </a:r>
          </a:p>
          <a:p>
            <a:pPr lvl="2">
              <a:buFont typeface="Wingdings" charset="0"/>
              <a:buChar char="n"/>
              <a:defRPr/>
            </a:pPr>
            <a:r>
              <a:rPr lang="en-US" sz="1600" dirty="0">
                <a:ea typeface="ＭＳ Ｐゴシック" charset="0"/>
              </a:rPr>
              <a:t>No wasted work; IPC = 500/100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sz="2000" dirty="0">
                <a:ea typeface="ＭＳ Ｐゴシック" charset="0"/>
              </a:rPr>
              <a:t>99% accuracy</a:t>
            </a:r>
          </a:p>
          <a:p>
            <a:pPr lvl="2">
              <a:buFont typeface="Wingdings" charset="0"/>
              <a:buChar char="n"/>
              <a:defRPr/>
            </a:pPr>
            <a:r>
              <a:rPr lang="en-US" sz="1600" dirty="0">
                <a:ea typeface="ＭＳ Ｐゴシック" charset="0"/>
              </a:rPr>
              <a:t>100 (correct path) + 20 * 1 (wrong path) = </a:t>
            </a:r>
            <a:r>
              <a:rPr lang="en-US" sz="1600" dirty="0">
                <a:solidFill>
                  <a:srgbClr val="FF0000"/>
                </a:solidFill>
                <a:ea typeface="ＭＳ Ｐゴシック" charset="0"/>
              </a:rPr>
              <a:t>120 cycles</a:t>
            </a:r>
          </a:p>
          <a:p>
            <a:pPr lvl="2">
              <a:buFont typeface="Wingdings" charset="0"/>
              <a:buChar char="n"/>
              <a:defRPr/>
            </a:pPr>
            <a:r>
              <a:rPr lang="en-US" sz="1600" dirty="0">
                <a:solidFill>
                  <a:srgbClr val="FF0000"/>
                </a:solidFill>
                <a:ea typeface="ＭＳ Ｐゴシック" charset="0"/>
              </a:rPr>
              <a:t>20% extra instructions fetched; IPC = 500/120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sz="2000" dirty="0">
                <a:ea typeface="ＭＳ Ｐゴシック" charset="0"/>
              </a:rPr>
              <a:t>90% accuracy</a:t>
            </a:r>
          </a:p>
          <a:p>
            <a:pPr lvl="2">
              <a:buFont typeface="Wingdings" charset="0"/>
              <a:buChar char="n"/>
              <a:defRPr/>
            </a:pPr>
            <a:r>
              <a:rPr lang="en-US" sz="1600" dirty="0">
                <a:ea typeface="ＭＳ Ｐゴシック" charset="0"/>
              </a:rPr>
              <a:t>100 (correct path) + 20 * 10 (wrong path) = </a:t>
            </a:r>
            <a:r>
              <a:rPr lang="en-US" sz="1600" dirty="0">
                <a:solidFill>
                  <a:srgbClr val="FF0000"/>
                </a:solidFill>
                <a:ea typeface="ＭＳ Ｐゴシック" charset="0"/>
              </a:rPr>
              <a:t>300 cycles  </a:t>
            </a:r>
          </a:p>
          <a:p>
            <a:pPr lvl="2">
              <a:buFont typeface="Wingdings" charset="0"/>
              <a:buChar char="n"/>
              <a:defRPr/>
            </a:pPr>
            <a:r>
              <a:rPr lang="en-US" sz="1600" dirty="0">
                <a:solidFill>
                  <a:srgbClr val="FF0000"/>
                </a:solidFill>
                <a:ea typeface="ＭＳ Ｐゴシック" charset="0"/>
              </a:rPr>
              <a:t>200% extra instructions fetched; IPC = 500/300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sz="2000" dirty="0">
                <a:ea typeface="ＭＳ Ｐゴシック" charset="0"/>
              </a:rPr>
              <a:t>60% accuracy</a:t>
            </a:r>
          </a:p>
          <a:p>
            <a:pPr lvl="2">
              <a:buFont typeface="Wingdings" charset="0"/>
              <a:buChar char="n"/>
              <a:defRPr/>
            </a:pPr>
            <a:r>
              <a:rPr lang="en-US" sz="1600" dirty="0">
                <a:ea typeface="ＭＳ Ｐゴシック" charset="0"/>
              </a:rPr>
              <a:t>100 (correct path) + 20 * 40 (wrong path) = </a:t>
            </a:r>
            <a:r>
              <a:rPr lang="en-US" sz="1600" dirty="0">
                <a:solidFill>
                  <a:srgbClr val="FF0000"/>
                </a:solidFill>
                <a:ea typeface="ＭＳ Ｐゴシック" charset="0"/>
              </a:rPr>
              <a:t>900 cycles  </a:t>
            </a:r>
          </a:p>
          <a:p>
            <a:pPr lvl="2">
              <a:buFont typeface="Wingdings" charset="0"/>
              <a:buChar char="n"/>
              <a:defRPr/>
            </a:pPr>
            <a:r>
              <a:rPr lang="en-US" sz="1600" dirty="0">
                <a:solidFill>
                  <a:srgbClr val="FF0000"/>
                </a:solidFill>
                <a:ea typeface="ＭＳ Ｐゴシック" charset="0"/>
              </a:rPr>
              <a:t>800% extra instructions fetched; IPC = 500/900</a:t>
            </a:r>
            <a:endParaRPr lang="en-US" sz="1600" dirty="0">
              <a:ea typeface="ＭＳ Ｐゴシック" charset="0"/>
            </a:endParaRPr>
          </a:p>
          <a:p>
            <a:pPr>
              <a:buFont typeface="Wingdings" charset="0"/>
              <a:buChar char="n"/>
              <a:defRPr/>
            </a:pPr>
            <a:endParaRPr lang="en-US" dirty="0"/>
          </a:p>
        </p:txBody>
      </p:sp>
      <p:sp>
        <p:nvSpPr>
          <p:cNvPr id="14233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98F4E91-9078-3E40-9008-103B1859A487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8116763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Title 1">
            <a:extLst>
              <a:ext uri="{FF2B5EF4-FFF2-40B4-BE49-F238E27FC236}">
                <a16:creationId xmlns:a16="http://schemas.microsoft.com/office/drawing/2014/main" id="{938D2BCD-E0DC-6E49-9FEB-EE3473106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52400"/>
            <a:ext cx="8915400" cy="1066800"/>
          </a:xfrm>
        </p:spPr>
        <p:txBody>
          <a:bodyPr/>
          <a:lstStyle/>
          <a:p>
            <a:r>
              <a:rPr lang="en-US" altLang="en-US" sz="3600">
                <a:ea typeface="ＭＳ Ｐゴシック" panose="020B0600070205080204" pitchFamily="34" charset="-128"/>
              </a:rPr>
              <a:t>Approaches to (Instruction-Level) Concurrency</a:t>
            </a:r>
          </a:p>
        </p:txBody>
      </p:sp>
      <p:sp>
        <p:nvSpPr>
          <p:cNvPr id="94210" name="Content Placeholder 2">
            <a:extLst>
              <a:ext uri="{FF2B5EF4-FFF2-40B4-BE49-F238E27FC236}">
                <a16:creationId xmlns:a16="http://schemas.microsoft.com/office/drawing/2014/main" id="{BC4C6021-5593-954F-B05A-F268BDF036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Pipelining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Out-of-order execution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Dataflow (at the ISA level)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Superscalar Execution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0432FF"/>
                </a:solidFill>
              </a:rPr>
              <a:t>VLIW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Fine-Grained Multithreading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SIMD Processing (Vector and array processors, GPUs)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Decoupled Access Execute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Systolic Arrays</a:t>
            </a:r>
          </a:p>
        </p:txBody>
      </p:sp>
      <p:sp>
        <p:nvSpPr>
          <p:cNvPr id="70659" name="Slide Number Placeholder 3">
            <a:extLst>
              <a:ext uri="{FF2B5EF4-FFF2-40B4-BE49-F238E27FC236}">
                <a16:creationId xmlns:a16="http://schemas.microsoft.com/office/drawing/2014/main" id="{2D085B7F-6420-E447-8B1C-7634A49A4D2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1FA623E-D5FB-D743-BFC0-86447E6B762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7276287"/>
      </p:ext>
    </p:extLst>
  </p:cSld>
  <p:clrMapOvr>
    <a:masterClrMapping/>
  </p:clrMapOvr>
  <p:transition/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4">
            <a:extLst>
              <a:ext uri="{FF2B5EF4-FFF2-40B4-BE49-F238E27FC236}">
                <a16:creationId xmlns:a16="http://schemas.microsoft.com/office/drawing/2014/main" id="{43AD4A1A-5666-E641-9399-B20B75377D52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66713" y="1708150"/>
            <a:ext cx="8428037" cy="1720850"/>
          </a:xfrm>
        </p:spPr>
        <p:txBody>
          <a:bodyPr/>
          <a:lstStyle/>
          <a:p>
            <a:pPr algn="ctr" eaLnBrk="1" hangingPunct="1"/>
            <a:r>
              <a:rPr lang="en-US" altLang="en-US" sz="4400">
                <a:ea typeface="ＭＳ Ｐゴシック" panose="020B0600070205080204" pitchFamily="34" charset="-128"/>
              </a:rPr>
              <a:t>VLIW</a:t>
            </a:r>
          </a:p>
        </p:txBody>
      </p:sp>
      <p:sp>
        <p:nvSpPr>
          <p:cNvPr id="71682" name="Rectangle 5">
            <a:extLst>
              <a:ext uri="{FF2B5EF4-FFF2-40B4-BE49-F238E27FC236}">
                <a16:creationId xmlns:a16="http://schemas.microsoft.com/office/drawing/2014/main" id="{7A266D94-D374-3C4D-9A6D-AEEB14A33347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i="1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86241763"/>
      </p:ext>
    </p:extLst>
  </p:cSld>
  <p:clrMapOvr>
    <a:masterClrMapping/>
  </p:clrMapOvr>
  <p:transition/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1" name="Title 1">
            <a:extLst>
              <a:ext uri="{FF2B5EF4-FFF2-40B4-BE49-F238E27FC236}">
                <a16:creationId xmlns:a16="http://schemas.microsoft.com/office/drawing/2014/main" id="{ECA7AB10-323C-0549-B221-6720F94F8C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VLIW Concept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622F19-9D0C-C249-8600-FB70951489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05410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Superscalar</a:t>
            </a:r>
          </a:p>
          <a:p>
            <a:pPr lvl="1"/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Hardware</a:t>
            </a:r>
            <a:r>
              <a:rPr lang="en-US" altLang="en-US">
                <a:ea typeface="ＭＳ Ｐゴシック" panose="020B0600070205080204" pitchFamily="34" charset="-128"/>
              </a:rPr>
              <a:t> fetches multiple instructions and checks dependencies between them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VLIW (Very Long Instruction Word)</a:t>
            </a:r>
          </a:p>
          <a:p>
            <a:pPr lvl="1"/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Software (compiler) packs independent instructions</a:t>
            </a:r>
            <a:r>
              <a:rPr lang="en-US" altLang="en-US">
                <a:ea typeface="ＭＳ Ｐゴシック" panose="020B0600070205080204" pitchFamily="34" charset="-128"/>
              </a:rPr>
              <a:t> in a larger “instruction bundle” to be fetched and executed concurrently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Hardware fetches and executes the instructions in the bundle concurrently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No need for hardware dependency checking between concurrently-fetched instructions in the VLIW model</a:t>
            </a:r>
          </a:p>
        </p:txBody>
      </p:sp>
      <p:sp>
        <p:nvSpPr>
          <p:cNvPr id="143363" name="Slide Number Placeholder 3">
            <a:extLst>
              <a:ext uri="{FF2B5EF4-FFF2-40B4-BE49-F238E27FC236}">
                <a16:creationId xmlns:a16="http://schemas.microsoft.com/office/drawing/2014/main" id="{2CCB3CBC-9259-6B46-9E2B-E35E3B4F4EE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5F202B3-A750-A44E-BC3A-BB4FED9FC305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909714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Title 1">
            <a:extLst>
              <a:ext uri="{FF2B5EF4-FFF2-40B4-BE49-F238E27FC236}">
                <a16:creationId xmlns:a16="http://schemas.microsoft.com/office/drawing/2014/main" id="{79DE4C74-A817-C144-B315-6687D3EE73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VLIW Concept</a:t>
            </a:r>
          </a:p>
        </p:txBody>
      </p:sp>
      <p:sp>
        <p:nvSpPr>
          <p:cNvPr id="74754" name="Content Placeholder 2">
            <a:extLst>
              <a:ext uri="{FF2B5EF4-FFF2-40B4-BE49-F238E27FC236}">
                <a16:creationId xmlns:a16="http://schemas.microsoft.com/office/drawing/2014/main" id="{DEEFDCDB-BCD0-EC41-928B-705244049F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882650"/>
            <a:ext cx="8610600" cy="5192713"/>
          </a:xfrm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Fisher, </a:t>
            </a:r>
            <a:r>
              <a:rPr lang="ja-JP" altLang="en-US">
                <a:ea typeface="ＭＳ Ｐゴシック" panose="020B0600070205080204" pitchFamily="34" charset="-128"/>
              </a:rPr>
              <a:t>“</a:t>
            </a:r>
            <a:r>
              <a:rPr lang="en-US" altLang="ja-JP">
                <a:solidFill>
                  <a:srgbClr val="FF0000"/>
                </a:solidFill>
                <a:ea typeface="ＭＳ Ｐゴシック" panose="020B0600070205080204" pitchFamily="34" charset="-128"/>
              </a:rPr>
              <a:t>Very Long Instruction Word architectures and the ELI-512</a:t>
            </a:r>
            <a:r>
              <a:rPr lang="en-US" altLang="ja-JP">
                <a:ea typeface="ＭＳ Ｐゴシック" panose="020B0600070205080204" pitchFamily="34" charset="-128"/>
              </a:rPr>
              <a:t>,</a:t>
            </a:r>
            <a:r>
              <a:rPr lang="ja-JP" altLang="en-US">
                <a:ea typeface="ＭＳ Ｐゴシック" panose="020B0600070205080204" pitchFamily="34" charset="-128"/>
              </a:rPr>
              <a:t>”</a:t>
            </a:r>
            <a:r>
              <a:rPr lang="en-US" altLang="ja-JP">
                <a:ea typeface="ＭＳ Ｐゴシック" panose="020B0600070205080204" pitchFamily="34" charset="-128"/>
              </a:rPr>
              <a:t> ISCA 1983.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ELI: Enormously longword instructions (512 bits)</a:t>
            </a:r>
          </a:p>
        </p:txBody>
      </p:sp>
      <p:sp>
        <p:nvSpPr>
          <p:cNvPr id="74755" name="Slide Number Placeholder 3">
            <a:extLst>
              <a:ext uri="{FF2B5EF4-FFF2-40B4-BE49-F238E27FC236}">
                <a16:creationId xmlns:a16="http://schemas.microsoft.com/office/drawing/2014/main" id="{A7D0DB30-801E-034B-84ED-AFCE354E2BE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CFCD744-D3B6-8D42-A812-E27B411E3867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74756" name="Picture 70">
            <a:extLst>
              <a:ext uri="{FF2B5EF4-FFF2-40B4-BE49-F238E27FC236}">
                <a16:creationId xmlns:a16="http://schemas.microsoft.com/office/drawing/2014/main" id="{667828CE-C6BF-EE4E-B244-40CED71E08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825" y="1058863"/>
            <a:ext cx="8078788" cy="389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7155988"/>
      </p:ext>
    </p:extLst>
  </p:cSld>
  <p:clrMapOvr>
    <a:masterClrMapping/>
  </p:clrMapOvr>
  <p:transition/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Title 1">
            <a:extLst>
              <a:ext uri="{FF2B5EF4-FFF2-40B4-BE49-F238E27FC236}">
                <a16:creationId xmlns:a16="http://schemas.microsoft.com/office/drawing/2014/main" id="{FAC3D878-5D81-FB45-9D15-DB58456447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VLIW (Very Long Instruction Word)</a:t>
            </a:r>
          </a:p>
        </p:txBody>
      </p:sp>
      <p:sp>
        <p:nvSpPr>
          <p:cNvPr id="167938" name="Content Placeholder 2">
            <a:extLst>
              <a:ext uri="{FF2B5EF4-FFF2-40B4-BE49-F238E27FC236}">
                <a16:creationId xmlns:a16="http://schemas.microsoft.com/office/drawing/2014/main" id="{1E30CC50-FCE1-4B46-9AFD-29A58D06D1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7575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A very long instruction word consists of multiple independent instructions packed together by the compiler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Packed instructions can be logically unrelated (contrast with SIMD/vector processors, which we will see soon)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Idea: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Compiler finds independent instructions and statically schedules (i.e. packs/bundles) them into a single VLIW instruction</a:t>
            </a:r>
          </a:p>
          <a:p>
            <a:endParaRPr lang="en-US" altLang="en-US" dirty="0">
              <a:solidFill>
                <a:srgbClr val="0000FF"/>
              </a:solidFill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Traditional Characteristics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Multiple functional units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All instructions in a bundle are executed in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lock step</a:t>
            </a:r>
          </a:p>
          <a:p>
            <a:pPr lvl="1"/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Instructions </a:t>
            </a:r>
            <a:r>
              <a:rPr lang="en-US" altLang="en-US" dirty="0">
                <a:ea typeface="ＭＳ Ｐゴシック" panose="020B0600070205080204" pitchFamily="34" charset="-128"/>
              </a:rPr>
              <a:t>in a bundle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statically</a:t>
            </a:r>
            <a:r>
              <a:rPr lang="en-US" altLang="en-US" dirty="0">
                <a:ea typeface="ＭＳ Ｐゴシック" panose="020B0600070205080204" pitchFamily="34" charset="-128"/>
              </a:rPr>
              <a:t>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aligned </a:t>
            </a:r>
            <a:r>
              <a:rPr lang="en-US" altLang="en-US" dirty="0">
                <a:ea typeface="ＭＳ Ｐゴシック" panose="020B0600070205080204" pitchFamily="34" charset="-128"/>
              </a:rPr>
              <a:t>to be directly fed into the functional units</a:t>
            </a:r>
          </a:p>
        </p:txBody>
      </p:sp>
      <p:sp>
        <p:nvSpPr>
          <p:cNvPr id="73731" name="Slide Number Placeholder 3">
            <a:extLst>
              <a:ext uri="{FF2B5EF4-FFF2-40B4-BE49-F238E27FC236}">
                <a16:creationId xmlns:a16="http://schemas.microsoft.com/office/drawing/2014/main" id="{32D47B54-FDAB-DD44-A4B6-A5F2FB44F32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B1AF215-D1E2-AF40-83DB-F8328FD4C161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392317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Title 4">
            <a:extLst>
              <a:ext uri="{FF2B5EF4-FFF2-40B4-BE49-F238E27FC236}">
                <a16:creationId xmlns:a16="http://schemas.microsoft.com/office/drawing/2014/main" id="{E0F1FD70-4CE8-D046-AC50-B3E5406D8B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188" y="434975"/>
            <a:ext cx="8786812" cy="762000"/>
          </a:xfrm>
        </p:spPr>
        <p:txBody>
          <a:bodyPr/>
          <a:lstStyle/>
          <a:p>
            <a:r>
              <a:rPr lang="en-US" altLang="en-US"/>
              <a:t>VLIW Performance Example (2-wide bundles)</a:t>
            </a:r>
            <a:endParaRPr lang="de-CH" alt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9D3361E-8EC3-D749-9D1C-D1BE5B99C7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8950" y="1219200"/>
            <a:ext cx="3870325" cy="1752600"/>
          </a:xfrm>
        </p:spPr>
        <p:txBody>
          <a:bodyPr/>
          <a:lstStyle/>
          <a:p>
            <a:pPr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r>
              <a:rPr lang="en-US" sz="1800" b="1" dirty="0" err="1">
                <a:ea typeface="+mn-ea"/>
              </a:rPr>
              <a:t>lw</a:t>
            </a:r>
            <a:r>
              <a:rPr lang="en-US" sz="1800" dirty="0">
                <a:ea typeface="+mn-ea"/>
              </a:rPr>
              <a:t>  $t0, 40($s0)</a:t>
            </a:r>
          </a:p>
          <a:p>
            <a:pPr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r>
              <a:rPr lang="en-US" sz="1800" b="1" dirty="0">
                <a:ea typeface="+mn-ea"/>
              </a:rPr>
              <a:t>add</a:t>
            </a:r>
            <a:r>
              <a:rPr lang="en-US" sz="1800" dirty="0">
                <a:ea typeface="+mn-ea"/>
              </a:rPr>
              <a:t> $t1, $s1, $s2		</a:t>
            </a:r>
          </a:p>
          <a:p>
            <a:pPr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r>
              <a:rPr lang="en-US" sz="1800" b="1" dirty="0">
                <a:ea typeface="+mn-ea"/>
              </a:rPr>
              <a:t>sub</a:t>
            </a:r>
            <a:r>
              <a:rPr lang="en-US" sz="1800" dirty="0">
                <a:ea typeface="+mn-ea"/>
              </a:rPr>
              <a:t> $t2, $s1, $s3		 </a:t>
            </a:r>
            <a:r>
              <a:rPr lang="en-US" sz="1800" b="1" dirty="0">
                <a:ea typeface="+mn-ea"/>
              </a:rPr>
              <a:t>and</a:t>
            </a:r>
            <a:r>
              <a:rPr lang="en-US" sz="1800" dirty="0">
                <a:ea typeface="+mn-ea"/>
              </a:rPr>
              <a:t> $t3, $s3, $s4		 </a:t>
            </a:r>
            <a:r>
              <a:rPr lang="en-US" sz="1800" b="1" dirty="0">
                <a:ea typeface="+mn-ea"/>
              </a:rPr>
              <a:t>or</a:t>
            </a:r>
            <a:r>
              <a:rPr lang="en-US" sz="1800" dirty="0">
                <a:ea typeface="+mn-ea"/>
              </a:rPr>
              <a:t>  $t4, $s1, $s5</a:t>
            </a:r>
          </a:p>
          <a:p>
            <a:pPr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r>
              <a:rPr lang="en-US" sz="1800" b="1" dirty="0" err="1">
                <a:ea typeface="+mn-ea"/>
              </a:rPr>
              <a:t>sw</a:t>
            </a:r>
            <a:r>
              <a:rPr lang="en-US" sz="1800" dirty="0">
                <a:ea typeface="+mn-ea"/>
              </a:rPr>
              <a:t>  $s5, 80($s0)</a:t>
            </a:r>
          </a:p>
          <a:p>
            <a:pPr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endParaRPr lang="de-CH" dirty="0">
              <a:ea typeface="+mn-ea"/>
            </a:endParaRPr>
          </a:p>
        </p:txBody>
      </p:sp>
      <p:graphicFrame>
        <p:nvGraphicFramePr>
          <p:cNvPr id="3" name="Content Placeholder 2">
            <a:extLst>
              <a:ext uri="{FF2B5EF4-FFF2-40B4-BE49-F238E27FC236}">
                <a16:creationId xmlns:a16="http://schemas.microsoft.com/office/drawing/2014/main" id="{3B5EBE53-8284-1A40-96B2-AEE231C60B0C}"/>
              </a:ext>
            </a:extLst>
          </p:cNvPr>
          <p:cNvGraphicFramePr>
            <a:graphicFrameLocks noGrp="1" noChangeAspect="1"/>
          </p:cNvGraphicFramePr>
          <p:nvPr>
            <p:ph idx="10"/>
            <p:custDataLst>
              <p:tags r:id="rId2"/>
            </p:custDataLst>
          </p:nvPr>
        </p:nvGraphicFramePr>
        <p:xfrm>
          <a:off x="627063" y="2947988"/>
          <a:ext cx="6383337" cy="2843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VISIO" r:id="rId4" imgW="29692600" imgH="13220700" progId="Visio.Drawing.6">
                  <p:embed/>
                </p:oleObj>
              </mc:Choice>
              <mc:Fallback>
                <p:oleObj name="VISIO" r:id="rId4" imgW="29692600" imgH="13220700" progId="Visio.Drawing.6">
                  <p:embed/>
                  <p:pic>
                    <p:nvPicPr>
                      <p:cNvPr id="3" name="Content Placeholder 2">
                        <a:extLst>
                          <a:ext uri="{FF2B5EF4-FFF2-40B4-BE49-F238E27FC236}">
                            <a16:creationId xmlns:a16="http://schemas.microsoft.com/office/drawing/2014/main" id="{3B5EBE53-8284-1A40-96B2-AEE231C60B0C}"/>
                          </a:ext>
                        </a:extLst>
                      </p:cNvPr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7063" y="2947988"/>
                        <a:ext cx="6383337" cy="2843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4D1FF8A-4008-1B41-B031-08F944B8FE4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679950" y="1223963"/>
            <a:ext cx="3870325" cy="457200"/>
          </a:xfrm>
        </p:spPr>
        <p:txBody>
          <a:bodyPr/>
          <a:lstStyle/>
          <a:p>
            <a:pPr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r>
              <a:rPr lang="en-US" dirty="0">
                <a:ea typeface="+mn-ea"/>
              </a:rPr>
              <a:t>Ideal IPC = 2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F728079-ECAD-A648-8C4E-6DA0923D60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41425" y="6389688"/>
            <a:ext cx="60658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1" u="none" strike="noStrike" kern="1200" cap="none" spc="0" normalizeH="0" baseline="0" noProof="0">
                <a:ln>
                  <a:noFill/>
                </a:ln>
                <a:solidFill>
                  <a:srgbClr val="A81E5B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t>Actual IPC = 2</a:t>
            </a:r>
            <a:r>
              <a:rPr kumimoji="0" lang="de-CH" altLang="en-US" sz="2400" b="1" i="1" u="none" strike="noStrike" kern="1200" cap="none" spc="0" normalizeH="0" baseline="0" noProof="0">
                <a:ln>
                  <a:noFill/>
                </a:ln>
                <a:solidFill>
                  <a:srgbClr val="A81E5B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t> </a:t>
            </a: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t>(6 instructions issued in 3 cycles)</a:t>
            </a:r>
          </a:p>
        </p:txBody>
      </p:sp>
    </p:spTree>
    <p:extLst>
      <p:ext uri="{BB962C8B-B14F-4D97-AF65-F5344CB8AC3E}">
        <p14:creationId xmlns:p14="http://schemas.microsoft.com/office/powerpoint/2010/main" val="759187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5" name="Title 1">
            <a:extLst>
              <a:ext uri="{FF2B5EF4-FFF2-40B4-BE49-F238E27FC236}">
                <a16:creationId xmlns:a16="http://schemas.microsoft.com/office/drawing/2014/main" id="{8539062B-8775-F04D-B443-D9CD530B75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VLIW Lock-Step Execution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7DF8A6-548A-1F4B-B517-81D342082C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Lock-step (all or none) execution: If any operation in a VLIW instruction stalls, all instructions stall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In a truly VLIW machine, the compiler handles all dependency-related stalls, hardware does </a:t>
            </a:r>
            <a:r>
              <a:rPr lang="en-US" altLang="en-US" b="1" dirty="0">
                <a:ea typeface="ＭＳ Ｐゴシック" panose="020B0600070205080204" pitchFamily="34" charset="-128"/>
              </a:rPr>
              <a:t>not</a:t>
            </a:r>
            <a:r>
              <a:rPr lang="en-US" altLang="en-US" dirty="0">
                <a:ea typeface="ＭＳ Ｐゴシック" panose="020B0600070205080204" pitchFamily="34" charset="-128"/>
              </a:rPr>
              <a:t> perform dependency checking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What about variable latency operations?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144387" name="Slide Number Placeholder 3">
            <a:extLst>
              <a:ext uri="{FF2B5EF4-FFF2-40B4-BE49-F238E27FC236}">
                <a16:creationId xmlns:a16="http://schemas.microsoft.com/office/drawing/2014/main" id="{47F16681-5149-C348-A3B1-F7FCEE5E1FC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393B44F-AEE1-CB4C-8784-B90DDB39C927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208283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Title 1">
            <a:extLst>
              <a:ext uri="{FF2B5EF4-FFF2-40B4-BE49-F238E27FC236}">
                <a16:creationId xmlns:a16="http://schemas.microsoft.com/office/drawing/2014/main" id="{BC40F2E0-823F-134B-BA2D-BA1FBF618D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VLIW Philosophy</a:t>
            </a:r>
          </a:p>
        </p:txBody>
      </p:sp>
      <p:sp>
        <p:nvSpPr>
          <p:cNvPr id="41987" name="Content Placeholder 2">
            <a:extLst>
              <a:ext uri="{FF2B5EF4-FFF2-40B4-BE49-F238E27FC236}">
                <a16:creationId xmlns:a16="http://schemas.microsoft.com/office/drawing/2014/main" id="{CB1FE9A6-F813-F24A-9579-D65683B17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08050"/>
            <a:ext cx="8915400" cy="51943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Philosophy similar to RISC (simple instructions and hardware)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Except multiple instructions in parallel</a:t>
            </a: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RISC (John </a:t>
            </a:r>
            <a:r>
              <a:rPr lang="en-US" altLang="en-US" dirty="0" err="1">
                <a:ea typeface="ＭＳ Ｐゴシック" panose="020B0600070205080204" pitchFamily="34" charset="-128"/>
              </a:rPr>
              <a:t>Cocke</a:t>
            </a:r>
            <a:r>
              <a:rPr lang="en-US" altLang="en-US" dirty="0">
                <a:ea typeface="ＭＳ Ｐゴシック" panose="020B0600070205080204" pitchFamily="34" charset="-128"/>
              </a:rPr>
              <a:t>, 1970s, IBM 801 minicomputer)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Compiler does the hard work to translate high-level language code to simple instructions (John </a:t>
            </a:r>
            <a:r>
              <a:rPr lang="en-US" altLang="en-US" dirty="0" err="1">
                <a:ea typeface="ＭＳ Ｐゴシック" panose="020B0600070205080204" pitchFamily="34" charset="-128"/>
              </a:rPr>
              <a:t>Cocke</a:t>
            </a:r>
            <a:r>
              <a:rPr lang="en-US" altLang="en-US" dirty="0">
                <a:ea typeface="ＭＳ Ｐゴシック" panose="020B0600070205080204" pitchFamily="34" charset="-128"/>
              </a:rPr>
              <a:t>: control signals)</a:t>
            </a:r>
          </a:p>
          <a:p>
            <a:pPr lvl="2"/>
            <a:r>
              <a:rPr lang="en-US" altLang="en-US" dirty="0">
                <a:ea typeface="ＭＳ Ｐゴシック" panose="020B0600070205080204" pitchFamily="34" charset="-128"/>
              </a:rPr>
              <a:t>And, to reorder simple instructions for high performance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Hardware does little translation/decoding </a:t>
            </a:r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 very simple</a:t>
            </a:r>
            <a:endParaRPr lang="en-US" altLang="en-US" dirty="0">
              <a:ea typeface="ＭＳ Ｐゴシック" panose="020B0600070205080204" pitchFamily="34" charset="-128"/>
            </a:endParaRP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VLIW (Josh Fisher, ISCA 1983)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Compiler does the hard work to find instruction level parallelism 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Hardware stays as simple and streamlined as possible</a:t>
            </a:r>
          </a:p>
          <a:p>
            <a:pPr lvl="2"/>
            <a:r>
              <a:rPr lang="en-US" altLang="en-US" dirty="0">
                <a:ea typeface="ＭＳ Ｐゴシック" panose="020B0600070205080204" pitchFamily="34" charset="-128"/>
              </a:rPr>
              <a:t>Executes each instruction in a bundle in lock step</a:t>
            </a:r>
          </a:p>
          <a:p>
            <a:pPr lvl="2"/>
            <a:r>
              <a:rPr lang="en-US" altLang="en-US" dirty="0">
                <a:ea typeface="ＭＳ Ｐゴシック" panose="020B0600070205080204" pitchFamily="34" charset="-128"/>
              </a:rPr>
              <a:t>Simple </a:t>
            </a:r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 higher frequency, easier to design</a:t>
            </a:r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76803" name="Slide Number Placeholder 3">
            <a:extLst>
              <a:ext uri="{FF2B5EF4-FFF2-40B4-BE49-F238E27FC236}">
                <a16:creationId xmlns:a16="http://schemas.microsoft.com/office/drawing/2014/main" id="{A26A0699-3EE8-1740-B940-9246784F006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992E350-F0D8-C44B-82BA-8183AFB7EFB9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188802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Title 1">
            <a:extLst>
              <a:ext uri="{FF2B5EF4-FFF2-40B4-BE49-F238E27FC236}">
                <a16:creationId xmlns:a16="http://schemas.microsoft.com/office/drawing/2014/main" id="{5E3881A8-FF06-F54B-A385-A02B762FA2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Commercial VLIW Machines</a:t>
            </a:r>
          </a:p>
        </p:txBody>
      </p:sp>
      <p:sp>
        <p:nvSpPr>
          <p:cNvPr id="132098" name="Content Placeholder 2">
            <a:extLst>
              <a:ext uri="{FF2B5EF4-FFF2-40B4-BE49-F238E27FC236}">
                <a16:creationId xmlns:a16="http://schemas.microsoft.com/office/drawing/2014/main" id="{F463029D-C6EF-9B4C-BEEE-1E09AF5C8B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9154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Multiflow TRACE, Josh Fisher (7-wide, 28-wide)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Cydrome Cydra 5, Bob Rau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Transmeta Crusoe: x86 binary-translated into</a:t>
            </a:r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 internal VLIW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TI C6000, Trimedia, STMicro (DSP &amp; embedded processors)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Most successful commercially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Intel IA-64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Not fully VLIW, but based on VLIW principles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EPIC (Explicitly Parallel Instruction Computing)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Instruction bundles can have dependent instructions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A few bits in the instruction format specify explicitly which instructions in the bundle are dependent on which other ones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77827" name="Slide Number Placeholder 3">
            <a:extLst>
              <a:ext uri="{FF2B5EF4-FFF2-40B4-BE49-F238E27FC236}">
                <a16:creationId xmlns:a16="http://schemas.microsoft.com/office/drawing/2014/main" id="{56946568-9EDB-F547-9FF7-C04219A8DF2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1A99457-3901-864E-AF41-CD48A292B8B2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826359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Title 1">
            <a:extLst>
              <a:ext uri="{FF2B5EF4-FFF2-40B4-BE49-F238E27FC236}">
                <a16:creationId xmlns:a16="http://schemas.microsoft.com/office/drawing/2014/main" id="{56095CC3-1DA9-9741-BADC-2B7178A923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VLIW Tradeoffs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EEEA32-95B4-8049-AEBF-F867F44454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080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Advantages</a:t>
            </a:r>
          </a:p>
          <a:p>
            <a:pPr lvl="1">
              <a:buFont typeface="Wingdings" pitchFamily="2" charset="2"/>
              <a:buNone/>
            </a:pPr>
            <a:r>
              <a:rPr lang="en-US" altLang="en-US" sz="2100">
                <a:ea typeface="ＭＳ Ｐゴシック" panose="020B0600070205080204" pitchFamily="34" charset="-128"/>
              </a:rPr>
              <a:t>+ No need for dynamic scheduling hardware </a:t>
            </a:r>
            <a:r>
              <a:rPr lang="en-US" altLang="en-US" sz="2100">
                <a:ea typeface="ＭＳ Ｐゴシック" panose="020B0600070205080204" pitchFamily="34" charset="-128"/>
                <a:sym typeface="Wingdings" pitchFamily="2" charset="2"/>
              </a:rPr>
              <a:t> simple hardware</a:t>
            </a:r>
          </a:p>
          <a:p>
            <a:pPr lvl="1">
              <a:buFont typeface="Wingdings" pitchFamily="2" charset="2"/>
              <a:buNone/>
            </a:pPr>
            <a:r>
              <a:rPr lang="en-US" altLang="en-US" sz="2100">
                <a:ea typeface="ＭＳ Ｐゴシック" panose="020B0600070205080204" pitchFamily="34" charset="-128"/>
                <a:sym typeface="Wingdings" pitchFamily="2" charset="2"/>
              </a:rPr>
              <a:t>+ No need for dependency checking within a VLIW instruction  simple hardware for multiple instruction issue + no renaming</a:t>
            </a:r>
          </a:p>
          <a:p>
            <a:pPr lvl="1">
              <a:buFont typeface="Wingdings" pitchFamily="2" charset="2"/>
              <a:buNone/>
            </a:pPr>
            <a:r>
              <a:rPr lang="en-US" altLang="en-US" sz="2100">
                <a:ea typeface="ＭＳ Ｐゴシック" panose="020B0600070205080204" pitchFamily="34" charset="-128"/>
                <a:sym typeface="Wingdings" pitchFamily="2" charset="2"/>
              </a:rPr>
              <a:t>+ No need for instruction alignment/distribution after fetch to different functional units  simple hardware</a:t>
            </a:r>
          </a:p>
          <a:p>
            <a:pPr lvl="1"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  <a:sym typeface="Wingdings" pitchFamily="2" charset="2"/>
            </a:endParaRPr>
          </a:p>
          <a:p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Disadvantages</a:t>
            </a:r>
          </a:p>
          <a:p>
            <a:pPr lvl="1">
              <a:buFont typeface="Wingdings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-- Compiler needs to find N independent operations per cycle</a:t>
            </a:r>
          </a:p>
          <a:p>
            <a:pPr lvl="1">
              <a:buFont typeface="Wingdings" pitchFamily="2" charset="2"/>
              <a:buNone/>
            </a:pPr>
            <a:r>
              <a:rPr lang="en-US" altLang="en-US" sz="1800">
                <a:ea typeface="ＭＳ Ｐゴシック" panose="020B0600070205080204" pitchFamily="34" charset="-128"/>
                <a:sym typeface="Wingdings" pitchFamily="2" charset="2"/>
              </a:rPr>
              <a:t>	-- If it cannot, inserts NOPs in a VLIW instruction</a:t>
            </a:r>
          </a:p>
          <a:p>
            <a:pPr lvl="1">
              <a:buFont typeface="Wingdings" pitchFamily="2" charset="2"/>
              <a:buNone/>
            </a:pPr>
            <a:r>
              <a:rPr lang="en-US" altLang="en-US" sz="1800">
                <a:ea typeface="ＭＳ Ｐゴシック" panose="020B0600070205080204" pitchFamily="34" charset="-128"/>
                <a:sym typeface="Wingdings" pitchFamily="2" charset="2"/>
              </a:rPr>
              <a:t>	-- Parallelism loss AND code size increase</a:t>
            </a:r>
          </a:p>
          <a:p>
            <a:pPr lvl="1">
              <a:buFont typeface="Wingdings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-- Recompilation required when execution width (N), instruction latencies, functional units change (</a:t>
            </a:r>
            <a:r>
              <a:rPr lang="en-US" altLang="en-US" sz="1800">
                <a:ea typeface="ＭＳ Ｐゴシック" panose="020B0600070205080204" pitchFamily="34" charset="-128"/>
                <a:sym typeface="Wingdings" pitchFamily="2" charset="2"/>
              </a:rPr>
              <a:t>Unlike superscalar processing)</a:t>
            </a:r>
          </a:p>
          <a:p>
            <a:pPr lvl="1">
              <a:buFont typeface="Wingdings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-- Lockstep execution causes independent operations to stall</a:t>
            </a:r>
          </a:p>
          <a:p>
            <a:pPr lvl="1">
              <a:buFont typeface="Wingdings" pitchFamily="2" charset="2"/>
              <a:buNone/>
            </a:pPr>
            <a:r>
              <a:rPr lang="en-US" altLang="en-US" sz="1800">
                <a:ea typeface="ＭＳ Ｐゴシック" panose="020B0600070205080204" pitchFamily="34" charset="-128"/>
                <a:sym typeface="Wingdings" pitchFamily="2" charset="2"/>
              </a:rPr>
              <a:t>	-- No instruction can progress until the longest-latency instruction completes</a:t>
            </a:r>
          </a:p>
          <a:p>
            <a:pPr lvl="1"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78851" name="Slide Number Placeholder 3">
            <a:extLst>
              <a:ext uri="{FF2B5EF4-FFF2-40B4-BE49-F238E27FC236}">
                <a16:creationId xmlns:a16="http://schemas.microsoft.com/office/drawing/2014/main" id="{A099E632-C268-3643-926B-EE1E59A5639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1C48C4B-657E-7A49-BC95-850D05A93CA7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219959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itle 4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8077200" cy="17526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Branch Prediction</a:t>
            </a:r>
            <a:endParaRPr lang="en-US" altLang="en-US" i="1">
              <a:ea typeface="ＭＳ Ｐゴシック" charset="-128"/>
            </a:endParaRPr>
          </a:p>
        </p:txBody>
      </p:sp>
      <p:sp>
        <p:nvSpPr>
          <p:cNvPr id="50178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buFont typeface="Wingdings" charset="2"/>
              <a:buNone/>
            </a:pPr>
            <a:endParaRPr lang="en-US" altLang="en-US">
              <a:ea typeface="ＭＳ Ｐゴシック" charset="-128"/>
            </a:endParaRPr>
          </a:p>
        </p:txBody>
      </p:sp>
      <p:sp>
        <p:nvSpPr>
          <p:cNvPr id="50179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5765904-DAA5-9D4F-99B0-29CBB20DB089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34864819"/>
      </p:ext>
    </p:extLst>
  </p:cSld>
  <p:clrMapOvr>
    <a:masterClrMapping/>
  </p:clrMapOvr>
  <p:transition/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Title 1">
            <a:extLst>
              <a:ext uri="{FF2B5EF4-FFF2-40B4-BE49-F238E27FC236}">
                <a16:creationId xmlns:a16="http://schemas.microsoft.com/office/drawing/2014/main" id="{D49489DF-4639-FE46-B48C-374F6887E4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VLIW 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72E4CC-2857-DD4A-92E8-8D080328F5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194300"/>
          </a:xfrm>
        </p:spPr>
        <p:txBody>
          <a:bodyPr/>
          <a:lstStyle/>
          <a:p>
            <a:pPr>
              <a:buFont typeface="Wingdings" charset="0"/>
              <a:buChar char="n"/>
              <a:defRPr/>
            </a:pPr>
            <a:r>
              <a:rPr lang="en-US" dirty="0"/>
              <a:t>VLIW simplifies hardware, but requires complex compiler techniques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/>
              <a:t>Solely-compiler approach of VLIW has several downsides that reduce performance</a:t>
            </a:r>
          </a:p>
          <a:p>
            <a:pPr lvl="1">
              <a:buFont typeface="Wingdings" charset="0"/>
              <a:buNone/>
              <a:defRPr/>
            </a:pPr>
            <a:r>
              <a:rPr lang="en-US" dirty="0">
                <a:solidFill>
                  <a:srgbClr val="0000FF"/>
                </a:solidFill>
                <a:ea typeface="ＭＳ Ｐゴシック" charset="0"/>
              </a:rPr>
              <a:t>-- Too many NOPs (not enough parallelism discovered)</a:t>
            </a:r>
          </a:p>
          <a:p>
            <a:pPr lvl="1">
              <a:buFont typeface="Wingdings" charset="0"/>
              <a:buNone/>
              <a:defRPr/>
            </a:pPr>
            <a:r>
              <a:rPr lang="en-US" dirty="0">
                <a:solidFill>
                  <a:srgbClr val="0000FF"/>
                </a:solidFill>
                <a:ea typeface="ＭＳ Ｐゴシック" charset="0"/>
              </a:rPr>
              <a:t>-- Static schedule intimately tied to microarchitecture</a:t>
            </a:r>
          </a:p>
          <a:p>
            <a:pPr lvl="1">
              <a:buFont typeface="Wingdings" charset="0"/>
              <a:buNone/>
              <a:defRPr/>
            </a:pPr>
            <a:r>
              <a:rPr lang="en-US" dirty="0">
                <a:solidFill>
                  <a:srgbClr val="0000FF"/>
                </a:solidFill>
                <a:ea typeface="ＭＳ Ｐゴシック" charset="0"/>
              </a:rPr>
              <a:t>	-- Code optimized for one generation performs poorly for next</a:t>
            </a:r>
          </a:p>
          <a:p>
            <a:pPr lvl="1">
              <a:buFont typeface="Wingdings" charset="0"/>
              <a:buNone/>
              <a:defRPr/>
            </a:pPr>
            <a:r>
              <a:rPr lang="en-US" dirty="0">
                <a:solidFill>
                  <a:srgbClr val="0000FF"/>
                </a:solidFill>
                <a:ea typeface="ＭＳ Ｐゴシック" charset="0"/>
              </a:rPr>
              <a:t>-- No tolerance for variable or long-latency operations (lock step)</a:t>
            </a:r>
          </a:p>
          <a:p>
            <a:pPr lvl="1">
              <a:buFont typeface="Wingdings" charset="0"/>
              <a:buNone/>
              <a:defRPr/>
            </a:pPr>
            <a:endParaRPr lang="en-US" dirty="0">
              <a:ea typeface="ＭＳ Ｐゴシック" charset="0"/>
            </a:endParaRPr>
          </a:p>
          <a:p>
            <a:pPr marL="0" indent="0">
              <a:buFont typeface="Wingdings" charset="0"/>
              <a:buNone/>
              <a:defRPr/>
            </a:pPr>
            <a:r>
              <a:rPr lang="en-US" dirty="0"/>
              <a:t>++ Most compiler optimizations developed for VLIW employed in optimizing compilers (for superscalar compilation)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>
                <a:ea typeface="ＭＳ Ｐゴシック" charset="0"/>
              </a:rPr>
              <a:t>Enable code optimizations</a:t>
            </a:r>
          </a:p>
          <a:p>
            <a:pPr marL="0" indent="0">
              <a:buFont typeface="Wingdings" charset="0"/>
              <a:buNone/>
              <a:defRPr/>
            </a:pPr>
            <a:r>
              <a:rPr lang="en-US" dirty="0"/>
              <a:t>++ VLIW successful when parallelism is easier to find by the compiler (traditionally embedded markets, DSPs)</a:t>
            </a:r>
          </a:p>
        </p:txBody>
      </p:sp>
      <p:sp>
        <p:nvSpPr>
          <p:cNvPr id="79875" name="Slide Number Placeholder 3">
            <a:extLst>
              <a:ext uri="{FF2B5EF4-FFF2-40B4-BE49-F238E27FC236}">
                <a16:creationId xmlns:a16="http://schemas.microsoft.com/office/drawing/2014/main" id="{7759744C-6E3C-FD44-9BCF-EEE7C07A330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D49773E-860D-BD4F-9580-372D4F691322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594788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DBB3A3-C0A9-D94C-9263-1B258C51C6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Example Work: Superblock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BEC52E-EFB7-664D-B335-883547ECF0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5334000"/>
            <a:ext cx="8610600" cy="1619250"/>
          </a:xfrm>
        </p:spPr>
        <p:txBody>
          <a:bodyPr/>
          <a:lstStyle/>
          <a:p>
            <a:r>
              <a:rPr lang="en-US" dirty="0"/>
              <a:t>Lecture Video on Static Instruction Scheduling</a:t>
            </a:r>
          </a:p>
          <a:p>
            <a:pPr lvl="1"/>
            <a:r>
              <a:rPr lang="en-US" dirty="0">
                <a:hlinkClick r:id="rId2"/>
              </a:rPr>
              <a:t>https://www.youtube.com/watch?v=isBEVkIjgGA</a:t>
            </a:r>
            <a:r>
              <a:rPr lang="en-US" dirty="0"/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6999C8-4DED-834A-AACC-9F8D8046B3C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84E0E9C-A454-5D49-AB31-E9FBCA963607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BAD1634-7EA2-9D4A-9A8A-9C4EC8E61A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998" y="1180602"/>
            <a:ext cx="7805803" cy="285799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09B0B5C-B1C1-0048-98D7-B2CC08CFB6BA}"/>
              </a:ext>
            </a:extLst>
          </p:cNvPr>
          <p:cNvSpPr txBox="1"/>
          <p:nvPr/>
        </p:nvSpPr>
        <p:spPr>
          <a:xfrm>
            <a:off x="1193268" y="4429780"/>
            <a:ext cx="72727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Hwu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et al.,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The superblock: An effective technique for VLIW and superscalar compilation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. 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The Journal of Supercomputing, 1993.</a:t>
            </a:r>
          </a:p>
        </p:txBody>
      </p:sp>
    </p:spTree>
    <p:extLst>
      <p:ext uri="{BB962C8B-B14F-4D97-AF65-F5344CB8AC3E}">
        <p14:creationId xmlns:p14="http://schemas.microsoft.com/office/powerpoint/2010/main" val="4131906237"/>
      </p:ext>
    </p:extLst>
  </p:cSld>
  <p:clrMapOvr>
    <a:masterClrMapping/>
  </p:clrMapOvr>
  <p:transition/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09066A-611F-AD45-B5C8-0180F65B9A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Another Example Work: IMPACT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BB11DD-3BBE-0E46-93C0-009D391012B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84E0E9C-A454-5D49-AB31-E9FBCA963607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3D174C0-430A-D440-A8DD-20153801A1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14400"/>
            <a:ext cx="9144000" cy="252146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616B2C0-C541-A743-8CC9-673627D128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3600" y="3674097"/>
            <a:ext cx="4953000" cy="272670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B4509F5-05FB-4F4D-A9B5-1A6616960528}"/>
              </a:ext>
            </a:extLst>
          </p:cNvPr>
          <p:cNvSpPr txBox="1"/>
          <p:nvPr/>
        </p:nvSpPr>
        <p:spPr>
          <a:xfrm>
            <a:off x="326626" y="6513447"/>
            <a:ext cx="83601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Chang et al.,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IMPACT: an architectural framework for multiple-instruction-issue processors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. ISCA 1991. </a:t>
            </a:r>
          </a:p>
        </p:txBody>
      </p:sp>
    </p:spTree>
    <p:extLst>
      <p:ext uri="{BB962C8B-B14F-4D97-AF65-F5344CB8AC3E}">
        <p14:creationId xmlns:p14="http://schemas.microsoft.com/office/powerpoint/2010/main" val="3988232307"/>
      </p:ext>
    </p:extLst>
  </p:cSld>
  <p:clrMapOvr>
    <a:masterClrMapping/>
  </p:clrMapOvr>
  <p:transition/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Title 1">
            <a:extLst>
              <a:ext uri="{FF2B5EF4-FFF2-40B4-BE49-F238E27FC236}">
                <a16:creationId xmlns:a16="http://schemas.microsoft.com/office/drawing/2014/main" id="{938D2BCD-E0DC-6E49-9FEB-EE3473106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52400"/>
            <a:ext cx="8915400" cy="1066800"/>
          </a:xfrm>
        </p:spPr>
        <p:txBody>
          <a:bodyPr/>
          <a:lstStyle/>
          <a:p>
            <a:r>
              <a:rPr lang="en-US" altLang="en-US" sz="3600">
                <a:ea typeface="ＭＳ Ｐゴシック" panose="020B0600070205080204" pitchFamily="34" charset="-128"/>
              </a:rPr>
              <a:t>Approaches to (Instruction-Level) Concurrency</a:t>
            </a:r>
          </a:p>
        </p:txBody>
      </p:sp>
      <p:sp>
        <p:nvSpPr>
          <p:cNvPr id="94210" name="Content Placeholder 2">
            <a:extLst>
              <a:ext uri="{FF2B5EF4-FFF2-40B4-BE49-F238E27FC236}">
                <a16:creationId xmlns:a16="http://schemas.microsoft.com/office/drawing/2014/main" id="{BC4C6021-5593-954F-B05A-F268BDF036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Pipelining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Out-of-order execution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Dataflow (at the ISA level)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Superscalar Execution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VLIW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0432FF"/>
                </a:solidFill>
              </a:rPr>
              <a:t>Fine-Grained Multithreading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SIMD Processing (Vector and array processors, GPUs)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Decoupled Access Execute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Systolic Arrays</a:t>
            </a:r>
          </a:p>
        </p:txBody>
      </p:sp>
      <p:sp>
        <p:nvSpPr>
          <p:cNvPr id="70659" name="Slide Number Placeholder 3">
            <a:extLst>
              <a:ext uri="{FF2B5EF4-FFF2-40B4-BE49-F238E27FC236}">
                <a16:creationId xmlns:a16="http://schemas.microsoft.com/office/drawing/2014/main" id="{2D085B7F-6420-E447-8B1C-7634A49A4D2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1FA623E-D5FB-D743-BFC0-86447E6B762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261835"/>
      </p:ext>
    </p:extLst>
  </p:cSld>
  <p:clrMapOvr>
    <a:masterClrMapping/>
  </p:clrMapOvr>
  <p:transition/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7" name="Title 1">
            <a:extLst>
              <a:ext uri="{FF2B5EF4-FFF2-40B4-BE49-F238E27FC236}">
                <a16:creationId xmlns:a16="http://schemas.microsoft.com/office/drawing/2014/main" id="{D629E8AA-2443-3F40-A2AC-B063D425A3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Recall: How to Handle Data Dependences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BA6522-15B1-CD44-AA29-0A72B43F93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7630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Anti and output dependences are easier to handle 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write to the destination in one stage and in program order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Flow dependences are more interesting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Five fundamental ways of handling flow dependences</a:t>
            </a:r>
          </a:p>
          <a:p>
            <a:pPr lvl="1"/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Detect and wait </a:t>
            </a:r>
            <a:r>
              <a:rPr lang="en-US" altLang="en-US">
                <a:ea typeface="ＭＳ Ｐゴシック" panose="020B0600070205080204" pitchFamily="34" charset="-128"/>
              </a:rPr>
              <a:t>until value is available in register file</a:t>
            </a:r>
          </a:p>
          <a:p>
            <a:pPr lvl="1"/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Detect and forward/bypass </a:t>
            </a:r>
            <a:r>
              <a:rPr lang="en-US" altLang="en-US">
                <a:ea typeface="ＭＳ Ｐゴシック" panose="020B0600070205080204" pitchFamily="34" charset="-128"/>
              </a:rPr>
              <a:t>data to dependent instruction</a:t>
            </a:r>
          </a:p>
          <a:p>
            <a:pPr lvl="1"/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Detect and eliminate </a:t>
            </a:r>
            <a:r>
              <a:rPr lang="en-US" altLang="en-US">
                <a:ea typeface="ＭＳ Ｐゴシック" panose="020B0600070205080204" pitchFamily="34" charset="-128"/>
              </a:rPr>
              <a:t>the dependence at the software level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No need for the hardware to detect dependence</a:t>
            </a:r>
          </a:p>
          <a:p>
            <a:pPr lvl="1"/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Predict </a:t>
            </a:r>
            <a:r>
              <a:rPr lang="en-US" altLang="en-US">
                <a:ea typeface="ＭＳ Ｐゴシック" panose="020B0600070205080204" pitchFamily="34" charset="-128"/>
              </a:rPr>
              <a:t>the needed value(s), execute “speculatively”, </a:t>
            </a:r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and verify</a:t>
            </a:r>
          </a:p>
          <a:p>
            <a:pPr lvl="1"/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Do something else </a:t>
            </a:r>
            <a:r>
              <a:rPr lang="en-US" altLang="en-US">
                <a:ea typeface="ＭＳ Ｐゴシック" panose="020B0600070205080204" pitchFamily="34" charset="-128"/>
              </a:rPr>
              <a:t>(fine-grained multithreading)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No need to detect</a:t>
            </a:r>
          </a:p>
        </p:txBody>
      </p:sp>
      <p:sp>
        <p:nvSpPr>
          <p:cNvPr id="111619" name="Slide Number Placeholder 3">
            <a:extLst>
              <a:ext uri="{FF2B5EF4-FFF2-40B4-BE49-F238E27FC236}">
                <a16:creationId xmlns:a16="http://schemas.microsoft.com/office/drawing/2014/main" id="{6034AFD4-1C3E-BC46-B13C-F1682AF3CDD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8534988-1B8F-9946-86C9-E599B6B5EB66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D22723B-4551-414B-96E7-2C16A1A937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4663" y="5562600"/>
            <a:ext cx="6535737" cy="8382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04056298"/>
      </p:ext>
    </p:extLst>
  </p:cSld>
  <p:clrMapOvr>
    <a:masterClrMapping/>
  </p:clrMapOvr>
  <p:transition/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How to Handle Control Dependences</a:t>
            </a:r>
          </a:p>
        </p:txBody>
      </p:sp>
      <p:sp>
        <p:nvSpPr>
          <p:cNvPr id="33794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charset="-128"/>
              </a:rPr>
              <a:t>Critical to keep the pipeline full with correct sequence of dynamic instructions. </a:t>
            </a:r>
          </a:p>
          <a:p>
            <a:endParaRPr lang="en-US" altLang="en-US" dirty="0">
              <a:ea typeface="ＭＳ Ｐゴシック" charset="-128"/>
            </a:endParaRPr>
          </a:p>
          <a:p>
            <a:r>
              <a:rPr lang="en-US" altLang="en-US" b="1" dirty="0">
                <a:ea typeface="ＭＳ Ｐゴシック" charset="-128"/>
              </a:rPr>
              <a:t>Potential solutions if the instruction is a control-flow instruction:</a:t>
            </a:r>
          </a:p>
          <a:p>
            <a:pPr lvl="1"/>
            <a:endParaRPr lang="en-US" altLang="en-US" dirty="0">
              <a:ea typeface="ＭＳ Ｐゴシック" charset="-128"/>
            </a:endParaRPr>
          </a:p>
          <a:p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Stall</a:t>
            </a:r>
            <a:r>
              <a:rPr lang="en-US" altLang="en-US" dirty="0">
                <a:ea typeface="ＭＳ Ｐゴシック" charset="-128"/>
              </a:rPr>
              <a:t> the pipeline until we know the next fetch address</a:t>
            </a:r>
          </a:p>
          <a:p>
            <a:r>
              <a:rPr lang="en-US" altLang="en-US" dirty="0">
                <a:ea typeface="ＭＳ Ｐゴシック" charset="-128"/>
              </a:rPr>
              <a:t>Guess the next fetch address (</a:t>
            </a:r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branch prediction</a:t>
            </a:r>
            <a:r>
              <a:rPr lang="en-US" altLang="en-US" dirty="0">
                <a:ea typeface="ＭＳ Ｐゴシック" charset="-128"/>
              </a:rPr>
              <a:t>)</a:t>
            </a:r>
          </a:p>
          <a:p>
            <a:r>
              <a:rPr lang="en-US" altLang="en-US" dirty="0">
                <a:ea typeface="ＭＳ Ｐゴシック" charset="-128"/>
              </a:rPr>
              <a:t>Employ delayed branching (</a:t>
            </a:r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branch delay slot</a:t>
            </a:r>
            <a:r>
              <a:rPr lang="en-US" altLang="en-US" dirty="0">
                <a:ea typeface="ＭＳ Ｐゴシック" charset="-128"/>
              </a:rPr>
              <a:t>)</a:t>
            </a:r>
          </a:p>
          <a:p>
            <a:r>
              <a:rPr lang="en-US" altLang="en-US" dirty="0">
                <a:ea typeface="ＭＳ Ｐゴシック" charset="-128"/>
              </a:rPr>
              <a:t>Do something else (</a:t>
            </a:r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fine-grained multithreading</a:t>
            </a:r>
            <a:r>
              <a:rPr lang="en-US" altLang="en-US" dirty="0">
                <a:ea typeface="ＭＳ Ｐゴシック" charset="-128"/>
              </a:rPr>
              <a:t>)</a:t>
            </a:r>
          </a:p>
          <a:p>
            <a:r>
              <a:rPr lang="en-US" altLang="en-US" dirty="0">
                <a:ea typeface="ＭＳ Ｐゴシック" charset="-128"/>
              </a:rPr>
              <a:t>Eliminate control-flow instructions (</a:t>
            </a:r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predicated execution</a:t>
            </a:r>
            <a:r>
              <a:rPr lang="en-US" altLang="en-US" dirty="0">
                <a:ea typeface="ＭＳ Ｐゴシック" charset="-128"/>
              </a:rPr>
              <a:t>)</a:t>
            </a:r>
          </a:p>
          <a:p>
            <a:r>
              <a:rPr lang="en-US" altLang="en-US" dirty="0">
                <a:ea typeface="ＭＳ Ｐゴシック" charset="-128"/>
              </a:rPr>
              <a:t>Fetch from both possible paths (if you know the addresses of both possible paths) (</a:t>
            </a:r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multipath execution</a:t>
            </a:r>
            <a:r>
              <a:rPr lang="en-US" altLang="en-US" dirty="0">
                <a:ea typeface="ＭＳ Ｐゴシック" charset="-128"/>
              </a:rPr>
              <a:t>)</a:t>
            </a:r>
          </a:p>
          <a:p>
            <a:endParaRPr lang="en-US" altLang="en-US" dirty="0">
              <a:ea typeface="ＭＳ Ｐゴシック" charset="-128"/>
            </a:endParaRPr>
          </a:p>
          <a:p>
            <a:endParaRPr lang="en-US" altLang="en-US" dirty="0">
              <a:ea typeface="ＭＳ Ｐゴシック" charset="-128"/>
            </a:endParaRPr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64C2CCA-3291-CC4E-A327-B22DE01920C7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69862" y="4724400"/>
            <a:ext cx="8669338" cy="5334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12583365"/>
      </p:ext>
    </p:extLst>
  </p:cSld>
  <p:clrMapOvr>
    <a:masterClrMapping/>
  </p:clrMapOvr>
  <p:transition/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Title 4">
            <a:extLst>
              <a:ext uri="{FF2B5EF4-FFF2-40B4-BE49-F238E27FC236}">
                <a16:creationId xmlns:a16="http://schemas.microsoft.com/office/drawing/2014/main" id="{3EED7687-CDCE-2140-B64B-C2DDCBE5E7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8077200" cy="17526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Fine-Grained Multithreading</a:t>
            </a:r>
            <a:endParaRPr lang="en-US" altLang="en-US" i="1">
              <a:ea typeface="ＭＳ Ｐゴシック" panose="020B0600070205080204" pitchFamily="34" charset="-128"/>
            </a:endParaRPr>
          </a:p>
        </p:txBody>
      </p:sp>
      <p:sp>
        <p:nvSpPr>
          <p:cNvPr id="112642" name="Subtitle 5">
            <a:extLst>
              <a:ext uri="{FF2B5EF4-FFF2-40B4-BE49-F238E27FC236}">
                <a16:creationId xmlns:a16="http://schemas.microsoft.com/office/drawing/2014/main" id="{1296148F-B065-5A41-A4F5-F26A00ED7EA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12643" name="Slide Number Placeholder 3">
            <a:extLst>
              <a:ext uri="{FF2B5EF4-FFF2-40B4-BE49-F238E27FC236}">
                <a16:creationId xmlns:a16="http://schemas.microsoft.com/office/drawing/2014/main" id="{33082F32-260D-924C-860F-34D4C6C2D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D9883D2-CAC3-C045-879F-948BD6C49DD9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126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14948872"/>
      </p:ext>
    </p:extLst>
  </p:cSld>
  <p:clrMapOvr>
    <a:masterClrMapping/>
  </p:clrMapOvr>
  <p:transition/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5" name="Title 1">
            <a:extLst>
              <a:ext uri="{FF2B5EF4-FFF2-40B4-BE49-F238E27FC236}">
                <a16:creationId xmlns:a16="http://schemas.microsoft.com/office/drawing/2014/main" id="{BB410A76-AC54-BE41-AC8F-AD466BF4A5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Fine-Grained Multithreading</a:t>
            </a:r>
          </a:p>
        </p:txBody>
      </p:sp>
      <p:sp>
        <p:nvSpPr>
          <p:cNvPr id="88066" name="Content Placeholder 2">
            <a:extLst>
              <a:ext uri="{FF2B5EF4-FFF2-40B4-BE49-F238E27FC236}">
                <a16:creationId xmlns:a16="http://schemas.microsoft.com/office/drawing/2014/main" id="{ABCB183F-52F5-624A-8FB9-B98CBA382F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9154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Idea: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Hardware has multiple thread contexts (PC+registers). Each cycle, fetch engine fetches from a different thread.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By the time the fetched branch/instruction resolves, no instruction is fetched from the same thread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Branch/instruction resolution latency overlapped with execution of other threads</a:t>
            </a:r>
            <a:r>
              <a:rPr lang="ja-JP" altLang="en-US">
                <a:ea typeface="ＭＳ Ｐゴシック" panose="020B0600070205080204" pitchFamily="34" charset="-128"/>
              </a:rPr>
              <a:t>’</a:t>
            </a:r>
            <a:r>
              <a:rPr lang="en-US" altLang="ja-JP">
                <a:ea typeface="ＭＳ Ｐゴシック" panose="020B0600070205080204" pitchFamily="34" charset="-128"/>
              </a:rPr>
              <a:t> instructions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+ No logic needed for handling control and</a:t>
            </a:r>
          </a:p>
          <a:p>
            <a:pPr>
              <a:buFont typeface="Wingdings" pitchFamily="2" charset="2"/>
              <a:buNone/>
            </a:pPr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   data dependences within a thread </a:t>
            </a:r>
          </a:p>
          <a:p>
            <a:pPr>
              <a:buFont typeface="Wingdings" pitchFamily="2" charset="2"/>
              <a:buNone/>
            </a:pPr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-- Single thread performance suffers </a:t>
            </a:r>
          </a:p>
          <a:p>
            <a:pPr>
              <a:buFont typeface="Wingdings" pitchFamily="2" charset="2"/>
              <a:buNone/>
            </a:pPr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-- Extra logic for keeping thread contexts</a:t>
            </a:r>
          </a:p>
          <a:p>
            <a:pPr>
              <a:buFont typeface="Wingdings" pitchFamily="2" charset="2"/>
              <a:buNone/>
            </a:pPr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-- Does not overlap latency if not enough </a:t>
            </a:r>
          </a:p>
          <a:p>
            <a:pPr>
              <a:buFont typeface="Wingdings" pitchFamily="2" charset="2"/>
              <a:buNone/>
            </a:pPr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    threads to cover the whole pipeline</a:t>
            </a:r>
          </a:p>
        </p:txBody>
      </p:sp>
      <p:sp>
        <p:nvSpPr>
          <p:cNvPr id="113667" name="Slide Number Placeholder 3">
            <a:extLst>
              <a:ext uri="{FF2B5EF4-FFF2-40B4-BE49-F238E27FC236}">
                <a16:creationId xmlns:a16="http://schemas.microsoft.com/office/drawing/2014/main" id="{939F6646-8575-F94A-AE64-B045C460A38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DCD94EE-C1A8-7843-87DE-D774EF0850F1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113668" name="Picture 4">
            <a:extLst>
              <a:ext uri="{FF2B5EF4-FFF2-40B4-BE49-F238E27FC236}">
                <a16:creationId xmlns:a16="http://schemas.microsoft.com/office/drawing/2014/main" id="{4A012089-33C0-BB4B-99B5-BFE31D4EE4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0625" y="3098800"/>
            <a:ext cx="2376488" cy="321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747902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3" name="Title 1">
            <a:extLst>
              <a:ext uri="{FF2B5EF4-FFF2-40B4-BE49-F238E27FC236}">
                <a16:creationId xmlns:a16="http://schemas.microsoft.com/office/drawing/2014/main" id="{AEDF0EB8-9C1D-4E45-B8A8-1C3DB45783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Fine-Grained Multithreading (II)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605008-BBBB-5546-86C2-D705D8831A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8392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Idea: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Switch to another thread every cycle such that no two instructions from a thread are in the pipeline concurrently</a:t>
            </a:r>
          </a:p>
          <a:p>
            <a:endParaRPr lang="en-US" altLang="en-US">
              <a:solidFill>
                <a:srgbClr val="0000FF"/>
              </a:solidFill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Tolerates the control and data dependency latencies by overlapping the latency with useful work from other threads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Improves pipeline utilization by taking advantage of multiple threads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pPr marL="342900" lvl="1" indent="-342900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altLang="en-US">
                <a:ea typeface="ＭＳ Ｐゴシック" panose="020B0600070205080204" pitchFamily="34" charset="-128"/>
              </a:rPr>
              <a:t>Thornton, </a:t>
            </a:r>
            <a:r>
              <a:rPr lang="ja-JP" altLang="en-US">
                <a:ea typeface="ＭＳ Ｐゴシック" panose="020B0600070205080204" pitchFamily="34" charset="-128"/>
              </a:rPr>
              <a:t>“</a:t>
            </a:r>
            <a:r>
              <a:rPr lang="en-US" altLang="ja-JP">
                <a:solidFill>
                  <a:srgbClr val="0000FF"/>
                </a:solidFill>
                <a:ea typeface="ＭＳ Ｐゴシック" panose="020B0600070205080204" pitchFamily="34" charset="-128"/>
              </a:rPr>
              <a:t>Parallel Operation in the Control Data 6600</a:t>
            </a:r>
            <a:r>
              <a:rPr lang="en-US" altLang="ja-JP">
                <a:ea typeface="ＭＳ Ｐゴシック" panose="020B0600070205080204" pitchFamily="34" charset="-128"/>
              </a:rPr>
              <a:t>,</a:t>
            </a:r>
            <a:r>
              <a:rPr lang="ja-JP" altLang="en-US">
                <a:ea typeface="ＭＳ Ｐゴシック" panose="020B0600070205080204" pitchFamily="34" charset="-128"/>
              </a:rPr>
              <a:t>”</a:t>
            </a:r>
            <a:r>
              <a:rPr lang="en-US" altLang="ja-JP">
                <a:ea typeface="ＭＳ Ｐゴシック" panose="020B0600070205080204" pitchFamily="34" charset="-128"/>
              </a:rPr>
              <a:t> AFIPS 1964.</a:t>
            </a:r>
          </a:p>
          <a:p>
            <a:pPr marL="342900" lvl="1" indent="-342900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altLang="en-US">
                <a:ea typeface="ＭＳ Ｐゴシック" panose="020B0600070205080204" pitchFamily="34" charset="-128"/>
              </a:rPr>
              <a:t>Smith, </a:t>
            </a:r>
            <a:r>
              <a:rPr lang="ja-JP" altLang="en-US">
                <a:ea typeface="ＭＳ Ｐゴシック" panose="020B0600070205080204" pitchFamily="34" charset="-128"/>
              </a:rPr>
              <a:t>“</a:t>
            </a:r>
            <a:r>
              <a:rPr lang="en-US" altLang="ja-JP">
                <a:solidFill>
                  <a:srgbClr val="0000FF"/>
                </a:solidFill>
                <a:ea typeface="ＭＳ Ｐゴシック" panose="020B0600070205080204" pitchFamily="34" charset="-128"/>
              </a:rPr>
              <a:t>A pipelined, shared resource MIMD computer</a:t>
            </a:r>
            <a:r>
              <a:rPr lang="en-US" altLang="ja-JP">
                <a:ea typeface="ＭＳ Ｐゴシック" panose="020B0600070205080204" pitchFamily="34" charset="-128"/>
              </a:rPr>
              <a:t>,</a:t>
            </a:r>
            <a:r>
              <a:rPr lang="ja-JP" altLang="en-US">
                <a:ea typeface="ＭＳ Ｐゴシック" panose="020B0600070205080204" pitchFamily="34" charset="-128"/>
              </a:rPr>
              <a:t>”</a:t>
            </a:r>
            <a:r>
              <a:rPr lang="en-US" altLang="ja-JP">
                <a:ea typeface="ＭＳ Ｐゴシック" panose="020B0600070205080204" pitchFamily="34" charset="-128"/>
              </a:rPr>
              <a:t> ICPP 1978.</a:t>
            </a:r>
          </a:p>
          <a:p>
            <a:pPr marL="342900" lvl="1" indent="-342900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en-US" altLang="ja-JP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15715" name="Slide Number Placeholder 3">
            <a:extLst>
              <a:ext uri="{FF2B5EF4-FFF2-40B4-BE49-F238E27FC236}">
                <a16:creationId xmlns:a16="http://schemas.microsoft.com/office/drawing/2014/main" id="{7DBC2E07-EEED-F94E-8582-50DB6C70544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B6522F3-8C92-824D-9DA2-7E907F9F5910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8627075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7" name="Title 1">
            <a:extLst>
              <a:ext uri="{FF2B5EF4-FFF2-40B4-BE49-F238E27FC236}">
                <a16:creationId xmlns:a16="http://schemas.microsoft.com/office/drawing/2014/main" id="{FB0269D4-9388-FB48-A93B-EC23C2297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Fine-Grained Multithreading: History</a:t>
            </a:r>
          </a:p>
        </p:txBody>
      </p:sp>
      <p:sp>
        <p:nvSpPr>
          <p:cNvPr id="98306" name="Content Placeholder 2">
            <a:extLst>
              <a:ext uri="{FF2B5EF4-FFF2-40B4-BE49-F238E27FC236}">
                <a16:creationId xmlns:a16="http://schemas.microsoft.com/office/drawing/2014/main" id="{1C7C8516-CC54-704A-9B61-1E33937B58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915400" cy="51943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CDC 6600</a:t>
            </a:r>
            <a:r>
              <a:rPr lang="ja-JP" altLang="en-US">
                <a:ea typeface="ＭＳ Ｐゴシック" panose="020B0600070205080204" pitchFamily="34" charset="-128"/>
              </a:rPr>
              <a:t>’</a:t>
            </a:r>
            <a:r>
              <a:rPr lang="en-US" altLang="ja-JP" dirty="0">
                <a:ea typeface="ＭＳ Ｐゴシック" panose="020B0600070205080204" pitchFamily="34" charset="-128"/>
              </a:rPr>
              <a:t>s peripheral processing unit is fine-grained multithreaded</a:t>
            </a:r>
          </a:p>
          <a:p>
            <a:pPr lvl="1"/>
            <a:r>
              <a:rPr lang="en-US" altLang="en-US" sz="2000" dirty="0">
                <a:ea typeface="ＭＳ Ｐゴシック" panose="020B0600070205080204" pitchFamily="34" charset="-128"/>
              </a:rPr>
              <a:t>Thornton, </a:t>
            </a:r>
            <a:r>
              <a:rPr lang="ja-JP" altLang="en-US" sz="2000">
                <a:ea typeface="ＭＳ Ｐゴシック" panose="020B0600070205080204" pitchFamily="34" charset="-128"/>
              </a:rPr>
              <a:t>“</a:t>
            </a:r>
            <a:r>
              <a:rPr lang="en-US" altLang="ja-JP" sz="2000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Parallel Operation in the Control Data 6600</a:t>
            </a:r>
            <a:r>
              <a:rPr lang="en-US" altLang="ja-JP" sz="2000" dirty="0">
                <a:ea typeface="ＭＳ Ｐゴシック" panose="020B0600070205080204" pitchFamily="34" charset="-128"/>
              </a:rPr>
              <a:t>,</a:t>
            </a:r>
            <a:r>
              <a:rPr lang="ja-JP" altLang="en-US" sz="2000">
                <a:ea typeface="ＭＳ Ｐゴシック" panose="020B0600070205080204" pitchFamily="34" charset="-128"/>
              </a:rPr>
              <a:t>”</a:t>
            </a:r>
            <a:r>
              <a:rPr lang="en-US" altLang="ja-JP" sz="2000" dirty="0">
                <a:ea typeface="ＭＳ Ｐゴシック" panose="020B0600070205080204" pitchFamily="34" charset="-128"/>
              </a:rPr>
              <a:t> AFIPS 1964.</a:t>
            </a:r>
          </a:p>
          <a:p>
            <a:pPr lvl="1"/>
            <a:r>
              <a:rPr lang="en-US" altLang="en-US" sz="2000" dirty="0">
                <a:ea typeface="ＭＳ Ｐゴシック" panose="020B0600070205080204" pitchFamily="34" charset="-128"/>
              </a:rPr>
              <a:t>Processor executes a different I/O thread every cycle</a:t>
            </a:r>
          </a:p>
          <a:p>
            <a:pPr lvl="1"/>
            <a:r>
              <a:rPr lang="en-US" altLang="en-US" sz="2000" dirty="0">
                <a:ea typeface="ＭＳ Ｐゴシック" panose="020B0600070205080204" pitchFamily="34" charset="-128"/>
              </a:rPr>
              <a:t>An operation from the same thread is executed every 10 cycles</a:t>
            </a: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 err="1">
                <a:ea typeface="ＭＳ Ｐゴシック" panose="020B0600070205080204" pitchFamily="34" charset="-128"/>
              </a:rPr>
              <a:t>Denelcor</a:t>
            </a:r>
            <a:r>
              <a:rPr lang="en-US" altLang="en-US" dirty="0">
                <a:ea typeface="ＭＳ Ｐゴシック" panose="020B0600070205080204" pitchFamily="34" charset="-128"/>
              </a:rPr>
              <a:t> HEP (Heterogeneous Element Processor)</a:t>
            </a:r>
          </a:p>
          <a:p>
            <a:pPr lvl="1"/>
            <a:r>
              <a:rPr lang="en-US" altLang="en-US" sz="1800" dirty="0">
                <a:ea typeface="ＭＳ Ｐゴシック" panose="020B0600070205080204" pitchFamily="34" charset="-128"/>
              </a:rPr>
              <a:t>Smith, </a:t>
            </a:r>
            <a:r>
              <a:rPr lang="ja-JP" altLang="en-US" sz="1800">
                <a:ea typeface="ＭＳ Ｐゴシック" panose="020B0600070205080204" pitchFamily="34" charset="-128"/>
              </a:rPr>
              <a:t>“</a:t>
            </a:r>
            <a:r>
              <a:rPr lang="en-US" altLang="ja-JP" sz="1800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A pipelined, shared resource MIMD computer</a:t>
            </a:r>
            <a:r>
              <a:rPr lang="en-US" altLang="ja-JP" sz="1800" dirty="0">
                <a:ea typeface="ＭＳ Ｐゴシック" panose="020B0600070205080204" pitchFamily="34" charset="-128"/>
              </a:rPr>
              <a:t>,</a:t>
            </a:r>
            <a:r>
              <a:rPr lang="ja-JP" altLang="en-US" sz="1800">
                <a:ea typeface="ＭＳ Ｐゴシック" panose="020B0600070205080204" pitchFamily="34" charset="-128"/>
              </a:rPr>
              <a:t>”</a:t>
            </a:r>
            <a:r>
              <a:rPr lang="en-US" altLang="ja-JP" sz="1800" dirty="0">
                <a:ea typeface="ＭＳ Ｐゴシック" panose="020B0600070205080204" pitchFamily="34" charset="-128"/>
              </a:rPr>
              <a:t> ICPP 1978.</a:t>
            </a:r>
          </a:p>
          <a:p>
            <a:pPr lvl="1"/>
            <a:r>
              <a:rPr lang="en-US" altLang="en-US" sz="1800" dirty="0">
                <a:ea typeface="ＭＳ Ｐゴシック" panose="020B0600070205080204" pitchFamily="34" charset="-128"/>
              </a:rPr>
              <a:t>120 threads/processor </a:t>
            </a:r>
          </a:p>
          <a:p>
            <a:pPr lvl="1"/>
            <a:r>
              <a:rPr lang="en-US" altLang="en-US" sz="1800" dirty="0">
                <a:ea typeface="ＭＳ Ｐゴシック" panose="020B0600070205080204" pitchFamily="34" charset="-128"/>
              </a:rPr>
              <a:t>available queue vs. unavailable (waiting) queue for threads </a:t>
            </a:r>
          </a:p>
          <a:p>
            <a:pPr lvl="1"/>
            <a:r>
              <a:rPr lang="en-US" altLang="en-US" sz="1800" dirty="0">
                <a:ea typeface="ＭＳ Ｐゴシック" panose="020B0600070205080204" pitchFamily="34" charset="-128"/>
              </a:rPr>
              <a:t>each thread can have only 1 instruction in the processor pipeline; each thread independent </a:t>
            </a:r>
          </a:p>
          <a:p>
            <a:pPr lvl="1"/>
            <a:r>
              <a:rPr lang="en-US" altLang="en-US" sz="1800" dirty="0">
                <a:ea typeface="ＭＳ Ｐゴシック" panose="020B0600070205080204" pitchFamily="34" charset="-128"/>
              </a:rPr>
              <a:t>to each thread, processor looks like a non-pipelined machine</a:t>
            </a:r>
          </a:p>
          <a:p>
            <a:pPr lvl="1"/>
            <a:r>
              <a:rPr lang="en-US" altLang="en-US" sz="1800" dirty="0">
                <a:ea typeface="ＭＳ Ｐゴシック" panose="020B0600070205080204" pitchFamily="34" charset="-128"/>
              </a:rPr>
              <a:t>system throughput vs. single thread performance tradeoff 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116739" name="Slide Number Placeholder 3">
            <a:extLst>
              <a:ext uri="{FF2B5EF4-FFF2-40B4-BE49-F238E27FC236}">
                <a16:creationId xmlns:a16="http://schemas.microsoft.com/office/drawing/2014/main" id="{0EAE50C3-A17D-6F47-91F9-30BA81AE216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BE22C31-0DAB-1647-9C1D-E1C64A3F1E7C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3041163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598" name="Text Box 214"/>
          <p:cNvSpPr txBox="1">
            <a:spLocks noChangeArrowheads="1"/>
          </p:cNvSpPr>
          <p:nvPr/>
        </p:nvSpPr>
        <p:spPr bwMode="auto">
          <a:xfrm>
            <a:off x="3230563" y="1663700"/>
            <a:ext cx="7651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0x0004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99" name="Text Box 215"/>
          <p:cNvSpPr txBox="1">
            <a:spLocks noChangeArrowheads="1"/>
          </p:cNvSpPr>
          <p:nvPr/>
        </p:nvSpPr>
        <p:spPr bwMode="auto">
          <a:xfrm>
            <a:off x="3230563" y="1662113"/>
            <a:ext cx="7651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0x0005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600" name="Text Box 216"/>
          <p:cNvSpPr txBox="1">
            <a:spLocks noChangeArrowheads="1"/>
          </p:cNvSpPr>
          <p:nvPr/>
        </p:nvSpPr>
        <p:spPr bwMode="auto">
          <a:xfrm>
            <a:off x="3227388" y="1662113"/>
            <a:ext cx="7651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0x0006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601" name="Text Box 217"/>
          <p:cNvSpPr txBox="1">
            <a:spLocks noChangeArrowheads="1"/>
          </p:cNvSpPr>
          <p:nvPr/>
        </p:nvSpPr>
        <p:spPr bwMode="auto">
          <a:xfrm>
            <a:off x="3227388" y="1662113"/>
            <a:ext cx="7651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0x0007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602" name="Text Box 218"/>
          <p:cNvSpPr txBox="1">
            <a:spLocks noChangeArrowheads="1"/>
          </p:cNvSpPr>
          <p:nvPr/>
        </p:nvSpPr>
        <p:spPr bwMode="auto">
          <a:xfrm>
            <a:off x="3227388" y="1662113"/>
            <a:ext cx="7651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0x0008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206" name="Rectangle 66"/>
          <p:cNvSpPr>
            <a:spLocks noChangeArrowheads="1"/>
          </p:cNvSpPr>
          <p:nvPr/>
        </p:nvSpPr>
        <p:spPr bwMode="auto">
          <a:xfrm>
            <a:off x="6030913" y="3813175"/>
            <a:ext cx="922337" cy="115888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482" name="Rectangle 98"/>
          <p:cNvSpPr>
            <a:spLocks noChangeArrowheads="1"/>
          </p:cNvSpPr>
          <p:nvPr/>
        </p:nvSpPr>
        <p:spPr bwMode="auto">
          <a:xfrm>
            <a:off x="6030913" y="3929063"/>
            <a:ext cx="922337" cy="115887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484" name="Rectangle 100"/>
          <p:cNvSpPr>
            <a:spLocks noChangeArrowheads="1"/>
          </p:cNvSpPr>
          <p:nvPr/>
        </p:nvSpPr>
        <p:spPr bwMode="auto">
          <a:xfrm>
            <a:off x="6030913" y="4043363"/>
            <a:ext cx="922337" cy="115887"/>
          </a:xfrm>
          <a:prstGeom prst="rect">
            <a:avLst/>
          </a:prstGeom>
          <a:solidFill>
            <a:srgbClr val="0000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493" name="Rectangle 109"/>
          <p:cNvSpPr>
            <a:spLocks noChangeArrowheads="1"/>
          </p:cNvSpPr>
          <p:nvPr/>
        </p:nvSpPr>
        <p:spPr bwMode="auto">
          <a:xfrm>
            <a:off x="6030913" y="4159250"/>
            <a:ext cx="922337" cy="1158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06" name="Rectangle 122"/>
          <p:cNvSpPr>
            <a:spLocks noChangeArrowheads="1"/>
          </p:cNvSpPr>
          <p:nvPr/>
        </p:nvSpPr>
        <p:spPr bwMode="auto">
          <a:xfrm>
            <a:off x="6030913" y="4273550"/>
            <a:ext cx="922337" cy="1158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10" name="Rectangle 126"/>
          <p:cNvSpPr>
            <a:spLocks noChangeArrowheads="1"/>
          </p:cNvSpPr>
          <p:nvPr/>
        </p:nvSpPr>
        <p:spPr bwMode="auto">
          <a:xfrm>
            <a:off x="6030913" y="4387850"/>
            <a:ext cx="922337" cy="1158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14" name="Rectangle 130"/>
          <p:cNvSpPr>
            <a:spLocks noChangeArrowheads="1"/>
          </p:cNvSpPr>
          <p:nvPr/>
        </p:nvSpPr>
        <p:spPr bwMode="auto">
          <a:xfrm>
            <a:off x="6030913" y="4619625"/>
            <a:ext cx="922337" cy="115888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15" name="Rectangle 131"/>
          <p:cNvSpPr>
            <a:spLocks noChangeArrowheads="1"/>
          </p:cNvSpPr>
          <p:nvPr/>
        </p:nvSpPr>
        <p:spPr bwMode="auto">
          <a:xfrm>
            <a:off x="6030913" y="4503738"/>
            <a:ext cx="922337" cy="1158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24" name="Rectangle 140"/>
          <p:cNvSpPr>
            <a:spLocks noChangeArrowheads="1"/>
          </p:cNvSpPr>
          <p:nvPr/>
        </p:nvSpPr>
        <p:spPr bwMode="auto">
          <a:xfrm>
            <a:off x="6030913" y="4735513"/>
            <a:ext cx="922337" cy="115887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215" name="Rectangle 37"/>
          <p:cNvSpPr>
            <a:spLocks noChangeArrowheads="1"/>
          </p:cNvSpPr>
          <p:nvPr/>
        </p:nvSpPr>
        <p:spPr bwMode="auto">
          <a:xfrm>
            <a:off x="846138" y="3427413"/>
            <a:ext cx="1958975" cy="460375"/>
          </a:xfrm>
          <a:prstGeom prst="rect">
            <a:avLst/>
          </a:prstGeom>
          <a:solidFill>
            <a:srgbClr val="0000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216" name="Rectangle 2"/>
          <p:cNvSpPr>
            <a:spLocks noChangeArrowheads="1"/>
          </p:cNvSpPr>
          <p:nvPr/>
        </p:nvSpPr>
        <p:spPr bwMode="auto">
          <a:xfrm>
            <a:off x="846138" y="2967038"/>
            <a:ext cx="1958975" cy="460375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217" name="Rectangle 14"/>
          <p:cNvSpPr>
            <a:spLocks noChangeArrowheads="1"/>
          </p:cNvSpPr>
          <p:nvPr/>
        </p:nvSpPr>
        <p:spPr bwMode="auto">
          <a:xfrm>
            <a:off x="3265488" y="2044700"/>
            <a:ext cx="695325" cy="612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218" name="Rectangle 15"/>
          <p:cNvSpPr>
            <a:spLocks noChangeArrowheads="1"/>
          </p:cNvSpPr>
          <p:nvPr/>
        </p:nvSpPr>
        <p:spPr bwMode="auto">
          <a:xfrm>
            <a:off x="4327525" y="2006600"/>
            <a:ext cx="614363" cy="6524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219" name="Rectangle 16"/>
          <p:cNvSpPr>
            <a:spLocks noChangeArrowheads="1"/>
          </p:cNvSpPr>
          <p:nvPr/>
        </p:nvSpPr>
        <p:spPr bwMode="auto">
          <a:xfrm>
            <a:off x="5340350" y="2006600"/>
            <a:ext cx="422275" cy="6524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220" name="Rectangle 18"/>
          <p:cNvSpPr>
            <a:spLocks noChangeArrowheads="1"/>
          </p:cNvSpPr>
          <p:nvPr/>
        </p:nvSpPr>
        <p:spPr bwMode="auto">
          <a:xfrm>
            <a:off x="3265488" y="1700213"/>
            <a:ext cx="690562" cy="2301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221" name="Line 20"/>
          <p:cNvSpPr>
            <a:spLocks noChangeShapeType="1"/>
          </p:cNvSpPr>
          <p:nvPr/>
        </p:nvSpPr>
        <p:spPr bwMode="auto">
          <a:xfrm>
            <a:off x="3611563" y="1930400"/>
            <a:ext cx="0" cy="114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222" name="Line 21"/>
          <p:cNvSpPr>
            <a:spLocks noChangeShapeType="1"/>
          </p:cNvSpPr>
          <p:nvPr/>
        </p:nvSpPr>
        <p:spPr bwMode="auto">
          <a:xfrm>
            <a:off x="3956050" y="2352675"/>
            <a:ext cx="385763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223" name="Rectangle 26"/>
          <p:cNvSpPr>
            <a:spLocks noChangeArrowheads="1"/>
          </p:cNvSpPr>
          <p:nvPr/>
        </p:nvSpPr>
        <p:spPr bwMode="auto">
          <a:xfrm>
            <a:off x="7221538" y="2008188"/>
            <a:ext cx="344487" cy="6524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224" name="Line 27"/>
          <p:cNvSpPr>
            <a:spLocks noChangeShapeType="1"/>
          </p:cNvSpPr>
          <p:nvPr/>
        </p:nvSpPr>
        <p:spPr bwMode="auto">
          <a:xfrm>
            <a:off x="7569200" y="2314575"/>
            <a:ext cx="1143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225" name="Line 28"/>
          <p:cNvSpPr>
            <a:spLocks noChangeShapeType="1"/>
          </p:cNvSpPr>
          <p:nvPr/>
        </p:nvSpPr>
        <p:spPr bwMode="auto">
          <a:xfrm flipV="1">
            <a:off x="7683500" y="1470025"/>
            <a:ext cx="0" cy="844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226" name="Line 29"/>
          <p:cNvSpPr>
            <a:spLocks noChangeShapeType="1"/>
          </p:cNvSpPr>
          <p:nvPr/>
        </p:nvSpPr>
        <p:spPr bwMode="auto">
          <a:xfrm flipH="1">
            <a:off x="5532438" y="1470025"/>
            <a:ext cx="2151062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227" name="Line 30"/>
          <p:cNvSpPr>
            <a:spLocks noChangeShapeType="1"/>
          </p:cNvSpPr>
          <p:nvPr/>
        </p:nvSpPr>
        <p:spPr bwMode="auto">
          <a:xfrm>
            <a:off x="5532438" y="1470025"/>
            <a:ext cx="0" cy="5365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228" name="Text Box 31"/>
          <p:cNvSpPr txBox="1">
            <a:spLocks noChangeArrowheads="1"/>
          </p:cNvSpPr>
          <p:nvPr/>
        </p:nvSpPr>
        <p:spPr bwMode="auto">
          <a:xfrm>
            <a:off x="3390900" y="2160588"/>
            <a:ext cx="4508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I-$</a:t>
            </a:r>
          </a:p>
        </p:txBody>
      </p:sp>
      <p:sp>
        <p:nvSpPr>
          <p:cNvPr id="51229" name="Text Box 33"/>
          <p:cNvSpPr txBox="1">
            <a:spLocks noChangeArrowheads="1"/>
          </p:cNvSpPr>
          <p:nvPr/>
        </p:nvSpPr>
        <p:spPr bwMode="auto">
          <a:xfrm>
            <a:off x="5311775" y="2160588"/>
            <a:ext cx="4889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RF</a:t>
            </a:r>
          </a:p>
        </p:txBody>
      </p:sp>
      <p:sp>
        <p:nvSpPr>
          <p:cNvPr id="51230" name="Rectangle 34"/>
          <p:cNvSpPr>
            <a:spLocks noChangeArrowheads="1"/>
          </p:cNvSpPr>
          <p:nvPr/>
        </p:nvSpPr>
        <p:spPr bwMode="auto">
          <a:xfrm>
            <a:off x="846138" y="2506663"/>
            <a:ext cx="1958975" cy="4603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231" name="Text Box 35"/>
          <p:cNvSpPr txBox="1">
            <a:spLocks noChangeArrowheads="1"/>
          </p:cNvSpPr>
          <p:nvPr/>
        </p:nvSpPr>
        <p:spPr bwMode="auto">
          <a:xfrm>
            <a:off x="866775" y="2544763"/>
            <a:ext cx="1911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LD R1, MEM[R0]</a:t>
            </a:r>
          </a:p>
        </p:txBody>
      </p:sp>
      <p:sp>
        <p:nvSpPr>
          <p:cNvPr id="51232" name="Text Box 36"/>
          <p:cNvSpPr txBox="1">
            <a:spLocks noChangeArrowheads="1"/>
          </p:cNvSpPr>
          <p:nvPr/>
        </p:nvSpPr>
        <p:spPr bwMode="auto">
          <a:xfrm>
            <a:off x="866775" y="3005138"/>
            <a:ext cx="1822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ADD R2, R2, #1</a:t>
            </a:r>
          </a:p>
        </p:txBody>
      </p:sp>
      <p:sp>
        <p:nvSpPr>
          <p:cNvPr id="51233" name="Text Box 39"/>
          <p:cNvSpPr txBox="1">
            <a:spLocks noChangeArrowheads="1"/>
          </p:cNvSpPr>
          <p:nvPr/>
        </p:nvSpPr>
        <p:spPr bwMode="auto">
          <a:xfrm>
            <a:off x="117475" y="2481263"/>
            <a:ext cx="7651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0x0001</a:t>
            </a:r>
          </a:p>
        </p:txBody>
      </p:sp>
      <p:sp>
        <p:nvSpPr>
          <p:cNvPr id="51234" name="Text Box 38"/>
          <p:cNvSpPr txBox="1">
            <a:spLocks noChangeArrowheads="1"/>
          </p:cNvSpPr>
          <p:nvPr/>
        </p:nvSpPr>
        <p:spPr bwMode="auto">
          <a:xfrm>
            <a:off x="866775" y="3465513"/>
            <a:ext cx="182403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BR</a:t>
            </a:r>
            <a:r>
              <a:rPr kumimoji="0" lang="en-US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ZERO  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 0x0001</a:t>
            </a:r>
          </a:p>
        </p:txBody>
      </p:sp>
      <p:sp>
        <p:nvSpPr>
          <p:cNvPr id="51235" name="Text Box 40"/>
          <p:cNvSpPr txBox="1">
            <a:spLocks noChangeArrowheads="1"/>
          </p:cNvSpPr>
          <p:nvPr/>
        </p:nvSpPr>
        <p:spPr bwMode="auto">
          <a:xfrm>
            <a:off x="117475" y="2903538"/>
            <a:ext cx="7651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0x0002</a:t>
            </a:r>
          </a:p>
        </p:txBody>
      </p:sp>
      <p:sp>
        <p:nvSpPr>
          <p:cNvPr id="51236" name="Text Box 41"/>
          <p:cNvSpPr txBox="1">
            <a:spLocks noChangeArrowheads="1"/>
          </p:cNvSpPr>
          <p:nvPr/>
        </p:nvSpPr>
        <p:spPr bwMode="auto">
          <a:xfrm>
            <a:off x="117475" y="3363913"/>
            <a:ext cx="7651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0x0003</a:t>
            </a:r>
          </a:p>
        </p:txBody>
      </p:sp>
      <p:sp>
        <p:nvSpPr>
          <p:cNvPr id="51237" name="Line 42"/>
          <p:cNvSpPr>
            <a:spLocks noChangeShapeType="1"/>
          </p:cNvSpPr>
          <p:nvPr/>
        </p:nvSpPr>
        <p:spPr bwMode="auto">
          <a:xfrm>
            <a:off x="4956175" y="2354263"/>
            <a:ext cx="3841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238" name="Rectangle 62"/>
          <p:cNvSpPr>
            <a:spLocks noChangeArrowheads="1"/>
          </p:cNvSpPr>
          <p:nvPr/>
        </p:nvSpPr>
        <p:spPr bwMode="auto">
          <a:xfrm>
            <a:off x="3265488" y="3467100"/>
            <a:ext cx="922337" cy="115888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239" name="Rectangle 63"/>
          <p:cNvSpPr>
            <a:spLocks noChangeArrowheads="1"/>
          </p:cNvSpPr>
          <p:nvPr/>
        </p:nvSpPr>
        <p:spPr bwMode="auto">
          <a:xfrm>
            <a:off x="4187825" y="3582988"/>
            <a:ext cx="922338" cy="115887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240" name="Rectangle 64"/>
          <p:cNvSpPr>
            <a:spLocks noChangeArrowheads="1"/>
          </p:cNvSpPr>
          <p:nvPr/>
        </p:nvSpPr>
        <p:spPr bwMode="auto">
          <a:xfrm>
            <a:off x="3265488" y="3582988"/>
            <a:ext cx="922337" cy="115887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241" name="Rectangle 68"/>
          <p:cNvSpPr>
            <a:spLocks noChangeArrowheads="1"/>
          </p:cNvSpPr>
          <p:nvPr/>
        </p:nvSpPr>
        <p:spPr bwMode="auto">
          <a:xfrm>
            <a:off x="4187825" y="3698875"/>
            <a:ext cx="922338" cy="115888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242" name="Rectangle 72"/>
          <p:cNvSpPr>
            <a:spLocks noChangeArrowheads="1"/>
          </p:cNvSpPr>
          <p:nvPr/>
        </p:nvSpPr>
        <p:spPr bwMode="auto">
          <a:xfrm>
            <a:off x="3265488" y="3697288"/>
            <a:ext cx="922337" cy="115887"/>
          </a:xfrm>
          <a:prstGeom prst="rect">
            <a:avLst/>
          </a:prstGeom>
          <a:solidFill>
            <a:srgbClr val="0000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243" name="Rectangle 73"/>
          <p:cNvSpPr>
            <a:spLocks noChangeArrowheads="1"/>
          </p:cNvSpPr>
          <p:nvPr/>
        </p:nvSpPr>
        <p:spPr bwMode="auto">
          <a:xfrm>
            <a:off x="4187825" y="3813175"/>
            <a:ext cx="922338" cy="115888"/>
          </a:xfrm>
          <a:prstGeom prst="rect">
            <a:avLst/>
          </a:prstGeom>
          <a:solidFill>
            <a:srgbClr val="0000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244" name="Text Box 85"/>
          <p:cNvSpPr txBox="1">
            <a:spLocks noChangeArrowheads="1"/>
          </p:cNvSpPr>
          <p:nvPr/>
        </p:nvSpPr>
        <p:spPr bwMode="auto">
          <a:xfrm>
            <a:off x="4289425" y="2162175"/>
            <a:ext cx="6667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DEC</a:t>
            </a:r>
          </a:p>
        </p:txBody>
      </p:sp>
      <p:sp>
        <p:nvSpPr>
          <p:cNvPr id="272472" name="Rectangle 88"/>
          <p:cNvSpPr>
            <a:spLocks noChangeArrowheads="1"/>
          </p:cNvSpPr>
          <p:nvPr/>
        </p:nvSpPr>
        <p:spPr bwMode="auto">
          <a:xfrm>
            <a:off x="3265488" y="3813175"/>
            <a:ext cx="922337" cy="115888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246" name="Rectangle 89"/>
          <p:cNvSpPr>
            <a:spLocks noChangeArrowheads="1"/>
          </p:cNvSpPr>
          <p:nvPr/>
        </p:nvSpPr>
        <p:spPr bwMode="auto">
          <a:xfrm>
            <a:off x="846138" y="3889375"/>
            <a:ext cx="1958975" cy="460375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247" name="Text Box 90"/>
          <p:cNvSpPr txBox="1">
            <a:spLocks noChangeArrowheads="1"/>
          </p:cNvSpPr>
          <p:nvPr/>
        </p:nvSpPr>
        <p:spPr bwMode="auto">
          <a:xfrm>
            <a:off x="866775" y="3944938"/>
            <a:ext cx="1822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ADD R3, R2, #1</a:t>
            </a:r>
          </a:p>
        </p:txBody>
      </p:sp>
      <p:sp>
        <p:nvSpPr>
          <p:cNvPr id="51248" name="Text Box 91"/>
          <p:cNvSpPr txBox="1">
            <a:spLocks noChangeArrowheads="1"/>
          </p:cNvSpPr>
          <p:nvPr/>
        </p:nvSpPr>
        <p:spPr bwMode="auto">
          <a:xfrm>
            <a:off x="117475" y="3825875"/>
            <a:ext cx="7651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0x0004</a:t>
            </a:r>
          </a:p>
        </p:txBody>
      </p:sp>
      <p:sp>
        <p:nvSpPr>
          <p:cNvPr id="272479" name="Rectangle 95"/>
          <p:cNvSpPr>
            <a:spLocks noChangeArrowheads="1"/>
          </p:cNvSpPr>
          <p:nvPr/>
        </p:nvSpPr>
        <p:spPr bwMode="auto">
          <a:xfrm>
            <a:off x="3265488" y="3929063"/>
            <a:ext cx="922337" cy="1158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480" name="Rectangle 96"/>
          <p:cNvSpPr>
            <a:spLocks noChangeArrowheads="1"/>
          </p:cNvSpPr>
          <p:nvPr/>
        </p:nvSpPr>
        <p:spPr bwMode="auto">
          <a:xfrm>
            <a:off x="4187825" y="3929063"/>
            <a:ext cx="922338" cy="1158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483" name="Rectangle 99"/>
          <p:cNvSpPr>
            <a:spLocks noChangeArrowheads="1"/>
          </p:cNvSpPr>
          <p:nvPr/>
        </p:nvSpPr>
        <p:spPr bwMode="auto">
          <a:xfrm>
            <a:off x="6953250" y="3929063"/>
            <a:ext cx="922338" cy="115887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485" name="Rectangle 101"/>
          <p:cNvSpPr>
            <a:spLocks noChangeArrowheads="1"/>
          </p:cNvSpPr>
          <p:nvPr/>
        </p:nvSpPr>
        <p:spPr bwMode="auto">
          <a:xfrm>
            <a:off x="6953250" y="4043363"/>
            <a:ext cx="922338" cy="115887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486" name="Rectangle 102"/>
          <p:cNvSpPr>
            <a:spLocks noChangeArrowheads="1"/>
          </p:cNvSpPr>
          <p:nvPr/>
        </p:nvSpPr>
        <p:spPr bwMode="auto">
          <a:xfrm>
            <a:off x="6953250" y="4159250"/>
            <a:ext cx="922338" cy="115888"/>
          </a:xfrm>
          <a:prstGeom prst="rect">
            <a:avLst/>
          </a:prstGeom>
          <a:solidFill>
            <a:srgbClr val="0000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487" name="Rectangle 103"/>
          <p:cNvSpPr>
            <a:spLocks noChangeArrowheads="1"/>
          </p:cNvSpPr>
          <p:nvPr/>
        </p:nvSpPr>
        <p:spPr bwMode="auto">
          <a:xfrm>
            <a:off x="3265488" y="4043363"/>
            <a:ext cx="922337" cy="1158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488" name="Rectangle 104"/>
          <p:cNvSpPr>
            <a:spLocks noChangeArrowheads="1"/>
          </p:cNvSpPr>
          <p:nvPr/>
        </p:nvSpPr>
        <p:spPr bwMode="auto">
          <a:xfrm>
            <a:off x="4187825" y="4043363"/>
            <a:ext cx="922338" cy="1158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489" name="Rectangle 105"/>
          <p:cNvSpPr>
            <a:spLocks noChangeArrowheads="1"/>
          </p:cNvSpPr>
          <p:nvPr/>
        </p:nvSpPr>
        <p:spPr bwMode="auto">
          <a:xfrm>
            <a:off x="3265488" y="4157663"/>
            <a:ext cx="922337" cy="1158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490" name="Rectangle 106"/>
          <p:cNvSpPr>
            <a:spLocks noChangeArrowheads="1"/>
          </p:cNvSpPr>
          <p:nvPr/>
        </p:nvSpPr>
        <p:spPr bwMode="auto">
          <a:xfrm>
            <a:off x="4187825" y="4273550"/>
            <a:ext cx="922338" cy="1158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494" name="Rectangle 110"/>
          <p:cNvSpPr>
            <a:spLocks noChangeArrowheads="1"/>
          </p:cNvSpPr>
          <p:nvPr/>
        </p:nvSpPr>
        <p:spPr bwMode="auto">
          <a:xfrm>
            <a:off x="3265488" y="4273550"/>
            <a:ext cx="922337" cy="115888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259" name="Rectangle 111"/>
          <p:cNvSpPr>
            <a:spLocks noChangeArrowheads="1"/>
          </p:cNvSpPr>
          <p:nvPr/>
        </p:nvSpPr>
        <p:spPr bwMode="auto">
          <a:xfrm>
            <a:off x="846138" y="4811713"/>
            <a:ext cx="1958975" cy="460375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260" name="Text Box 112"/>
          <p:cNvSpPr txBox="1">
            <a:spLocks noChangeArrowheads="1"/>
          </p:cNvSpPr>
          <p:nvPr/>
        </p:nvSpPr>
        <p:spPr bwMode="auto">
          <a:xfrm>
            <a:off x="866775" y="4867275"/>
            <a:ext cx="19113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LD R2, MEM[R2]</a:t>
            </a:r>
          </a:p>
        </p:txBody>
      </p:sp>
      <p:sp>
        <p:nvSpPr>
          <p:cNvPr id="51261" name="Rectangle 113"/>
          <p:cNvSpPr>
            <a:spLocks noChangeArrowheads="1"/>
          </p:cNvSpPr>
          <p:nvPr/>
        </p:nvSpPr>
        <p:spPr bwMode="auto">
          <a:xfrm>
            <a:off x="846138" y="4351338"/>
            <a:ext cx="1958975" cy="46037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262" name="Text Box 114"/>
          <p:cNvSpPr txBox="1">
            <a:spLocks noChangeArrowheads="1"/>
          </p:cNvSpPr>
          <p:nvPr/>
        </p:nvSpPr>
        <p:spPr bwMode="auto">
          <a:xfrm>
            <a:off x="866775" y="4406900"/>
            <a:ext cx="1860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MUL R1, R2, R3</a:t>
            </a:r>
          </a:p>
        </p:txBody>
      </p:sp>
      <p:sp>
        <p:nvSpPr>
          <p:cNvPr id="51263" name="Text Box 115"/>
          <p:cNvSpPr txBox="1">
            <a:spLocks noChangeArrowheads="1"/>
          </p:cNvSpPr>
          <p:nvPr/>
        </p:nvSpPr>
        <p:spPr bwMode="auto">
          <a:xfrm>
            <a:off x="117475" y="4303713"/>
            <a:ext cx="7651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0x0005</a:t>
            </a:r>
          </a:p>
        </p:txBody>
      </p:sp>
      <p:sp>
        <p:nvSpPr>
          <p:cNvPr id="51264" name="Text Box 116"/>
          <p:cNvSpPr txBox="1">
            <a:spLocks noChangeArrowheads="1"/>
          </p:cNvSpPr>
          <p:nvPr/>
        </p:nvSpPr>
        <p:spPr bwMode="auto">
          <a:xfrm>
            <a:off x="117475" y="4764088"/>
            <a:ext cx="7651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0x0006</a:t>
            </a:r>
          </a:p>
        </p:txBody>
      </p:sp>
      <p:sp>
        <p:nvSpPr>
          <p:cNvPr id="51265" name="Rectangle 117"/>
          <p:cNvSpPr>
            <a:spLocks noChangeArrowheads="1"/>
          </p:cNvSpPr>
          <p:nvPr/>
        </p:nvSpPr>
        <p:spPr bwMode="auto">
          <a:xfrm>
            <a:off x="846138" y="5272088"/>
            <a:ext cx="1958975" cy="460375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266" name="Text Box 118"/>
          <p:cNvSpPr txBox="1">
            <a:spLocks noChangeArrowheads="1"/>
          </p:cNvSpPr>
          <p:nvPr/>
        </p:nvSpPr>
        <p:spPr bwMode="auto">
          <a:xfrm>
            <a:off x="846138" y="5327650"/>
            <a:ext cx="19113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LD R0, MEM[R2]</a:t>
            </a:r>
          </a:p>
        </p:txBody>
      </p:sp>
      <p:sp>
        <p:nvSpPr>
          <p:cNvPr id="51267" name="Text Box 119"/>
          <p:cNvSpPr txBox="1">
            <a:spLocks noChangeArrowheads="1"/>
          </p:cNvSpPr>
          <p:nvPr/>
        </p:nvSpPr>
        <p:spPr bwMode="auto">
          <a:xfrm>
            <a:off x="117475" y="5233988"/>
            <a:ext cx="7651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0x0007</a:t>
            </a:r>
          </a:p>
        </p:txBody>
      </p:sp>
      <p:sp>
        <p:nvSpPr>
          <p:cNvPr id="272504" name="Rectangle 120"/>
          <p:cNvSpPr>
            <a:spLocks noChangeArrowheads="1"/>
          </p:cNvSpPr>
          <p:nvPr/>
        </p:nvSpPr>
        <p:spPr bwMode="auto">
          <a:xfrm>
            <a:off x="4187825" y="4157663"/>
            <a:ext cx="922338" cy="1158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07" name="Rectangle 123"/>
          <p:cNvSpPr>
            <a:spLocks noChangeArrowheads="1"/>
          </p:cNvSpPr>
          <p:nvPr/>
        </p:nvSpPr>
        <p:spPr bwMode="auto">
          <a:xfrm>
            <a:off x="6953250" y="4273550"/>
            <a:ext cx="922338" cy="1158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11" name="Rectangle 127"/>
          <p:cNvSpPr>
            <a:spLocks noChangeArrowheads="1"/>
          </p:cNvSpPr>
          <p:nvPr/>
        </p:nvSpPr>
        <p:spPr bwMode="auto">
          <a:xfrm>
            <a:off x="6953250" y="4387850"/>
            <a:ext cx="922338" cy="1158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12" name="Rectangle 128"/>
          <p:cNvSpPr>
            <a:spLocks noChangeArrowheads="1"/>
          </p:cNvSpPr>
          <p:nvPr/>
        </p:nvSpPr>
        <p:spPr bwMode="auto">
          <a:xfrm>
            <a:off x="4187825" y="4389438"/>
            <a:ext cx="922338" cy="115887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16" name="Rectangle 132"/>
          <p:cNvSpPr>
            <a:spLocks noChangeArrowheads="1"/>
          </p:cNvSpPr>
          <p:nvPr/>
        </p:nvSpPr>
        <p:spPr bwMode="auto">
          <a:xfrm>
            <a:off x="6953250" y="4503738"/>
            <a:ext cx="922338" cy="1158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17" name="Rectangle 133"/>
          <p:cNvSpPr>
            <a:spLocks noChangeArrowheads="1"/>
          </p:cNvSpPr>
          <p:nvPr/>
        </p:nvSpPr>
        <p:spPr bwMode="auto">
          <a:xfrm>
            <a:off x="6953250" y="4619625"/>
            <a:ext cx="922338" cy="1158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18" name="Rectangle 134"/>
          <p:cNvSpPr>
            <a:spLocks noChangeArrowheads="1"/>
          </p:cNvSpPr>
          <p:nvPr/>
        </p:nvSpPr>
        <p:spPr bwMode="auto">
          <a:xfrm>
            <a:off x="6953250" y="4735513"/>
            <a:ext cx="922338" cy="115887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19" name="Rectangle 135"/>
          <p:cNvSpPr>
            <a:spLocks noChangeArrowheads="1"/>
          </p:cNvSpPr>
          <p:nvPr/>
        </p:nvSpPr>
        <p:spPr bwMode="auto">
          <a:xfrm>
            <a:off x="3265488" y="4387850"/>
            <a:ext cx="922337" cy="11588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20" name="Rectangle 136"/>
          <p:cNvSpPr>
            <a:spLocks noChangeArrowheads="1"/>
          </p:cNvSpPr>
          <p:nvPr/>
        </p:nvSpPr>
        <p:spPr bwMode="auto">
          <a:xfrm>
            <a:off x="3265488" y="4503738"/>
            <a:ext cx="922337" cy="115887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21" name="Rectangle 137"/>
          <p:cNvSpPr>
            <a:spLocks noChangeArrowheads="1"/>
          </p:cNvSpPr>
          <p:nvPr/>
        </p:nvSpPr>
        <p:spPr bwMode="auto">
          <a:xfrm>
            <a:off x="3265488" y="4619625"/>
            <a:ext cx="922337" cy="115888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22" name="Rectangle 138"/>
          <p:cNvSpPr>
            <a:spLocks noChangeArrowheads="1"/>
          </p:cNvSpPr>
          <p:nvPr/>
        </p:nvSpPr>
        <p:spPr bwMode="auto">
          <a:xfrm>
            <a:off x="4187825" y="4503738"/>
            <a:ext cx="922338" cy="115887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25" name="Rectangle 141"/>
          <p:cNvSpPr>
            <a:spLocks noChangeArrowheads="1"/>
          </p:cNvSpPr>
          <p:nvPr/>
        </p:nvSpPr>
        <p:spPr bwMode="auto">
          <a:xfrm>
            <a:off x="4187825" y="4619625"/>
            <a:ext cx="922338" cy="115888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28" name="Rectangle 144"/>
          <p:cNvSpPr>
            <a:spLocks noChangeArrowheads="1"/>
          </p:cNvSpPr>
          <p:nvPr/>
        </p:nvSpPr>
        <p:spPr bwMode="auto">
          <a:xfrm>
            <a:off x="4187825" y="4735513"/>
            <a:ext cx="922338" cy="115887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29" name="Rectangle 145"/>
          <p:cNvSpPr>
            <a:spLocks noChangeArrowheads="1"/>
          </p:cNvSpPr>
          <p:nvPr/>
        </p:nvSpPr>
        <p:spPr bwMode="auto">
          <a:xfrm>
            <a:off x="3265488" y="4735513"/>
            <a:ext cx="922337" cy="115887"/>
          </a:xfrm>
          <a:prstGeom prst="rect">
            <a:avLst/>
          </a:prstGeom>
          <a:solidFill>
            <a:srgbClr val="800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33" name="Rectangle 149"/>
          <p:cNvSpPr>
            <a:spLocks noChangeArrowheads="1"/>
          </p:cNvSpPr>
          <p:nvPr/>
        </p:nvSpPr>
        <p:spPr bwMode="auto">
          <a:xfrm>
            <a:off x="3265488" y="5194300"/>
            <a:ext cx="922337" cy="115888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34" name="Rectangle 150"/>
          <p:cNvSpPr>
            <a:spLocks noChangeArrowheads="1"/>
          </p:cNvSpPr>
          <p:nvPr/>
        </p:nvSpPr>
        <p:spPr bwMode="auto">
          <a:xfrm>
            <a:off x="4187825" y="5310188"/>
            <a:ext cx="922338" cy="115887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35" name="Rectangle 151"/>
          <p:cNvSpPr>
            <a:spLocks noChangeArrowheads="1"/>
          </p:cNvSpPr>
          <p:nvPr/>
        </p:nvSpPr>
        <p:spPr bwMode="auto">
          <a:xfrm>
            <a:off x="3265488" y="5310188"/>
            <a:ext cx="922337" cy="115887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36" name="Rectangle 152"/>
          <p:cNvSpPr>
            <a:spLocks noChangeArrowheads="1"/>
          </p:cNvSpPr>
          <p:nvPr/>
        </p:nvSpPr>
        <p:spPr bwMode="auto">
          <a:xfrm>
            <a:off x="5110163" y="5426075"/>
            <a:ext cx="922337" cy="115888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37" name="Rectangle 153"/>
          <p:cNvSpPr>
            <a:spLocks noChangeArrowheads="1"/>
          </p:cNvSpPr>
          <p:nvPr/>
        </p:nvSpPr>
        <p:spPr bwMode="auto">
          <a:xfrm>
            <a:off x="6030913" y="5540375"/>
            <a:ext cx="922337" cy="115888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38" name="Rectangle 154"/>
          <p:cNvSpPr>
            <a:spLocks noChangeArrowheads="1"/>
          </p:cNvSpPr>
          <p:nvPr/>
        </p:nvSpPr>
        <p:spPr bwMode="auto">
          <a:xfrm>
            <a:off x="4187825" y="5426075"/>
            <a:ext cx="922338" cy="115888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39" name="Rectangle 155"/>
          <p:cNvSpPr>
            <a:spLocks noChangeArrowheads="1"/>
          </p:cNvSpPr>
          <p:nvPr/>
        </p:nvSpPr>
        <p:spPr bwMode="auto">
          <a:xfrm>
            <a:off x="5108575" y="5540375"/>
            <a:ext cx="922338" cy="115888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40" name="Rectangle 156"/>
          <p:cNvSpPr>
            <a:spLocks noChangeArrowheads="1"/>
          </p:cNvSpPr>
          <p:nvPr/>
        </p:nvSpPr>
        <p:spPr bwMode="auto">
          <a:xfrm>
            <a:off x="3265488" y="5424488"/>
            <a:ext cx="922337" cy="115887"/>
          </a:xfrm>
          <a:prstGeom prst="rect">
            <a:avLst/>
          </a:prstGeom>
          <a:solidFill>
            <a:srgbClr val="0000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41" name="Rectangle 157"/>
          <p:cNvSpPr>
            <a:spLocks noChangeArrowheads="1"/>
          </p:cNvSpPr>
          <p:nvPr/>
        </p:nvSpPr>
        <p:spPr bwMode="auto">
          <a:xfrm>
            <a:off x="4187825" y="5540375"/>
            <a:ext cx="922338" cy="115888"/>
          </a:xfrm>
          <a:prstGeom prst="rect">
            <a:avLst/>
          </a:prstGeom>
          <a:solidFill>
            <a:srgbClr val="0000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42" name="Rectangle 158"/>
          <p:cNvSpPr>
            <a:spLocks noChangeArrowheads="1"/>
          </p:cNvSpPr>
          <p:nvPr/>
        </p:nvSpPr>
        <p:spPr bwMode="auto">
          <a:xfrm>
            <a:off x="3265488" y="5540375"/>
            <a:ext cx="922337" cy="115888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43" name="Rectangle 159"/>
          <p:cNvSpPr>
            <a:spLocks noChangeArrowheads="1"/>
          </p:cNvSpPr>
          <p:nvPr/>
        </p:nvSpPr>
        <p:spPr bwMode="auto">
          <a:xfrm>
            <a:off x="3265488" y="5656263"/>
            <a:ext cx="922337" cy="115887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44" name="Rectangle 160"/>
          <p:cNvSpPr>
            <a:spLocks noChangeArrowheads="1"/>
          </p:cNvSpPr>
          <p:nvPr/>
        </p:nvSpPr>
        <p:spPr bwMode="auto">
          <a:xfrm>
            <a:off x="4187825" y="5656263"/>
            <a:ext cx="922338" cy="115887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45" name="Rectangle 161"/>
          <p:cNvSpPr>
            <a:spLocks noChangeArrowheads="1"/>
          </p:cNvSpPr>
          <p:nvPr/>
        </p:nvSpPr>
        <p:spPr bwMode="auto">
          <a:xfrm>
            <a:off x="5108575" y="5656263"/>
            <a:ext cx="922338" cy="115887"/>
          </a:xfrm>
          <a:prstGeom prst="rect">
            <a:avLst/>
          </a:prstGeom>
          <a:solidFill>
            <a:srgbClr val="0000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46" name="Rectangle 162"/>
          <p:cNvSpPr>
            <a:spLocks noChangeArrowheads="1"/>
          </p:cNvSpPr>
          <p:nvPr/>
        </p:nvSpPr>
        <p:spPr bwMode="auto">
          <a:xfrm>
            <a:off x="6030913" y="5656263"/>
            <a:ext cx="922337" cy="115887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47" name="Rectangle 163"/>
          <p:cNvSpPr>
            <a:spLocks noChangeArrowheads="1"/>
          </p:cNvSpPr>
          <p:nvPr/>
        </p:nvSpPr>
        <p:spPr bwMode="auto">
          <a:xfrm>
            <a:off x="6953250" y="5656263"/>
            <a:ext cx="922338" cy="115887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48" name="Rectangle 164"/>
          <p:cNvSpPr>
            <a:spLocks noChangeArrowheads="1"/>
          </p:cNvSpPr>
          <p:nvPr/>
        </p:nvSpPr>
        <p:spPr bwMode="auto">
          <a:xfrm>
            <a:off x="3265488" y="5772150"/>
            <a:ext cx="922337" cy="115888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49" name="Rectangle 165"/>
          <p:cNvSpPr>
            <a:spLocks noChangeArrowheads="1"/>
          </p:cNvSpPr>
          <p:nvPr/>
        </p:nvSpPr>
        <p:spPr bwMode="auto">
          <a:xfrm>
            <a:off x="3265488" y="5888038"/>
            <a:ext cx="922337" cy="115887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50" name="Rectangle 166"/>
          <p:cNvSpPr>
            <a:spLocks noChangeArrowheads="1"/>
          </p:cNvSpPr>
          <p:nvPr/>
        </p:nvSpPr>
        <p:spPr bwMode="auto">
          <a:xfrm>
            <a:off x="3265488" y="6003925"/>
            <a:ext cx="922337" cy="115888"/>
          </a:xfrm>
          <a:prstGeom prst="rect">
            <a:avLst/>
          </a:prstGeom>
          <a:solidFill>
            <a:srgbClr val="800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51" name="Rectangle 167"/>
          <p:cNvSpPr>
            <a:spLocks noChangeArrowheads="1"/>
          </p:cNvSpPr>
          <p:nvPr/>
        </p:nvSpPr>
        <p:spPr bwMode="auto">
          <a:xfrm>
            <a:off x="5110163" y="5772150"/>
            <a:ext cx="922337" cy="115888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52" name="Rectangle 168"/>
          <p:cNvSpPr>
            <a:spLocks noChangeArrowheads="1"/>
          </p:cNvSpPr>
          <p:nvPr/>
        </p:nvSpPr>
        <p:spPr bwMode="auto">
          <a:xfrm>
            <a:off x="6030913" y="5772150"/>
            <a:ext cx="922337" cy="115888"/>
          </a:xfrm>
          <a:prstGeom prst="rect">
            <a:avLst/>
          </a:prstGeom>
          <a:solidFill>
            <a:srgbClr val="0000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53" name="Rectangle 169"/>
          <p:cNvSpPr>
            <a:spLocks noChangeArrowheads="1"/>
          </p:cNvSpPr>
          <p:nvPr/>
        </p:nvSpPr>
        <p:spPr bwMode="auto">
          <a:xfrm>
            <a:off x="6953250" y="5772150"/>
            <a:ext cx="922338" cy="115888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54" name="Rectangle 170"/>
          <p:cNvSpPr>
            <a:spLocks noChangeArrowheads="1"/>
          </p:cNvSpPr>
          <p:nvPr/>
        </p:nvSpPr>
        <p:spPr bwMode="auto">
          <a:xfrm>
            <a:off x="4187825" y="5772150"/>
            <a:ext cx="922338" cy="11588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55" name="Rectangle 171"/>
          <p:cNvSpPr>
            <a:spLocks noChangeArrowheads="1"/>
          </p:cNvSpPr>
          <p:nvPr/>
        </p:nvSpPr>
        <p:spPr bwMode="auto">
          <a:xfrm>
            <a:off x="4187825" y="5886450"/>
            <a:ext cx="922338" cy="115888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56" name="Rectangle 172"/>
          <p:cNvSpPr>
            <a:spLocks noChangeArrowheads="1"/>
          </p:cNvSpPr>
          <p:nvPr/>
        </p:nvSpPr>
        <p:spPr bwMode="auto">
          <a:xfrm>
            <a:off x="6032500" y="5886450"/>
            <a:ext cx="922338" cy="115888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57" name="Rectangle 173"/>
          <p:cNvSpPr>
            <a:spLocks noChangeArrowheads="1"/>
          </p:cNvSpPr>
          <p:nvPr/>
        </p:nvSpPr>
        <p:spPr bwMode="auto">
          <a:xfrm>
            <a:off x="6953250" y="5886450"/>
            <a:ext cx="922338" cy="115888"/>
          </a:xfrm>
          <a:prstGeom prst="rect">
            <a:avLst/>
          </a:prstGeom>
          <a:solidFill>
            <a:srgbClr val="0000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58" name="Rectangle 174"/>
          <p:cNvSpPr>
            <a:spLocks noChangeArrowheads="1"/>
          </p:cNvSpPr>
          <p:nvPr/>
        </p:nvSpPr>
        <p:spPr bwMode="auto">
          <a:xfrm>
            <a:off x="5110163" y="5886450"/>
            <a:ext cx="922337" cy="11588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59" name="Rectangle 175"/>
          <p:cNvSpPr>
            <a:spLocks noChangeArrowheads="1"/>
          </p:cNvSpPr>
          <p:nvPr/>
        </p:nvSpPr>
        <p:spPr bwMode="auto">
          <a:xfrm>
            <a:off x="4186238" y="6003925"/>
            <a:ext cx="922337" cy="115888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60" name="Rectangle 176"/>
          <p:cNvSpPr>
            <a:spLocks noChangeArrowheads="1"/>
          </p:cNvSpPr>
          <p:nvPr/>
        </p:nvSpPr>
        <p:spPr bwMode="auto">
          <a:xfrm>
            <a:off x="5108575" y="6002338"/>
            <a:ext cx="922338" cy="115887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61" name="Rectangle 177"/>
          <p:cNvSpPr>
            <a:spLocks noChangeArrowheads="1"/>
          </p:cNvSpPr>
          <p:nvPr/>
        </p:nvSpPr>
        <p:spPr bwMode="auto">
          <a:xfrm>
            <a:off x="6953250" y="6002338"/>
            <a:ext cx="922338" cy="115887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62" name="Rectangle 178"/>
          <p:cNvSpPr>
            <a:spLocks noChangeArrowheads="1"/>
          </p:cNvSpPr>
          <p:nvPr/>
        </p:nvSpPr>
        <p:spPr bwMode="auto">
          <a:xfrm>
            <a:off x="6030913" y="6002338"/>
            <a:ext cx="922337" cy="115887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63" name="Line 179"/>
          <p:cNvSpPr>
            <a:spLocks noChangeShapeType="1"/>
          </p:cNvSpPr>
          <p:nvPr/>
        </p:nvSpPr>
        <p:spPr bwMode="auto">
          <a:xfrm>
            <a:off x="8067675" y="3467100"/>
            <a:ext cx="0" cy="13827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64" name="Text Box 180"/>
          <p:cNvSpPr txBox="1">
            <a:spLocks noChangeArrowheads="1"/>
          </p:cNvSpPr>
          <p:nvPr/>
        </p:nvSpPr>
        <p:spPr bwMode="auto">
          <a:xfrm>
            <a:off x="8007350" y="3967163"/>
            <a:ext cx="11366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12 cycles</a:t>
            </a:r>
          </a:p>
        </p:txBody>
      </p:sp>
      <p:sp>
        <p:nvSpPr>
          <p:cNvPr id="272565" name="Line 181"/>
          <p:cNvSpPr>
            <a:spLocks noChangeShapeType="1"/>
          </p:cNvSpPr>
          <p:nvPr/>
        </p:nvSpPr>
        <p:spPr bwMode="auto">
          <a:xfrm>
            <a:off x="7951788" y="3467100"/>
            <a:ext cx="2301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66" name="Line 182"/>
          <p:cNvSpPr>
            <a:spLocks noChangeShapeType="1"/>
          </p:cNvSpPr>
          <p:nvPr/>
        </p:nvSpPr>
        <p:spPr bwMode="auto">
          <a:xfrm>
            <a:off x="7913688" y="4849813"/>
            <a:ext cx="2301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67" name="Line 183"/>
          <p:cNvSpPr>
            <a:spLocks noChangeShapeType="1"/>
          </p:cNvSpPr>
          <p:nvPr/>
        </p:nvSpPr>
        <p:spPr bwMode="auto">
          <a:xfrm>
            <a:off x="8067675" y="5195888"/>
            <a:ext cx="0" cy="960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68" name="Line 184"/>
          <p:cNvSpPr>
            <a:spLocks noChangeShapeType="1"/>
          </p:cNvSpPr>
          <p:nvPr/>
        </p:nvSpPr>
        <p:spPr bwMode="auto">
          <a:xfrm flipV="1">
            <a:off x="7951788" y="5195888"/>
            <a:ext cx="2301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69" name="Line 185"/>
          <p:cNvSpPr>
            <a:spLocks noChangeShapeType="1"/>
          </p:cNvSpPr>
          <p:nvPr/>
        </p:nvSpPr>
        <p:spPr bwMode="auto">
          <a:xfrm>
            <a:off x="7951788" y="6156325"/>
            <a:ext cx="2301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70" name="Text Box 186"/>
          <p:cNvSpPr txBox="1">
            <a:spLocks noChangeArrowheads="1"/>
          </p:cNvSpPr>
          <p:nvPr/>
        </p:nvSpPr>
        <p:spPr bwMode="auto">
          <a:xfrm>
            <a:off x="8005763" y="5464175"/>
            <a:ext cx="1009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8 cycles</a:t>
            </a:r>
          </a:p>
        </p:txBody>
      </p:sp>
      <p:sp>
        <p:nvSpPr>
          <p:cNvPr id="51320" name="Rectangle 65"/>
          <p:cNvSpPr>
            <a:spLocks noChangeArrowheads="1"/>
          </p:cNvSpPr>
          <p:nvPr/>
        </p:nvSpPr>
        <p:spPr bwMode="auto">
          <a:xfrm>
            <a:off x="5110163" y="3698875"/>
            <a:ext cx="922337" cy="115888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321" name="Rectangle 69"/>
          <p:cNvSpPr>
            <a:spLocks noChangeArrowheads="1"/>
          </p:cNvSpPr>
          <p:nvPr/>
        </p:nvSpPr>
        <p:spPr bwMode="auto">
          <a:xfrm>
            <a:off x="5108575" y="3813175"/>
            <a:ext cx="922338" cy="115888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481" name="Rectangle 97"/>
          <p:cNvSpPr>
            <a:spLocks noChangeArrowheads="1"/>
          </p:cNvSpPr>
          <p:nvPr/>
        </p:nvSpPr>
        <p:spPr bwMode="auto">
          <a:xfrm>
            <a:off x="5108575" y="3929063"/>
            <a:ext cx="922338" cy="115887"/>
          </a:xfrm>
          <a:prstGeom prst="rect">
            <a:avLst/>
          </a:prstGeom>
          <a:solidFill>
            <a:srgbClr val="0000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491" name="Rectangle 107"/>
          <p:cNvSpPr>
            <a:spLocks noChangeArrowheads="1"/>
          </p:cNvSpPr>
          <p:nvPr/>
        </p:nvSpPr>
        <p:spPr bwMode="auto">
          <a:xfrm>
            <a:off x="5108575" y="4043363"/>
            <a:ext cx="922338" cy="1158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492" name="Rectangle 108"/>
          <p:cNvSpPr>
            <a:spLocks noChangeArrowheads="1"/>
          </p:cNvSpPr>
          <p:nvPr/>
        </p:nvSpPr>
        <p:spPr bwMode="auto">
          <a:xfrm>
            <a:off x="5108575" y="4159250"/>
            <a:ext cx="922338" cy="1158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05" name="Rectangle 121"/>
          <p:cNvSpPr>
            <a:spLocks noChangeArrowheads="1"/>
          </p:cNvSpPr>
          <p:nvPr/>
        </p:nvSpPr>
        <p:spPr bwMode="auto">
          <a:xfrm>
            <a:off x="5110163" y="4273550"/>
            <a:ext cx="922337" cy="1158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09" name="Rectangle 125"/>
          <p:cNvSpPr>
            <a:spLocks noChangeArrowheads="1"/>
          </p:cNvSpPr>
          <p:nvPr/>
        </p:nvSpPr>
        <p:spPr bwMode="auto">
          <a:xfrm>
            <a:off x="5110163" y="4387850"/>
            <a:ext cx="922337" cy="1158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13" name="Rectangle 129"/>
          <p:cNvSpPr>
            <a:spLocks noChangeArrowheads="1"/>
          </p:cNvSpPr>
          <p:nvPr/>
        </p:nvSpPr>
        <p:spPr bwMode="auto">
          <a:xfrm>
            <a:off x="5108575" y="4503738"/>
            <a:ext cx="922338" cy="115887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23" name="Rectangle 139"/>
          <p:cNvSpPr>
            <a:spLocks noChangeArrowheads="1"/>
          </p:cNvSpPr>
          <p:nvPr/>
        </p:nvSpPr>
        <p:spPr bwMode="auto">
          <a:xfrm>
            <a:off x="5110163" y="4619625"/>
            <a:ext cx="922337" cy="11588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526" name="Rectangle 142"/>
          <p:cNvSpPr>
            <a:spLocks noChangeArrowheads="1"/>
          </p:cNvSpPr>
          <p:nvPr/>
        </p:nvSpPr>
        <p:spPr bwMode="auto">
          <a:xfrm>
            <a:off x="5108575" y="4733925"/>
            <a:ext cx="922338" cy="115888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330" name="Rectangle 188"/>
          <p:cNvSpPr>
            <a:spLocks noChangeArrowheads="1"/>
          </p:cNvSpPr>
          <p:nvPr/>
        </p:nvSpPr>
        <p:spPr bwMode="auto">
          <a:xfrm>
            <a:off x="6261100" y="2008188"/>
            <a:ext cx="461963" cy="6524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grpSp>
        <p:nvGrpSpPr>
          <p:cNvPr id="51331" name="Group 189"/>
          <p:cNvGrpSpPr>
            <a:grpSpLocks/>
          </p:cNvGrpSpPr>
          <p:nvPr/>
        </p:nvGrpSpPr>
        <p:grpSpPr bwMode="auto">
          <a:xfrm>
            <a:off x="6376988" y="2162175"/>
            <a:ext cx="230187" cy="344488"/>
            <a:chOff x="1138" y="1579"/>
            <a:chExt cx="581" cy="1162"/>
          </a:xfrm>
        </p:grpSpPr>
        <p:sp>
          <p:nvSpPr>
            <p:cNvPr id="51353" name="Line 190"/>
            <p:cNvSpPr>
              <a:spLocks noChangeShapeType="1"/>
            </p:cNvSpPr>
            <p:nvPr/>
          </p:nvSpPr>
          <p:spPr bwMode="auto">
            <a:xfrm flipH="1">
              <a:off x="1138" y="2499"/>
              <a:ext cx="581" cy="24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51354" name="Group 191"/>
            <p:cNvGrpSpPr>
              <a:grpSpLocks/>
            </p:cNvGrpSpPr>
            <p:nvPr/>
          </p:nvGrpSpPr>
          <p:grpSpPr bwMode="auto">
            <a:xfrm>
              <a:off x="1138" y="1579"/>
              <a:ext cx="581" cy="1162"/>
              <a:chOff x="1138" y="1579"/>
              <a:chExt cx="581" cy="1162"/>
            </a:xfrm>
          </p:grpSpPr>
          <p:sp>
            <p:nvSpPr>
              <p:cNvPr id="51355" name="Line 192"/>
              <p:cNvSpPr>
                <a:spLocks noChangeShapeType="1"/>
              </p:cNvSpPr>
              <p:nvPr/>
            </p:nvSpPr>
            <p:spPr bwMode="auto">
              <a:xfrm>
                <a:off x="1138" y="1579"/>
                <a:ext cx="0" cy="4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1356" name="Line 193"/>
              <p:cNvSpPr>
                <a:spLocks noChangeShapeType="1"/>
              </p:cNvSpPr>
              <p:nvPr/>
            </p:nvSpPr>
            <p:spPr bwMode="auto">
              <a:xfrm>
                <a:off x="1138" y="1579"/>
                <a:ext cx="581" cy="24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1357" name="Line 194"/>
              <p:cNvSpPr>
                <a:spLocks noChangeShapeType="1"/>
              </p:cNvSpPr>
              <p:nvPr/>
            </p:nvSpPr>
            <p:spPr bwMode="auto">
              <a:xfrm>
                <a:off x="1719" y="1821"/>
                <a:ext cx="0" cy="67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1358" name="Line 195"/>
              <p:cNvSpPr>
                <a:spLocks noChangeShapeType="1"/>
              </p:cNvSpPr>
              <p:nvPr/>
            </p:nvSpPr>
            <p:spPr bwMode="auto">
              <a:xfrm flipV="1">
                <a:off x="1138" y="2305"/>
                <a:ext cx="0" cy="4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1359" name="Line 196"/>
              <p:cNvSpPr>
                <a:spLocks noChangeShapeType="1"/>
              </p:cNvSpPr>
              <p:nvPr/>
            </p:nvSpPr>
            <p:spPr bwMode="auto">
              <a:xfrm>
                <a:off x="1138" y="1991"/>
                <a:ext cx="169" cy="16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1360" name="Line 197"/>
              <p:cNvSpPr>
                <a:spLocks noChangeShapeType="1"/>
              </p:cNvSpPr>
              <p:nvPr/>
            </p:nvSpPr>
            <p:spPr bwMode="auto">
              <a:xfrm flipV="1">
                <a:off x="1138" y="2160"/>
                <a:ext cx="169" cy="1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</p:grpSp>
      <p:sp>
        <p:nvSpPr>
          <p:cNvPr id="51332" name="Rectangle 198"/>
          <p:cNvSpPr>
            <a:spLocks noChangeArrowheads="1"/>
          </p:cNvSpPr>
          <p:nvPr/>
        </p:nvSpPr>
        <p:spPr bwMode="auto">
          <a:xfrm>
            <a:off x="6261100" y="2851150"/>
            <a:ext cx="461963" cy="4619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333" name="Line 199"/>
          <p:cNvSpPr>
            <a:spLocks noChangeShapeType="1"/>
          </p:cNvSpPr>
          <p:nvPr/>
        </p:nvSpPr>
        <p:spPr bwMode="auto">
          <a:xfrm>
            <a:off x="5762625" y="2352675"/>
            <a:ext cx="498475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334" name="Line 200"/>
          <p:cNvSpPr>
            <a:spLocks noChangeShapeType="1"/>
          </p:cNvSpPr>
          <p:nvPr/>
        </p:nvSpPr>
        <p:spPr bwMode="auto">
          <a:xfrm>
            <a:off x="5992813" y="2354263"/>
            <a:ext cx="0" cy="7286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335" name="Line 201"/>
          <p:cNvSpPr>
            <a:spLocks noChangeShapeType="1"/>
          </p:cNvSpPr>
          <p:nvPr/>
        </p:nvSpPr>
        <p:spPr bwMode="auto">
          <a:xfrm>
            <a:off x="6723063" y="2354263"/>
            <a:ext cx="4984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336" name="Line 202"/>
          <p:cNvSpPr>
            <a:spLocks noChangeShapeType="1"/>
          </p:cNvSpPr>
          <p:nvPr/>
        </p:nvSpPr>
        <p:spPr bwMode="auto">
          <a:xfrm flipH="1" flipV="1">
            <a:off x="6915150" y="2354263"/>
            <a:ext cx="0" cy="7286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337" name="Text Box 203"/>
          <p:cNvSpPr txBox="1">
            <a:spLocks noChangeArrowheads="1"/>
          </p:cNvSpPr>
          <p:nvPr/>
        </p:nvSpPr>
        <p:spPr bwMode="auto">
          <a:xfrm>
            <a:off x="6224588" y="2908300"/>
            <a:ext cx="6524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D-$</a:t>
            </a:r>
          </a:p>
        </p:txBody>
      </p:sp>
      <p:sp>
        <p:nvSpPr>
          <p:cNvPr id="51338" name="Line 204"/>
          <p:cNvSpPr>
            <a:spLocks noChangeShapeType="1"/>
          </p:cNvSpPr>
          <p:nvPr/>
        </p:nvSpPr>
        <p:spPr bwMode="auto">
          <a:xfrm>
            <a:off x="5992813" y="3082925"/>
            <a:ext cx="2682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339" name="Rectangle 205"/>
          <p:cNvSpPr>
            <a:spLocks noChangeArrowheads="1"/>
          </p:cNvSpPr>
          <p:nvPr/>
        </p:nvSpPr>
        <p:spPr bwMode="auto">
          <a:xfrm>
            <a:off x="6261100" y="1625600"/>
            <a:ext cx="461963" cy="265113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340" name="Line 206"/>
          <p:cNvSpPr>
            <a:spLocks noChangeShapeType="1"/>
          </p:cNvSpPr>
          <p:nvPr/>
        </p:nvSpPr>
        <p:spPr bwMode="auto">
          <a:xfrm>
            <a:off x="6723063" y="3082925"/>
            <a:ext cx="192087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341" name="Line 207"/>
          <p:cNvSpPr>
            <a:spLocks noChangeShapeType="1"/>
          </p:cNvSpPr>
          <p:nvPr/>
        </p:nvSpPr>
        <p:spPr bwMode="auto">
          <a:xfrm flipV="1">
            <a:off x="5992813" y="1739900"/>
            <a:ext cx="0" cy="614363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342" name="Line 208"/>
          <p:cNvSpPr>
            <a:spLocks noChangeShapeType="1"/>
          </p:cNvSpPr>
          <p:nvPr/>
        </p:nvSpPr>
        <p:spPr bwMode="auto">
          <a:xfrm>
            <a:off x="5992813" y="1739900"/>
            <a:ext cx="268287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343" name="Line 209"/>
          <p:cNvSpPr>
            <a:spLocks noChangeShapeType="1"/>
          </p:cNvSpPr>
          <p:nvPr/>
        </p:nvSpPr>
        <p:spPr bwMode="auto">
          <a:xfrm>
            <a:off x="6723063" y="1739900"/>
            <a:ext cx="192087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344" name="Line 210"/>
          <p:cNvSpPr>
            <a:spLocks noChangeShapeType="1"/>
          </p:cNvSpPr>
          <p:nvPr/>
        </p:nvSpPr>
        <p:spPr bwMode="auto">
          <a:xfrm>
            <a:off x="6915150" y="1739900"/>
            <a:ext cx="0" cy="614363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345" name="Text Box 211"/>
          <p:cNvSpPr txBox="1">
            <a:spLocks noChangeArrowheads="1"/>
          </p:cNvSpPr>
          <p:nvPr/>
        </p:nvSpPr>
        <p:spPr bwMode="auto">
          <a:xfrm>
            <a:off x="2803525" y="1641475"/>
            <a:ext cx="501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PC</a:t>
            </a:r>
          </a:p>
        </p:txBody>
      </p:sp>
      <p:sp>
        <p:nvSpPr>
          <p:cNvPr id="272596" name="Text Box 212"/>
          <p:cNvSpPr txBox="1">
            <a:spLocks noChangeArrowheads="1"/>
          </p:cNvSpPr>
          <p:nvPr/>
        </p:nvSpPr>
        <p:spPr bwMode="auto">
          <a:xfrm>
            <a:off x="3365500" y="1641475"/>
            <a:ext cx="463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??</a:t>
            </a:r>
          </a:p>
        </p:txBody>
      </p:sp>
      <p:sp>
        <p:nvSpPr>
          <p:cNvPr id="51347" name="Text Box 213"/>
          <p:cNvSpPr txBox="1">
            <a:spLocks noChangeArrowheads="1"/>
          </p:cNvSpPr>
          <p:nvPr/>
        </p:nvSpPr>
        <p:spPr bwMode="auto">
          <a:xfrm>
            <a:off x="3289300" y="1624013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2604" name="Text Box 220"/>
          <p:cNvSpPr txBox="1">
            <a:spLocks noChangeArrowheads="1"/>
          </p:cNvSpPr>
          <p:nvPr/>
        </p:nvSpPr>
        <p:spPr bwMode="auto">
          <a:xfrm>
            <a:off x="3200400" y="4867275"/>
            <a:ext cx="1962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Branch prediction</a:t>
            </a:r>
          </a:p>
        </p:txBody>
      </p:sp>
      <p:sp>
        <p:nvSpPr>
          <p:cNvPr id="51349" name="Text Box 221"/>
          <p:cNvSpPr txBox="1">
            <a:spLocks noChangeArrowheads="1"/>
          </p:cNvSpPr>
          <p:nvPr/>
        </p:nvSpPr>
        <p:spPr bwMode="auto">
          <a:xfrm>
            <a:off x="7145338" y="2162175"/>
            <a:ext cx="552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WB</a:t>
            </a:r>
          </a:p>
        </p:txBody>
      </p:sp>
      <p:sp>
        <p:nvSpPr>
          <p:cNvPr id="51350" name="Arc 222"/>
          <p:cNvSpPr>
            <a:spLocks/>
          </p:cNvSpPr>
          <p:nvPr/>
        </p:nvSpPr>
        <p:spPr bwMode="auto">
          <a:xfrm flipV="1">
            <a:off x="2805113" y="2698750"/>
            <a:ext cx="422275" cy="925513"/>
          </a:xfrm>
          <a:custGeom>
            <a:avLst/>
            <a:gdLst>
              <a:gd name="T0" fmla="*/ 0 w 21600"/>
              <a:gd name="T1" fmla="*/ 0 h 43189"/>
              <a:gd name="T2" fmla="*/ 2147483647 w 21600"/>
              <a:gd name="T3" fmla="*/ 2147483647 h 43189"/>
              <a:gd name="T4" fmla="*/ 0 w 21600"/>
              <a:gd name="T5" fmla="*/ 2147483647 h 43189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43189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33261"/>
                  <a:pt x="12344" y="42817"/>
                  <a:pt x="689" y="43189"/>
                </a:cubicBezTo>
              </a:path>
              <a:path w="21600" h="43189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33261"/>
                  <a:pt x="12344" y="42817"/>
                  <a:pt x="689" y="43189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351" name="Arc 224"/>
          <p:cNvSpPr>
            <a:spLocks/>
          </p:cNvSpPr>
          <p:nvPr/>
        </p:nvSpPr>
        <p:spPr bwMode="auto">
          <a:xfrm>
            <a:off x="2792413" y="3659188"/>
            <a:ext cx="434975" cy="500062"/>
          </a:xfrm>
          <a:custGeom>
            <a:avLst/>
            <a:gdLst>
              <a:gd name="T0" fmla="*/ 2147483647 w 22121"/>
              <a:gd name="T1" fmla="*/ 0 h 43200"/>
              <a:gd name="T2" fmla="*/ 0 w 22121"/>
              <a:gd name="T3" fmla="*/ 2147483647 h 43200"/>
              <a:gd name="T4" fmla="*/ 2147483647 w 22121"/>
              <a:gd name="T5" fmla="*/ 2147483647 h 432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2121" h="43200" fill="none" extrusionOk="0">
                <a:moveTo>
                  <a:pt x="520" y="0"/>
                </a:moveTo>
                <a:cubicBezTo>
                  <a:pt x="12450" y="0"/>
                  <a:pt x="22121" y="9670"/>
                  <a:pt x="22121" y="21600"/>
                </a:cubicBezTo>
                <a:cubicBezTo>
                  <a:pt x="22121" y="33529"/>
                  <a:pt x="12450" y="43200"/>
                  <a:pt x="521" y="43200"/>
                </a:cubicBezTo>
                <a:cubicBezTo>
                  <a:pt x="347" y="43200"/>
                  <a:pt x="173" y="43197"/>
                  <a:pt x="0" y="43193"/>
                </a:cubicBezTo>
              </a:path>
              <a:path w="22121" h="43200" stroke="0" extrusionOk="0">
                <a:moveTo>
                  <a:pt x="520" y="0"/>
                </a:moveTo>
                <a:cubicBezTo>
                  <a:pt x="12450" y="0"/>
                  <a:pt x="22121" y="9670"/>
                  <a:pt x="22121" y="21600"/>
                </a:cubicBezTo>
                <a:cubicBezTo>
                  <a:pt x="22121" y="33529"/>
                  <a:pt x="12450" y="43200"/>
                  <a:pt x="521" y="43200"/>
                </a:cubicBezTo>
                <a:cubicBezTo>
                  <a:pt x="347" y="43200"/>
                  <a:pt x="173" y="43197"/>
                  <a:pt x="0" y="43193"/>
                </a:cubicBezTo>
                <a:lnTo>
                  <a:pt x="521" y="21600"/>
                </a:lnTo>
                <a:lnTo>
                  <a:pt x="520" y="0"/>
                </a:lnTo>
                <a:close/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352" name="Title 3"/>
          <p:cNvSpPr>
            <a:spLocks noGrp="1"/>
          </p:cNvSpPr>
          <p:nvPr>
            <p:ph type="title"/>
          </p:nvPr>
        </p:nvSpPr>
        <p:spPr>
          <a:xfrm>
            <a:off x="76200" y="152400"/>
            <a:ext cx="9067800" cy="1066800"/>
          </a:xfrm>
        </p:spPr>
        <p:txBody>
          <a:bodyPr/>
          <a:lstStyle/>
          <a:p>
            <a:r>
              <a:rPr lang="en-US" altLang="en-US" sz="3200">
                <a:ea typeface="ＭＳ Ｐゴシック" charset="-128"/>
              </a:rPr>
              <a:t>Branch Prediction: Guess the Next Instruction to Fetch</a:t>
            </a:r>
          </a:p>
        </p:txBody>
      </p:sp>
      <p:sp>
        <p:nvSpPr>
          <p:cNvPr id="162" name="Text Box 220"/>
          <p:cNvSpPr txBox="1">
            <a:spLocks noChangeArrowheads="1"/>
          </p:cNvSpPr>
          <p:nvPr/>
        </p:nvSpPr>
        <p:spPr bwMode="auto">
          <a:xfrm>
            <a:off x="3215482" y="3099593"/>
            <a:ext cx="119776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Stall fetch</a:t>
            </a:r>
          </a:p>
        </p:txBody>
      </p:sp>
    </p:spTree>
    <p:extLst>
      <p:ext uri="{BB962C8B-B14F-4D97-AF65-F5344CB8AC3E}">
        <p14:creationId xmlns:p14="http://schemas.microsoft.com/office/powerpoint/2010/main" val="2152400632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27247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7247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7247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5" fill="hold">
                      <p:stCondLst>
                        <p:cond delay="indefinite"/>
                      </p:stCondLst>
                      <p:childTnLst>
                        <p:par>
                          <p:cTn id="226" fill="hold">
                            <p:stCondLst>
                              <p:cond delay="0"/>
                            </p:stCondLst>
                            <p:childTnLst>
                              <p:par>
                                <p:cTn id="2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17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1" dur="500" fill="hold"/>
                                        <p:tgtEl>
                                          <p:spTgt spid="2725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500" fill="hold"/>
                                        <p:tgtEl>
                                          <p:spTgt spid="2725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500" fill="hold"/>
                                        <p:tgtEl>
                                          <p:spTgt spid="2725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500" fill="hold"/>
                                        <p:tgtEl>
                                          <p:spTgt spid="2725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5" fill="hold">
                            <p:stCondLst>
                              <p:cond delay="500"/>
                            </p:stCondLst>
                            <p:childTnLst>
                              <p:par>
                                <p:cTn id="23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7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4" dur="500" fill="hold"/>
                                        <p:tgtEl>
                                          <p:spTgt spid="2725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500" fill="hold"/>
                                        <p:tgtEl>
                                          <p:spTgt spid="2725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500" fill="hold"/>
                                        <p:tgtEl>
                                          <p:spTgt spid="2725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500" fill="hold"/>
                                        <p:tgtEl>
                                          <p:spTgt spid="2725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8" fill="hold">
                            <p:stCondLst>
                              <p:cond delay="1000"/>
                            </p:stCondLst>
                            <p:childTnLst>
                              <p:par>
                                <p:cTn id="24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1000"/>
                            </p:stCondLst>
                            <p:childTnLst>
                              <p:par>
                                <p:cTn id="25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2598" grpId="0"/>
      <p:bldP spid="272598" grpId="1"/>
      <p:bldP spid="272598" grpId="2"/>
      <p:bldP spid="272598" grpId="3"/>
      <p:bldP spid="272599" grpId="0"/>
      <p:bldP spid="272599" grpId="1"/>
      <p:bldP spid="272599" grpId="2"/>
      <p:bldP spid="272599" grpId="3"/>
      <p:bldP spid="272600" grpId="0"/>
      <p:bldP spid="272600" grpId="1"/>
      <p:bldP spid="272600" grpId="2"/>
      <p:bldP spid="272600" grpId="3"/>
      <p:bldP spid="272601" grpId="0"/>
      <p:bldP spid="272601" grpId="1"/>
      <p:bldP spid="272601" grpId="2"/>
      <p:bldP spid="272601" grpId="3"/>
      <p:bldP spid="272602" grpId="0"/>
      <p:bldP spid="272602" grpId="1"/>
      <p:bldP spid="272602" grpId="2"/>
      <p:bldP spid="272482" grpId="0" animBg="1"/>
      <p:bldP spid="272484" grpId="0" animBg="1"/>
      <p:bldP spid="272493" grpId="0" animBg="1"/>
      <p:bldP spid="272506" grpId="0" animBg="1"/>
      <p:bldP spid="272510" grpId="0" animBg="1"/>
      <p:bldP spid="272514" grpId="0" animBg="1"/>
      <p:bldP spid="272515" grpId="0" animBg="1"/>
      <p:bldP spid="272524" grpId="0" animBg="1"/>
      <p:bldP spid="272479" grpId="0" animBg="1"/>
      <p:bldP spid="272480" grpId="0" animBg="1"/>
      <p:bldP spid="272483" grpId="0" animBg="1"/>
      <p:bldP spid="272485" grpId="0" animBg="1"/>
      <p:bldP spid="272486" grpId="0" animBg="1"/>
      <p:bldP spid="272487" grpId="0" animBg="1"/>
      <p:bldP spid="272488" grpId="0" animBg="1"/>
      <p:bldP spid="272489" grpId="0" animBg="1"/>
      <p:bldP spid="272490" grpId="0" animBg="1"/>
      <p:bldP spid="272494" grpId="0" animBg="1"/>
      <p:bldP spid="272504" grpId="0" animBg="1"/>
      <p:bldP spid="272507" grpId="0" animBg="1"/>
      <p:bldP spid="272511" grpId="0" animBg="1"/>
      <p:bldP spid="272512" grpId="0" animBg="1"/>
      <p:bldP spid="272517" grpId="0" animBg="1"/>
      <p:bldP spid="272518" grpId="0" animBg="1"/>
      <p:bldP spid="272519" grpId="0" animBg="1"/>
      <p:bldP spid="272520" grpId="0" animBg="1"/>
      <p:bldP spid="272521" grpId="0" animBg="1"/>
      <p:bldP spid="272522" grpId="0" animBg="1"/>
      <p:bldP spid="272525" grpId="0" animBg="1"/>
      <p:bldP spid="272528" grpId="0" animBg="1"/>
      <p:bldP spid="272529" grpId="0" animBg="1"/>
      <p:bldP spid="272533" grpId="0" animBg="1"/>
      <p:bldP spid="272534" grpId="0" animBg="1"/>
      <p:bldP spid="272535" grpId="0" animBg="1"/>
      <p:bldP spid="272536" grpId="0" animBg="1"/>
      <p:bldP spid="272537" grpId="0" animBg="1"/>
      <p:bldP spid="272538" grpId="0" animBg="1"/>
      <p:bldP spid="272539" grpId="0" animBg="1"/>
      <p:bldP spid="272540" grpId="0" animBg="1"/>
      <p:bldP spid="272541" grpId="0" animBg="1"/>
      <p:bldP spid="272542" grpId="0" animBg="1"/>
      <p:bldP spid="272543" grpId="0" animBg="1"/>
      <p:bldP spid="272544" grpId="0" animBg="1"/>
      <p:bldP spid="272545" grpId="0" animBg="1"/>
      <p:bldP spid="272546" grpId="0" animBg="1"/>
      <p:bldP spid="272547" grpId="0" animBg="1"/>
      <p:bldP spid="272548" grpId="0" animBg="1"/>
      <p:bldP spid="272549" grpId="0" animBg="1"/>
      <p:bldP spid="272550" grpId="0" animBg="1"/>
      <p:bldP spid="272551" grpId="0" animBg="1"/>
      <p:bldP spid="272552" grpId="0" animBg="1"/>
      <p:bldP spid="272553" grpId="0" animBg="1"/>
      <p:bldP spid="272554" grpId="0" animBg="1"/>
      <p:bldP spid="272555" grpId="0" animBg="1"/>
      <p:bldP spid="272556" grpId="0" animBg="1"/>
      <p:bldP spid="272557" grpId="0" animBg="1"/>
      <p:bldP spid="272558" grpId="0" animBg="1"/>
      <p:bldP spid="272559" grpId="0" animBg="1"/>
      <p:bldP spid="272560" grpId="0" animBg="1"/>
      <p:bldP spid="272561" grpId="0" animBg="1"/>
      <p:bldP spid="272562" grpId="0" animBg="1"/>
      <p:bldP spid="272563" grpId="0" animBg="1"/>
      <p:bldP spid="272564" grpId="0"/>
      <p:bldP spid="272565" grpId="0" animBg="1"/>
      <p:bldP spid="272566" grpId="0" animBg="1"/>
      <p:bldP spid="272567" grpId="0" animBg="1"/>
      <p:bldP spid="272568" grpId="0" animBg="1"/>
      <p:bldP spid="272569" grpId="0" animBg="1"/>
      <p:bldP spid="272570" grpId="0"/>
      <p:bldP spid="272481" grpId="0" animBg="1"/>
      <p:bldP spid="272491" grpId="0" animBg="1"/>
      <p:bldP spid="272492" grpId="0" animBg="1"/>
      <p:bldP spid="272505" grpId="0" animBg="1"/>
      <p:bldP spid="272509" grpId="0" animBg="1"/>
      <p:bldP spid="272513" grpId="0" animBg="1"/>
      <p:bldP spid="272523" grpId="0" animBg="1"/>
      <p:bldP spid="272526" grpId="0" animBg="1"/>
      <p:bldP spid="272596" grpId="0"/>
      <p:bldP spid="272596" grpId="1"/>
      <p:bldP spid="272596" grpId="2"/>
      <p:bldP spid="272604" grpId="0"/>
    </p:bld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1" name="Title 1">
            <a:extLst>
              <a:ext uri="{FF2B5EF4-FFF2-40B4-BE49-F238E27FC236}">
                <a16:creationId xmlns:a16="http://schemas.microsoft.com/office/drawing/2014/main" id="{AE4969E1-5C2B-DC4D-9B86-9D47DF4071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Fine-Grained Multithreading in HEP</a:t>
            </a:r>
          </a:p>
        </p:txBody>
      </p:sp>
      <p:sp>
        <p:nvSpPr>
          <p:cNvPr id="117762" name="Content Placeholder 2">
            <a:extLst>
              <a:ext uri="{FF2B5EF4-FFF2-40B4-BE49-F238E27FC236}">
                <a16:creationId xmlns:a16="http://schemas.microsoft.com/office/drawing/2014/main" id="{614F5AFA-07EF-1446-A00D-8EF7432F08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3657600" cy="51943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Cycle time: 100ns</a:t>
            </a:r>
          </a:p>
          <a:p>
            <a:endParaRPr lang="en-US" altLang="en-US" sz="1600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8 stages </a:t>
            </a:r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 800 ns to complete an instruction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assuming no memory access</a:t>
            </a:r>
          </a:p>
          <a:p>
            <a:pPr lvl="1"/>
            <a:endParaRPr lang="en-US" altLang="en-US" sz="1600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No control and data dependency checking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117763" name="Slide Number Placeholder 3">
            <a:extLst>
              <a:ext uri="{FF2B5EF4-FFF2-40B4-BE49-F238E27FC236}">
                <a16:creationId xmlns:a16="http://schemas.microsoft.com/office/drawing/2014/main" id="{4FCF6A47-7A22-0F49-A10D-D7CA4F64F40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F9EFDD4-CA50-DA4F-9D98-062BA46C414D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117765" name="Picture 4">
            <a:extLst>
              <a:ext uri="{FF2B5EF4-FFF2-40B4-BE49-F238E27FC236}">
                <a16:creationId xmlns:a16="http://schemas.microsoft.com/office/drawing/2014/main" id="{9ED32049-802C-CC48-838E-F1BC3C0872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914400"/>
            <a:ext cx="4775200" cy="568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32723DE-4AAC-9B42-8319-9A207F3DEF2F}"/>
              </a:ext>
            </a:extLst>
          </p:cNvPr>
          <p:cNvSpPr txBox="1"/>
          <p:nvPr/>
        </p:nvSpPr>
        <p:spPr>
          <a:xfrm>
            <a:off x="1911382" y="5240217"/>
            <a:ext cx="15183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Burton Smith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(1941-2018)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AD047BB-DC93-DE47-ADBD-2433208D46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448" y="4788683"/>
            <a:ext cx="1549400" cy="154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545682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5" name="Title 1">
            <a:extLst>
              <a:ext uri="{FF2B5EF4-FFF2-40B4-BE49-F238E27FC236}">
                <a16:creationId xmlns:a16="http://schemas.microsoft.com/office/drawing/2014/main" id="{F849155B-942B-AC44-BA29-7B7274A52A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Multithreaded Pipeline Example</a:t>
            </a:r>
          </a:p>
        </p:txBody>
      </p:sp>
      <p:sp>
        <p:nvSpPr>
          <p:cNvPr id="118786" name="Content Placeholder 2">
            <a:extLst>
              <a:ext uri="{FF2B5EF4-FFF2-40B4-BE49-F238E27FC236}">
                <a16:creationId xmlns:a16="http://schemas.microsoft.com/office/drawing/2014/main" id="{5D7F3738-6B17-A84A-B7C9-3DEE3E7444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18787" name="Slide Number Placeholder 3">
            <a:extLst>
              <a:ext uri="{FF2B5EF4-FFF2-40B4-BE49-F238E27FC236}">
                <a16:creationId xmlns:a16="http://schemas.microsoft.com/office/drawing/2014/main" id="{2DA52165-208C-2048-8145-0137AFD831D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68B40CC-DE56-DD46-9B11-B8D9316420B1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118788" name="Picture 4">
            <a:extLst>
              <a:ext uri="{FF2B5EF4-FFF2-40B4-BE49-F238E27FC236}">
                <a16:creationId xmlns:a16="http://schemas.microsoft.com/office/drawing/2014/main" id="{930EAD5D-F8B1-EF47-BD4B-64D79B2516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4000"/>
            <a:ext cx="8475663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8789" name="Rectangle 1">
            <a:extLst>
              <a:ext uri="{FF2B5EF4-FFF2-40B4-BE49-F238E27FC236}">
                <a16:creationId xmlns:a16="http://schemas.microsoft.com/office/drawing/2014/main" id="{80E97FFC-F093-6843-8B2B-825D98C9E5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488113"/>
            <a:ext cx="19526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rPr>
              <a:t>Slide credit: Joel Emer</a:t>
            </a:r>
          </a:p>
        </p:txBody>
      </p:sp>
    </p:spTree>
    <p:extLst>
      <p:ext uri="{BB962C8B-B14F-4D97-AF65-F5344CB8AC3E}">
        <p14:creationId xmlns:p14="http://schemas.microsoft.com/office/powerpoint/2010/main" val="1524630878"/>
      </p:ext>
    </p:extLst>
  </p:cSld>
  <p:clrMapOvr>
    <a:masterClrMapping/>
  </p:clrMapOvr>
  <p:transition/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09" name="Title 1">
            <a:extLst>
              <a:ext uri="{FF2B5EF4-FFF2-40B4-BE49-F238E27FC236}">
                <a16:creationId xmlns:a16="http://schemas.microsoft.com/office/drawing/2014/main" id="{C751C517-59A9-0C41-823F-EDB492D1DF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Sun Niagara Multithreaded Pipeline</a:t>
            </a:r>
          </a:p>
        </p:txBody>
      </p:sp>
      <p:sp>
        <p:nvSpPr>
          <p:cNvPr id="119810" name="Content Placeholder 2">
            <a:extLst>
              <a:ext uri="{FF2B5EF4-FFF2-40B4-BE49-F238E27FC236}">
                <a16:creationId xmlns:a16="http://schemas.microsoft.com/office/drawing/2014/main" id="{3AC83BDB-208A-224C-9841-C1F072B449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19811" name="Slide Number Placeholder 3">
            <a:extLst>
              <a:ext uri="{FF2B5EF4-FFF2-40B4-BE49-F238E27FC236}">
                <a16:creationId xmlns:a16="http://schemas.microsoft.com/office/drawing/2014/main" id="{F114E604-2DFF-1141-A6DD-7F1B27FCF02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3714E05-B537-F44A-BDFE-86985B9C98D3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119812" name="Picture 4">
            <a:extLst>
              <a:ext uri="{FF2B5EF4-FFF2-40B4-BE49-F238E27FC236}">
                <a16:creationId xmlns:a16="http://schemas.microsoft.com/office/drawing/2014/main" id="{8C129EA6-0949-2046-9A94-AE44C861A8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914400"/>
            <a:ext cx="7861300" cy="5053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9813" name="TextBox 1">
            <a:extLst>
              <a:ext uri="{FF2B5EF4-FFF2-40B4-BE49-F238E27FC236}">
                <a16:creationId xmlns:a16="http://schemas.microsoft.com/office/drawing/2014/main" id="{0F3D74B4-B29C-C94C-9EC7-F4D4805542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" y="6096000"/>
            <a:ext cx="90154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Kongetira et al., “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Niagara: A 32-Way Multithreaded Sparc Processor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,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”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IEEE Micro 2005.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8BD68502-07AF-AF4F-9F4C-1AE2265F70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3810000"/>
            <a:ext cx="2819400" cy="2362200"/>
          </a:xfrm>
          <a:prstGeom prst="ellipse">
            <a:avLst/>
          </a:prstGeom>
          <a:solidFill>
            <a:srgbClr val="0000FF">
              <a:alpha val="0"/>
            </a:srgbClr>
          </a:solidFill>
          <a:ln w="76200">
            <a:solidFill>
              <a:srgbClr val="FF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61FBB90-37B9-FB42-8547-7B3BB307B7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1600" y="1905000"/>
            <a:ext cx="2819400" cy="2057400"/>
          </a:xfrm>
          <a:prstGeom prst="ellipse">
            <a:avLst/>
          </a:prstGeom>
          <a:solidFill>
            <a:srgbClr val="0000FF">
              <a:alpha val="0"/>
            </a:srgbClr>
          </a:solidFill>
          <a:ln w="76200">
            <a:solidFill>
              <a:srgbClr val="FF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CA5BA4B6-7172-FB4E-BEC7-021FDDC89D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457200"/>
            <a:ext cx="1600200" cy="1905000"/>
          </a:xfrm>
          <a:prstGeom prst="ellipse">
            <a:avLst/>
          </a:prstGeom>
          <a:solidFill>
            <a:srgbClr val="0000FF">
              <a:alpha val="0"/>
            </a:srgbClr>
          </a:solidFill>
          <a:ln w="76200">
            <a:solidFill>
              <a:srgbClr val="FF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AC181253-C77C-7B46-80C8-E46D859056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3657600"/>
            <a:ext cx="2819400" cy="1981200"/>
          </a:xfrm>
          <a:prstGeom prst="ellipse">
            <a:avLst/>
          </a:prstGeom>
          <a:solidFill>
            <a:srgbClr val="0000FF">
              <a:alpha val="0"/>
            </a:srgbClr>
          </a:solidFill>
          <a:ln w="76200">
            <a:solidFill>
              <a:srgbClr val="FF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3EC4E54-A00A-7A4D-AD6F-13C9E4ABEF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0288" y="3062288"/>
            <a:ext cx="1371600" cy="457200"/>
          </a:xfrm>
          <a:prstGeom prst="ellipse">
            <a:avLst/>
          </a:prstGeom>
          <a:solidFill>
            <a:srgbClr val="0000FF">
              <a:alpha val="0"/>
            </a:srgbClr>
          </a:solidFill>
          <a:ln w="76200">
            <a:solidFill>
              <a:srgbClr val="FF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4120205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3" name="Title 1">
            <a:extLst>
              <a:ext uri="{FF2B5EF4-FFF2-40B4-BE49-F238E27FC236}">
                <a16:creationId xmlns:a16="http://schemas.microsoft.com/office/drawing/2014/main" id="{D4FF20AB-6670-3644-A9FD-E23CE452E8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Fine-grained Multithreading</a:t>
            </a:r>
          </a:p>
        </p:txBody>
      </p:sp>
      <p:sp>
        <p:nvSpPr>
          <p:cNvPr id="52227" name="Content Placeholder 2">
            <a:extLst>
              <a:ext uri="{FF2B5EF4-FFF2-40B4-BE49-F238E27FC236}">
                <a16:creationId xmlns:a16="http://schemas.microsoft.com/office/drawing/2014/main" id="{A27DF7BC-E11D-1C4A-9AA4-94FAE48976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8392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Advantages</a:t>
            </a:r>
          </a:p>
          <a:p>
            <a:pPr lvl="1">
              <a:buFont typeface="Wingdings" pitchFamily="2" charset="2"/>
              <a:buNone/>
            </a:pPr>
            <a:r>
              <a:rPr lang="en-US" altLang="en-US" sz="2000">
                <a:ea typeface="ＭＳ Ｐゴシック" panose="020B0600070205080204" pitchFamily="34" charset="-128"/>
              </a:rPr>
              <a:t>+ No need for dependency checking between instructions</a:t>
            </a:r>
          </a:p>
          <a:p>
            <a:pPr lvl="1">
              <a:buFont typeface="Wingdings" pitchFamily="2" charset="2"/>
              <a:buNone/>
            </a:pPr>
            <a:r>
              <a:rPr lang="en-US" altLang="en-US" sz="2000">
                <a:ea typeface="ＭＳ Ｐゴシック" panose="020B0600070205080204" pitchFamily="34" charset="-128"/>
              </a:rPr>
              <a:t>    (only one instruction in pipeline from a single thread)</a:t>
            </a:r>
          </a:p>
          <a:p>
            <a:pPr lvl="1">
              <a:buFont typeface="Wingdings" pitchFamily="2" charset="2"/>
              <a:buNone/>
            </a:pPr>
            <a:r>
              <a:rPr lang="en-US" altLang="en-US" sz="2000">
                <a:ea typeface="ＭＳ Ｐゴシック" panose="020B0600070205080204" pitchFamily="34" charset="-128"/>
              </a:rPr>
              <a:t>+ No need for branch prediction logic</a:t>
            </a:r>
          </a:p>
          <a:p>
            <a:pPr lvl="1">
              <a:buFont typeface="Wingdings" pitchFamily="2" charset="2"/>
              <a:buNone/>
            </a:pPr>
            <a:r>
              <a:rPr lang="en-US" altLang="en-US" sz="2000">
                <a:ea typeface="ＭＳ Ｐゴシック" panose="020B0600070205080204" pitchFamily="34" charset="-128"/>
              </a:rPr>
              <a:t>+ Otherwise-bubble cycles used for executing useful instructions from different threads</a:t>
            </a:r>
          </a:p>
          <a:p>
            <a:pPr lvl="1">
              <a:buFont typeface="Wingdings" pitchFamily="2" charset="2"/>
              <a:buNone/>
            </a:pPr>
            <a:r>
              <a:rPr lang="en-US" altLang="en-US" sz="2000">
                <a:ea typeface="ＭＳ Ｐゴシック" panose="020B0600070205080204" pitchFamily="34" charset="-128"/>
              </a:rPr>
              <a:t>+ Improved system throughput, latency tolerance, utilization</a:t>
            </a:r>
          </a:p>
          <a:p>
            <a:pPr lvl="1"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Disadvantages</a:t>
            </a:r>
          </a:p>
          <a:p>
            <a:pPr lvl="1">
              <a:buFont typeface="Wingdings" pitchFamily="2" charset="2"/>
              <a:buNone/>
            </a:pPr>
            <a:r>
              <a:rPr lang="en-US" altLang="en-US" sz="2000">
                <a:ea typeface="ＭＳ Ｐゴシック" panose="020B0600070205080204" pitchFamily="34" charset="-128"/>
              </a:rPr>
              <a:t>- Extra hardware complexity: multiple hardware contexts (PCs, register files, …), thread selection logic</a:t>
            </a:r>
          </a:p>
          <a:p>
            <a:pPr lvl="1">
              <a:buFont typeface="Wingdings" pitchFamily="2" charset="2"/>
              <a:buNone/>
            </a:pPr>
            <a:r>
              <a:rPr lang="en-US" altLang="en-US" sz="2000">
                <a:ea typeface="ＭＳ Ｐゴシック" panose="020B0600070205080204" pitchFamily="34" charset="-128"/>
              </a:rPr>
              <a:t>- Reduced single thread performance (one instruction fetched every N cycles from the same thread) </a:t>
            </a:r>
          </a:p>
          <a:p>
            <a:pPr lvl="1">
              <a:buFont typeface="Wingdings" pitchFamily="2" charset="2"/>
              <a:buNone/>
            </a:pPr>
            <a:r>
              <a:rPr lang="en-US" altLang="en-US" sz="2000">
                <a:ea typeface="ＭＳ Ｐゴシック" panose="020B0600070205080204" pitchFamily="34" charset="-128"/>
              </a:rPr>
              <a:t>- Resource contention between threads in caches and memory</a:t>
            </a:r>
          </a:p>
          <a:p>
            <a:pPr lvl="1">
              <a:buClr>
                <a:srgbClr val="3B812F"/>
              </a:buClr>
              <a:buFont typeface="Wingdings" pitchFamily="2" charset="2"/>
              <a:buNone/>
            </a:pPr>
            <a:r>
              <a:rPr lang="en-US" altLang="en-US" sz="2000">
                <a:solidFill>
                  <a:srgbClr val="000000"/>
                </a:solidFill>
                <a:ea typeface="ＭＳ Ｐゴシック" panose="020B0600070205080204" pitchFamily="34" charset="-128"/>
              </a:rPr>
              <a:t>- Some dependency checking logic </a:t>
            </a:r>
            <a:r>
              <a:rPr lang="en-US" altLang="en-US" sz="2000" i="1">
                <a:solidFill>
                  <a:srgbClr val="000000"/>
                </a:solidFill>
                <a:ea typeface="ＭＳ Ｐゴシック" panose="020B0600070205080204" pitchFamily="34" charset="-128"/>
              </a:rPr>
              <a:t>between</a:t>
            </a:r>
            <a:r>
              <a:rPr lang="en-US" altLang="en-US" sz="2000">
                <a:solidFill>
                  <a:srgbClr val="000000"/>
                </a:solidFill>
                <a:ea typeface="ＭＳ Ｐゴシック" panose="020B0600070205080204" pitchFamily="34" charset="-128"/>
              </a:rPr>
              <a:t> threads remains (load/store)</a:t>
            </a:r>
          </a:p>
          <a:p>
            <a:pPr lvl="1"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 lvl="1">
              <a:buFont typeface="Wingdings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	</a:t>
            </a:r>
          </a:p>
        </p:txBody>
      </p:sp>
      <p:sp>
        <p:nvSpPr>
          <p:cNvPr id="120835" name="Slide Number Placeholder 3">
            <a:extLst>
              <a:ext uri="{FF2B5EF4-FFF2-40B4-BE49-F238E27FC236}">
                <a16:creationId xmlns:a16="http://schemas.microsoft.com/office/drawing/2014/main" id="{7F42F2EC-EE5A-5D4F-BE89-1DD0D274D80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A7B193D-5A15-564D-A6F2-272406EEFC31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2386058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7" grpId="0" build="p"/>
    </p:bldLst>
  </p:timing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5" name="Title 4">
            <a:extLst>
              <a:ext uri="{FF2B5EF4-FFF2-40B4-BE49-F238E27FC236}">
                <a16:creationId xmlns:a16="http://schemas.microsoft.com/office/drawing/2014/main" id="{206DC265-59C6-EB4C-A038-37A362BDF5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8077200" cy="1752600"/>
          </a:xfrm>
        </p:spPr>
        <p:txBody>
          <a:bodyPr/>
          <a:lstStyle/>
          <a:p>
            <a:pPr algn="ctr"/>
            <a:r>
              <a:rPr lang="en-US" altLang="en-US" dirty="0">
                <a:ea typeface="ＭＳ Ｐゴシック" panose="020B0600070205080204" pitchFamily="34" charset="-128"/>
              </a:rPr>
              <a:t>Modern GPUs are </a:t>
            </a:r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dirty="0">
                <a:ea typeface="ＭＳ Ｐゴシック" panose="020B0600070205080204" pitchFamily="34" charset="-128"/>
              </a:rPr>
              <a:t>FGMT Machines</a:t>
            </a:r>
            <a:endParaRPr lang="en-US" altLang="en-US" i="1" dirty="0">
              <a:ea typeface="ＭＳ Ｐゴシック" panose="020B0600070205080204" pitchFamily="34" charset="-128"/>
            </a:endParaRPr>
          </a:p>
        </p:txBody>
      </p:sp>
      <p:sp>
        <p:nvSpPr>
          <p:cNvPr id="129026" name="Subtitle 5">
            <a:extLst>
              <a:ext uri="{FF2B5EF4-FFF2-40B4-BE49-F238E27FC236}">
                <a16:creationId xmlns:a16="http://schemas.microsoft.com/office/drawing/2014/main" id="{74CA6916-8B08-E64B-AC5C-56C7C050743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29027" name="Slide Number Placeholder 3">
            <a:extLst>
              <a:ext uri="{FF2B5EF4-FFF2-40B4-BE49-F238E27FC236}">
                <a16:creationId xmlns:a16="http://schemas.microsoft.com/office/drawing/2014/main" id="{48E0D3CC-8A81-D543-BB17-5DD1B60F1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B63843F-880F-8B43-A85E-FD0B7ACEE8DD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134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96918975"/>
      </p:ext>
    </p:extLst>
  </p:cSld>
  <p:clrMapOvr>
    <a:masterClrMapping/>
  </p:clrMapOvr>
  <p:transition/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1" name="Title 1">
            <a:extLst>
              <a:ext uri="{FF2B5EF4-FFF2-40B4-BE49-F238E27FC236}">
                <a16:creationId xmlns:a16="http://schemas.microsoft.com/office/drawing/2014/main" id="{41047CAE-848A-D248-9669-4DE33D17A2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NVIDIA GeForce GTX 285 </a:t>
            </a:r>
            <a:r>
              <a:rPr lang="ja-JP" altLang="en-US">
                <a:ea typeface="ＭＳ Ｐゴシック" panose="020B0600070205080204" pitchFamily="34" charset="-128"/>
              </a:rPr>
              <a:t>“</a:t>
            </a:r>
            <a:r>
              <a:rPr lang="en-US" altLang="ja-JP">
                <a:ea typeface="ＭＳ Ｐゴシック" panose="020B0600070205080204" pitchFamily="34" charset="-128"/>
              </a:rPr>
              <a:t>core</a:t>
            </a:r>
            <a:r>
              <a:rPr lang="ja-JP" altLang="en-US">
                <a:ea typeface="ＭＳ Ｐゴシック" panose="020B0600070205080204" pitchFamily="34" charset="-128"/>
              </a:rPr>
              <a:t>”</a:t>
            </a: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22882" name="Slide Number Placeholder 4">
            <a:extLst>
              <a:ext uri="{FF2B5EF4-FFF2-40B4-BE49-F238E27FC236}">
                <a16:creationId xmlns:a16="http://schemas.microsoft.com/office/drawing/2014/main" id="{BAA21C84-A27A-0549-90A3-677B5A94CBF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3124200" y="6248400"/>
            <a:ext cx="2895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416A727-DC81-6447-96A5-3FD5B5D2D35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135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122883" name="Group 43">
            <a:extLst>
              <a:ext uri="{FF2B5EF4-FFF2-40B4-BE49-F238E27FC236}">
                <a16:creationId xmlns:a16="http://schemas.microsoft.com/office/drawing/2014/main" id="{ACA1C143-464E-7B40-AA7C-87CEEEF22302}"/>
              </a:ext>
            </a:extLst>
          </p:cNvPr>
          <p:cNvGrpSpPr>
            <a:grpSpLocks/>
          </p:cNvGrpSpPr>
          <p:nvPr/>
        </p:nvGrpSpPr>
        <p:grpSpPr bwMode="auto">
          <a:xfrm>
            <a:off x="942975" y="1384300"/>
            <a:ext cx="4378325" cy="2952750"/>
            <a:chOff x="3803438" y="3041984"/>
            <a:chExt cx="1114185" cy="751417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1560295C-9915-4646-A7EA-99E66249C070}"/>
                </a:ext>
              </a:extLst>
            </p:cNvPr>
            <p:cNvSpPr/>
            <p:nvPr/>
          </p:nvSpPr>
          <p:spPr bwMode="auto">
            <a:xfrm>
              <a:off x="3803438" y="3041984"/>
              <a:ext cx="1114185" cy="751417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905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 anchorCtr="1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22900" name="Rectangle 7">
              <a:extLst>
                <a:ext uri="{FF2B5EF4-FFF2-40B4-BE49-F238E27FC236}">
                  <a16:creationId xmlns:a16="http://schemas.microsoft.com/office/drawing/2014/main" id="{650E2FF9-EBF8-D345-8716-F35960D0E1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1475" y="3091609"/>
              <a:ext cx="698111" cy="137160"/>
            </a:xfrm>
            <a:prstGeom prst="rect">
              <a:avLst/>
            </a:prstGeom>
            <a:solidFill>
              <a:srgbClr val="DA581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01" name="Rectangle 8">
              <a:extLst>
                <a:ext uri="{FF2B5EF4-FFF2-40B4-BE49-F238E27FC236}">
                  <a16:creationId xmlns:a16="http://schemas.microsoft.com/office/drawing/2014/main" id="{CB197360-023B-CE40-9BBF-3CBB79D501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2724" y="3608042"/>
              <a:ext cx="1015612" cy="137160"/>
            </a:xfrm>
            <a:prstGeom prst="rect">
              <a:avLst/>
            </a:prstGeom>
            <a:solidFill>
              <a:srgbClr val="AEC3F5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02" name="Rectangle 9">
              <a:extLst>
                <a:ext uri="{FF2B5EF4-FFF2-40B4-BE49-F238E27FC236}">
                  <a16:creationId xmlns:a16="http://schemas.microsoft.com/office/drawing/2014/main" id="{374B3537-01D6-2B49-B497-5974808049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2421" y="3266850"/>
              <a:ext cx="225644" cy="137083"/>
            </a:xfrm>
            <a:prstGeom prst="rect">
              <a:avLst/>
            </a:prstGeom>
            <a:solidFill>
              <a:srgbClr val="FFAF16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03" name="Rectangle 10">
              <a:extLst>
                <a:ext uri="{FF2B5EF4-FFF2-40B4-BE49-F238E27FC236}">
                  <a16:creationId xmlns:a16="http://schemas.microsoft.com/office/drawing/2014/main" id="{6D37338D-1A39-6043-94E8-77C9AD058E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87456" y="3303641"/>
              <a:ext cx="63500" cy="63500"/>
            </a:xfrm>
            <a:prstGeom prst="rect">
              <a:avLst/>
            </a:prstGeom>
            <a:solidFill>
              <a:srgbClr val="FFF25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04" name="Rectangle 11">
              <a:extLst>
                <a:ext uri="{FF2B5EF4-FFF2-40B4-BE49-F238E27FC236}">
                  <a16:creationId xmlns:a16="http://schemas.microsoft.com/office/drawing/2014/main" id="{226F215C-8EF4-2549-A4DE-50DB43ECDD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9531" y="3303641"/>
              <a:ext cx="63500" cy="63500"/>
            </a:xfrm>
            <a:prstGeom prst="rect">
              <a:avLst/>
            </a:prstGeom>
            <a:solidFill>
              <a:srgbClr val="4292B4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05" name="Rectangle 12">
              <a:extLst>
                <a:ext uri="{FF2B5EF4-FFF2-40B4-BE49-F238E27FC236}">
                  <a16:creationId xmlns:a16="http://schemas.microsoft.com/office/drawing/2014/main" id="{BD8121CE-8B1C-004C-8604-3CF9BBBB15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5946" y="3266850"/>
              <a:ext cx="225644" cy="137083"/>
            </a:xfrm>
            <a:prstGeom prst="rect">
              <a:avLst/>
            </a:prstGeom>
            <a:solidFill>
              <a:srgbClr val="FFAF16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06" name="Rectangle 13">
              <a:extLst>
                <a:ext uri="{FF2B5EF4-FFF2-40B4-BE49-F238E27FC236}">
                  <a16:creationId xmlns:a16="http://schemas.microsoft.com/office/drawing/2014/main" id="{93B206CB-8AE2-064A-B379-AACF01632F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0981" y="3303641"/>
              <a:ext cx="63500" cy="63500"/>
            </a:xfrm>
            <a:prstGeom prst="rect">
              <a:avLst/>
            </a:prstGeom>
            <a:solidFill>
              <a:srgbClr val="FFF25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07" name="Rectangle 14">
              <a:extLst>
                <a:ext uri="{FF2B5EF4-FFF2-40B4-BE49-F238E27FC236}">
                  <a16:creationId xmlns:a16="http://schemas.microsoft.com/office/drawing/2014/main" id="{90EDBECC-D015-9C43-AAB5-004853C52C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3056" y="3303641"/>
              <a:ext cx="63500" cy="63500"/>
            </a:xfrm>
            <a:prstGeom prst="rect">
              <a:avLst/>
            </a:prstGeom>
            <a:solidFill>
              <a:srgbClr val="4292B4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08" name="Rectangle 15">
              <a:extLst>
                <a:ext uri="{FF2B5EF4-FFF2-40B4-BE49-F238E27FC236}">
                  <a16:creationId xmlns:a16="http://schemas.microsoft.com/office/drawing/2014/main" id="{23780C56-CF66-744D-A910-ECF1007548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9471" y="3266850"/>
              <a:ext cx="225644" cy="137083"/>
            </a:xfrm>
            <a:prstGeom prst="rect">
              <a:avLst/>
            </a:prstGeom>
            <a:solidFill>
              <a:srgbClr val="FFAF16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09" name="Rectangle 16">
              <a:extLst>
                <a:ext uri="{FF2B5EF4-FFF2-40B4-BE49-F238E27FC236}">
                  <a16:creationId xmlns:a16="http://schemas.microsoft.com/office/drawing/2014/main" id="{92BA879A-B05A-8F44-8B92-39F5EDBD2F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4506" y="3303641"/>
              <a:ext cx="63500" cy="63500"/>
            </a:xfrm>
            <a:prstGeom prst="rect">
              <a:avLst/>
            </a:prstGeom>
            <a:solidFill>
              <a:srgbClr val="FFF25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10" name="Rectangle 17">
              <a:extLst>
                <a:ext uri="{FF2B5EF4-FFF2-40B4-BE49-F238E27FC236}">
                  <a16:creationId xmlns:a16="http://schemas.microsoft.com/office/drawing/2014/main" id="{E7D90AC2-7E98-6042-909F-D5F7FE54D1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6581" y="3303641"/>
              <a:ext cx="63500" cy="63500"/>
            </a:xfrm>
            <a:prstGeom prst="rect">
              <a:avLst/>
            </a:prstGeom>
            <a:solidFill>
              <a:srgbClr val="4292B4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11" name="Rectangle 18">
              <a:extLst>
                <a:ext uri="{FF2B5EF4-FFF2-40B4-BE49-F238E27FC236}">
                  <a16:creationId xmlns:a16="http://schemas.microsoft.com/office/drawing/2014/main" id="{D6417961-B30B-5A4A-A771-1497055F9C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42996" y="3266850"/>
              <a:ext cx="225644" cy="137083"/>
            </a:xfrm>
            <a:prstGeom prst="rect">
              <a:avLst/>
            </a:prstGeom>
            <a:solidFill>
              <a:srgbClr val="FFAF16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12" name="Rectangle 19">
              <a:extLst>
                <a:ext uri="{FF2B5EF4-FFF2-40B4-BE49-F238E27FC236}">
                  <a16:creationId xmlns:a16="http://schemas.microsoft.com/office/drawing/2014/main" id="{0457ACA6-C8CE-1C46-965F-6B8ADAF7EA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78031" y="3303641"/>
              <a:ext cx="63500" cy="63500"/>
            </a:xfrm>
            <a:prstGeom prst="rect">
              <a:avLst/>
            </a:prstGeom>
            <a:solidFill>
              <a:srgbClr val="FFF25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13" name="Rectangle 20">
              <a:extLst>
                <a:ext uri="{FF2B5EF4-FFF2-40B4-BE49-F238E27FC236}">
                  <a16:creationId xmlns:a16="http://schemas.microsoft.com/office/drawing/2014/main" id="{2D23EC79-03D5-D449-8EE0-E4580F9153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70106" y="3303641"/>
              <a:ext cx="63500" cy="63500"/>
            </a:xfrm>
            <a:prstGeom prst="rect">
              <a:avLst/>
            </a:prstGeom>
            <a:solidFill>
              <a:srgbClr val="4292B4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14" name="Rectangle 21">
              <a:extLst>
                <a:ext uri="{FF2B5EF4-FFF2-40B4-BE49-F238E27FC236}">
                  <a16:creationId xmlns:a16="http://schemas.microsoft.com/office/drawing/2014/main" id="{93FDB4F8-43D4-D740-869E-AB43ECB08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2421" y="3435125"/>
              <a:ext cx="225644" cy="137083"/>
            </a:xfrm>
            <a:prstGeom prst="rect">
              <a:avLst/>
            </a:prstGeom>
            <a:solidFill>
              <a:srgbClr val="FFAF16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15" name="Rectangle 22">
              <a:extLst>
                <a:ext uri="{FF2B5EF4-FFF2-40B4-BE49-F238E27FC236}">
                  <a16:creationId xmlns:a16="http://schemas.microsoft.com/office/drawing/2014/main" id="{C7DED518-6409-494E-9D04-7B7C719431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87456" y="3471916"/>
              <a:ext cx="63500" cy="63500"/>
            </a:xfrm>
            <a:prstGeom prst="rect">
              <a:avLst/>
            </a:prstGeom>
            <a:solidFill>
              <a:srgbClr val="FFF25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16" name="Rectangle 23">
              <a:extLst>
                <a:ext uri="{FF2B5EF4-FFF2-40B4-BE49-F238E27FC236}">
                  <a16:creationId xmlns:a16="http://schemas.microsoft.com/office/drawing/2014/main" id="{D3ADD9E9-ADD2-CD48-9F9E-7B83AE2A56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9531" y="3471916"/>
              <a:ext cx="63500" cy="63500"/>
            </a:xfrm>
            <a:prstGeom prst="rect">
              <a:avLst/>
            </a:prstGeom>
            <a:solidFill>
              <a:srgbClr val="4292B4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17" name="Rectangle 24">
              <a:extLst>
                <a:ext uri="{FF2B5EF4-FFF2-40B4-BE49-F238E27FC236}">
                  <a16:creationId xmlns:a16="http://schemas.microsoft.com/office/drawing/2014/main" id="{AF2F130C-04B3-5E47-A3E3-1D7D6B4036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5946" y="3435125"/>
              <a:ext cx="225644" cy="137083"/>
            </a:xfrm>
            <a:prstGeom prst="rect">
              <a:avLst/>
            </a:prstGeom>
            <a:solidFill>
              <a:srgbClr val="FFAF16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18" name="Rectangle 25">
              <a:extLst>
                <a:ext uri="{FF2B5EF4-FFF2-40B4-BE49-F238E27FC236}">
                  <a16:creationId xmlns:a16="http://schemas.microsoft.com/office/drawing/2014/main" id="{F36F72C1-6A18-D043-8BB1-77F375A5B3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0981" y="3471916"/>
              <a:ext cx="63500" cy="63500"/>
            </a:xfrm>
            <a:prstGeom prst="rect">
              <a:avLst/>
            </a:prstGeom>
            <a:solidFill>
              <a:srgbClr val="FFF25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19" name="Rectangle 26">
              <a:extLst>
                <a:ext uri="{FF2B5EF4-FFF2-40B4-BE49-F238E27FC236}">
                  <a16:creationId xmlns:a16="http://schemas.microsoft.com/office/drawing/2014/main" id="{7AF189E0-1711-CD44-9DCE-2676FC13C6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3056" y="3471916"/>
              <a:ext cx="63500" cy="63500"/>
            </a:xfrm>
            <a:prstGeom prst="rect">
              <a:avLst/>
            </a:prstGeom>
            <a:solidFill>
              <a:srgbClr val="4292B4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20" name="Rectangle 27">
              <a:extLst>
                <a:ext uri="{FF2B5EF4-FFF2-40B4-BE49-F238E27FC236}">
                  <a16:creationId xmlns:a16="http://schemas.microsoft.com/office/drawing/2014/main" id="{78028D1F-EC58-2148-B2A8-60339D89BF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9471" y="3435125"/>
              <a:ext cx="225644" cy="137083"/>
            </a:xfrm>
            <a:prstGeom prst="rect">
              <a:avLst/>
            </a:prstGeom>
            <a:solidFill>
              <a:srgbClr val="FFAF16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21" name="Rectangle 28">
              <a:extLst>
                <a:ext uri="{FF2B5EF4-FFF2-40B4-BE49-F238E27FC236}">
                  <a16:creationId xmlns:a16="http://schemas.microsoft.com/office/drawing/2014/main" id="{A7038C6C-ECDA-924D-BF24-5F591D3CD5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4506" y="3471916"/>
              <a:ext cx="63500" cy="63500"/>
            </a:xfrm>
            <a:prstGeom prst="rect">
              <a:avLst/>
            </a:prstGeom>
            <a:solidFill>
              <a:srgbClr val="FFF25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22" name="Rectangle 29">
              <a:extLst>
                <a:ext uri="{FF2B5EF4-FFF2-40B4-BE49-F238E27FC236}">
                  <a16:creationId xmlns:a16="http://schemas.microsoft.com/office/drawing/2014/main" id="{257783FD-8F18-4C4B-B983-09B3CCD6BB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6581" y="3471916"/>
              <a:ext cx="63500" cy="63500"/>
            </a:xfrm>
            <a:prstGeom prst="rect">
              <a:avLst/>
            </a:prstGeom>
            <a:solidFill>
              <a:srgbClr val="4292B4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23" name="Rectangle 30">
              <a:extLst>
                <a:ext uri="{FF2B5EF4-FFF2-40B4-BE49-F238E27FC236}">
                  <a16:creationId xmlns:a16="http://schemas.microsoft.com/office/drawing/2014/main" id="{F425E962-0B81-B54F-97BA-A868541A92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42996" y="3435125"/>
              <a:ext cx="225644" cy="137083"/>
            </a:xfrm>
            <a:prstGeom prst="rect">
              <a:avLst/>
            </a:prstGeom>
            <a:solidFill>
              <a:srgbClr val="FFAF16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24" name="Rectangle 31">
              <a:extLst>
                <a:ext uri="{FF2B5EF4-FFF2-40B4-BE49-F238E27FC236}">
                  <a16:creationId xmlns:a16="http://schemas.microsoft.com/office/drawing/2014/main" id="{76365522-E02E-0C4C-AE67-5EA227EBD2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78031" y="3471916"/>
              <a:ext cx="63500" cy="63500"/>
            </a:xfrm>
            <a:prstGeom prst="rect">
              <a:avLst/>
            </a:prstGeom>
            <a:solidFill>
              <a:srgbClr val="FFF25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25" name="Rectangle 32">
              <a:extLst>
                <a:ext uri="{FF2B5EF4-FFF2-40B4-BE49-F238E27FC236}">
                  <a16:creationId xmlns:a16="http://schemas.microsoft.com/office/drawing/2014/main" id="{5FD39246-C7F8-DF45-B5AD-4006108992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70106" y="3471916"/>
              <a:ext cx="63500" cy="63500"/>
            </a:xfrm>
            <a:prstGeom prst="rect">
              <a:avLst/>
            </a:prstGeom>
            <a:solidFill>
              <a:srgbClr val="4292B4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grpSp>
          <p:nvGrpSpPr>
            <p:cNvPr id="122926" name="Group 924">
              <a:extLst>
                <a:ext uri="{FF2B5EF4-FFF2-40B4-BE49-F238E27FC236}">
                  <a16:creationId xmlns:a16="http://schemas.microsoft.com/office/drawing/2014/main" id="{926AA2CA-C80C-7A48-9844-DD54FEC121F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45065" y="3557252"/>
              <a:ext cx="826293" cy="182442"/>
              <a:chOff x="656433" y="1899568"/>
              <a:chExt cx="826293" cy="182442"/>
            </a:xfrm>
          </p:grpSpPr>
          <p:cxnSp>
            <p:nvCxnSpPr>
              <p:cNvPr id="122927" name="Straight Connector 34">
                <a:extLst>
                  <a:ext uri="{FF2B5EF4-FFF2-40B4-BE49-F238E27FC236}">
                    <a16:creationId xmlns:a16="http://schemas.microsoft.com/office/drawing/2014/main" id="{74C5535B-EBD6-914F-BB3A-EB98FE337799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905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2928" name="Straight Connector 35">
                <a:extLst>
                  <a:ext uri="{FF2B5EF4-FFF2-40B4-BE49-F238E27FC236}">
                    <a16:creationId xmlns:a16="http://schemas.microsoft.com/office/drawing/2014/main" id="{86A1C945-ADAC-7341-ABF5-B4AB94B6B100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905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2929" name="Straight Connector 36">
                <a:extLst>
                  <a:ext uri="{FF2B5EF4-FFF2-40B4-BE49-F238E27FC236}">
                    <a16:creationId xmlns:a16="http://schemas.microsoft.com/office/drawing/2014/main" id="{256924C2-E564-FB4B-B6F9-106DD42C6D5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905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2930" name="Straight Connector 37">
                <a:extLst>
                  <a:ext uri="{FF2B5EF4-FFF2-40B4-BE49-F238E27FC236}">
                    <a16:creationId xmlns:a16="http://schemas.microsoft.com/office/drawing/2014/main" id="{1EFE76EE-5444-C243-85F3-3699AC6E4E3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905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2931" name="Straight Connector 38">
                <a:extLst>
                  <a:ext uri="{FF2B5EF4-FFF2-40B4-BE49-F238E27FC236}">
                    <a16:creationId xmlns:a16="http://schemas.microsoft.com/office/drawing/2014/main" id="{F3A407F5-0489-D743-9B3D-F2DC2B9C762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905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2932" name="Straight Connector 39">
                <a:extLst>
                  <a:ext uri="{FF2B5EF4-FFF2-40B4-BE49-F238E27FC236}">
                    <a16:creationId xmlns:a16="http://schemas.microsoft.com/office/drawing/2014/main" id="{A9DDFAAD-E5F0-F646-AF72-2CFE55EB789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905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2933" name="Straight Connector 40">
                <a:extLst>
                  <a:ext uri="{FF2B5EF4-FFF2-40B4-BE49-F238E27FC236}">
                    <a16:creationId xmlns:a16="http://schemas.microsoft.com/office/drawing/2014/main" id="{232CEF7D-7F1F-0D4A-A543-4FDF8F51B15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905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2934" name="Straight Connector 41">
                <a:extLst>
                  <a:ext uri="{FF2B5EF4-FFF2-40B4-BE49-F238E27FC236}">
                    <a16:creationId xmlns:a16="http://schemas.microsoft.com/office/drawing/2014/main" id="{53106C50-3569-2C4F-B68B-4CE124C7719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905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2935" name="TextBox 42">
                <a:extLst>
                  <a:ext uri="{FF2B5EF4-FFF2-40B4-BE49-F238E27FC236}">
                    <a16:creationId xmlns:a16="http://schemas.microsoft.com/office/drawing/2014/main" id="{C51CA1E5-2BE4-AE46-B902-2D7F6E6E5CA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24380" y="1899568"/>
                <a:ext cx="297678" cy="1644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36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</p:grpSp>
      <p:sp>
        <p:nvSpPr>
          <p:cNvPr id="122884" name="Rectangle 45">
            <a:extLst>
              <a:ext uri="{FF2B5EF4-FFF2-40B4-BE49-F238E27FC236}">
                <a16:creationId xmlns:a16="http://schemas.microsoft.com/office/drawing/2014/main" id="{AD291806-D275-A04E-A7D2-0080408187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46650" y="4784725"/>
            <a:ext cx="622300" cy="495300"/>
          </a:xfrm>
          <a:prstGeom prst="rect">
            <a:avLst/>
          </a:prstGeom>
          <a:solidFill>
            <a:srgbClr val="DA581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2885" name="Rectangle 46">
            <a:extLst>
              <a:ext uri="{FF2B5EF4-FFF2-40B4-BE49-F238E27FC236}">
                <a16:creationId xmlns:a16="http://schemas.microsoft.com/office/drawing/2014/main" id="{BC29C1EB-F767-2D48-A28D-B7EDD011C1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4772025"/>
            <a:ext cx="622300" cy="495300"/>
          </a:xfrm>
          <a:prstGeom prst="rect">
            <a:avLst/>
          </a:prstGeom>
          <a:solidFill>
            <a:srgbClr val="FFAF16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2886" name="Rectangle 47">
            <a:extLst>
              <a:ext uri="{FF2B5EF4-FFF2-40B4-BE49-F238E27FC236}">
                <a16:creationId xmlns:a16="http://schemas.microsoft.com/office/drawing/2014/main" id="{72AEC52D-3A33-C845-8043-3F6294117F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1413" y="5475288"/>
            <a:ext cx="622300" cy="495300"/>
          </a:xfrm>
          <a:prstGeom prst="rect">
            <a:avLst/>
          </a:prstGeom>
          <a:solidFill>
            <a:srgbClr val="AEC3F5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2887" name="Rectangle 48">
            <a:extLst>
              <a:ext uri="{FF2B5EF4-FFF2-40B4-BE49-F238E27FC236}">
                <a16:creationId xmlns:a16="http://schemas.microsoft.com/office/drawing/2014/main" id="{86764ABF-4C89-7D41-BAB0-32B0417DBE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9263" y="4932363"/>
            <a:ext cx="228600" cy="215900"/>
          </a:xfrm>
          <a:prstGeom prst="rect">
            <a:avLst/>
          </a:prstGeom>
          <a:solidFill>
            <a:srgbClr val="FFF25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2888" name="Rectangle 49">
            <a:extLst>
              <a:ext uri="{FF2B5EF4-FFF2-40B4-BE49-F238E27FC236}">
                <a16:creationId xmlns:a16="http://schemas.microsoft.com/office/drawing/2014/main" id="{FD688C36-93AC-5B4C-B473-2B25A136A0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8663" y="4932363"/>
            <a:ext cx="228600" cy="215900"/>
          </a:xfrm>
          <a:prstGeom prst="rect">
            <a:avLst/>
          </a:prstGeom>
          <a:solidFill>
            <a:srgbClr val="4292B4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2889" name="TextBox 50">
            <a:extLst>
              <a:ext uri="{FF2B5EF4-FFF2-40B4-BE49-F238E27FC236}">
                <a16:creationId xmlns:a16="http://schemas.microsoft.com/office/drawing/2014/main" id="{9FA0125F-88BB-654A-A6D6-6DB5190E17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8638" y="4805363"/>
            <a:ext cx="32956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yriad Pro Semibold"/>
                <a:ea typeface="ＭＳ Ｐゴシック" panose="020B0600070205080204" pitchFamily="34" charset="-128"/>
                <a:cs typeface="+mn-cs"/>
              </a:rPr>
              <a:t>= instruction stream decode</a:t>
            </a:r>
          </a:p>
        </p:txBody>
      </p:sp>
      <p:sp>
        <p:nvSpPr>
          <p:cNvPr id="122890" name="TextBox 51">
            <a:extLst>
              <a:ext uri="{FF2B5EF4-FFF2-40B4-BE49-F238E27FC236}">
                <a16:creationId xmlns:a16="http://schemas.microsoft.com/office/drawing/2014/main" id="{3F3EFD03-431A-3F47-8DC0-AE8BAF0647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0450" y="4752975"/>
            <a:ext cx="388461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yriad Pro Semibold"/>
                <a:ea typeface="ＭＳ Ｐゴシック" panose="020B0600070205080204" pitchFamily="34" charset="-128"/>
                <a:cs typeface="+mn-cs"/>
              </a:rPr>
              <a:t>= data-parallel (SIMD) func. unit,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yriad Pro Semibold"/>
                <a:ea typeface="ＭＳ Ｐゴシック" panose="020B0600070205080204" pitchFamily="34" charset="-128"/>
                <a:cs typeface="+mn-cs"/>
              </a:rPr>
              <a:t>control shared across 8 units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yriad Pro Semibold"/>
                <a:ea typeface="ＭＳ Ｐゴシック" panose="020B0600070205080204" pitchFamily="34" charset="-128"/>
                <a:cs typeface="+mn-cs"/>
              </a:rPr>
              <a:t>   </a:t>
            </a:r>
          </a:p>
        </p:txBody>
      </p:sp>
      <p:sp>
        <p:nvSpPr>
          <p:cNvPr id="122891" name="TextBox 52">
            <a:extLst>
              <a:ext uri="{FF2B5EF4-FFF2-40B4-BE49-F238E27FC236}">
                <a16:creationId xmlns:a16="http://schemas.microsoft.com/office/drawing/2014/main" id="{24AF32E1-CF0B-FB4D-B84C-D2A5C32CEB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8638" y="5518150"/>
            <a:ext cx="3270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yriad Pro Semibold"/>
                <a:ea typeface="ＭＳ Ｐゴシック" panose="020B0600070205080204" pitchFamily="34" charset="-128"/>
                <a:cs typeface="+mn-cs"/>
              </a:rPr>
              <a:t>= execution context storage </a:t>
            </a:r>
          </a:p>
        </p:txBody>
      </p:sp>
      <p:sp>
        <p:nvSpPr>
          <p:cNvPr id="122892" name="Rectangle 53">
            <a:extLst>
              <a:ext uri="{FF2B5EF4-FFF2-40B4-BE49-F238E27FC236}">
                <a16:creationId xmlns:a16="http://schemas.microsoft.com/office/drawing/2014/main" id="{2510DF11-8B39-3144-AD80-80213E2DE6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1438" y="5589588"/>
            <a:ext cx="228600" cy="215900"/>
          </a:xfrm>
          <a:prstGeom prst="rect">
            <a:avLst/>
          </a:prstGeom>
          <a:solidFill>
            <a:srgbClr val="FFF25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2893" name="Rectangle 54">
            <a:extLst>
              <a:ext uri="{FF2B5EF4-FFF2-40B4-BE49-F238E27FC236}">
                <a16:creationId xmlns:a16="http://schemas.microsoft.com/office/drawing/2014/main" id="{3581C1EB-7D44-4042-AB24-705E61978C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1438" y="5895975"/>
            <a:ext cx="228600" cy="215900"/>
          </a:xfrm>
          <a:prstGeom prst="rect">
            <a:avLst/>
          </a:prstGeom>
          <a:solidFill>
            <a:srgbClr val="4292B4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2894" name="TextBox 55">
            <a:extLst>
              <a:ext uri="{FF2B5EF4-FFF2-40B4-BE49-F238E27FC236}">
                <a16:creationId xmlns:a16="http://schemas.microsoft.com/office/drawing/2014/main" id="{AFB4B847-7F57-C045-921C-9FC57F595D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46238" y="5500688"/>
            <a:ext cx="18272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yriad Pro Semibold"/>
                <a:ea typeface="ＭＳ Ｐゴシック" panose="020B0600070205080204" pitchFamily="34" charset="-128"/>
                <a:cs typeface="+mn-cs"/>
              </a:rPr>
              <a:t>= multiply-add</a:t>
            </a:r>
          </a:p>
        </p:txBody>
      </p:sp>
      <p:sp>
        <p:nvSpPr>
          <p:cNvPr id="122895" name="TextBox 56">
            <a:extLst>
              <a:ext uri="{FF2B5EF4-FFF2-40B4-BE49-F238E27FC236}">
                <a16:creationId xmlns:a16="http://schemas.microsoft.com/office/drawing/2014/main" id="{BDD07B8C-C4F0-5849-9335-C39F90EC3D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46238" y="5795963"/>
            <a:ext cx="13398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yriad Pro Semibold"/>
                <a:ea typeface="ＭＳ Ｐゴシック" panose="020B0600070205080204" pitchFamily="34" charset="-128"/>
                <a:cs typeface="+mn-cs"/>
              </a:rPr>
              <a:t>= multiply</a:t>
            </a:r>
          </a:p>
        </p:txBody>
      </p:sp>
      <p:cxnSp>
        <p:nvCxnSpPr>
          <p:cNvPr id="122896" name="Straight Arrow Connector 59">
            <a:extLst>
              <a:ext uri="{FF2B5EF4-FFF2-40B4-BE49-F238E27FC236}">
                <a16:creationId xmlns:a16="http://schemas.microsoft.com/office/drawing/2014/main" id="{3B673D61-AB7F-3547-9EB9-C9F190E86B56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 flipV="1">
            <a:off x="4919663" y="3876675"/>
            <a:ext cx="1457325" cy="14288"/>
          </a:xfrm>
          <a:prstGeom prst="straightConnector1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2897" name="TextBox 58">
            <a:extLst>
              <a:ext uri="{FF2B5EF4-FFF2-40B4-BE49-F238E27FC236}">
                <a16:creationId xmlns:a16="http://schemas.microsoft.com/office/drawing/2014/main" id="{A5FB0482-336D-8A41-9173-D6A2219BE8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56363" y="3206750"/>
            <a:ext cx="2351087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yriad Pro Semibold"/>
                <a:ea typeface="ＭＳ Ｐゴシック" panose="020B0600070205080204" pitchFamily="34" charset="-128"/>
                <a:cs typeface="+mn-cs"/>
              </a:rPr>
              <a:t>64 KB of storage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yriad Pro Semibold"/>
                <a:ea typeface="ＭＳ Ｐゴシック" panose="020B0600070205080204" pitchFamily="34" charset="-128"/>
                <a:cs typeface="+mn-cs"/>
              </a:rPr>
              <a:t>for thread contexts (registers)</a:t>
            </a:r>
          </a:p>
        </p:txBody>
      </p:sp>
      <p:sp>
        <p:nvSpPr>
          <p:cNvPr id="122898" name="TextBox 57">
            <a:extLst>
              <a:ext uri="{FF2B5EF4-FFF2-40B4-BE49-F238E27FC236}">
                <a16:creationId xmlns:a16="http://schemas.microsoft.com/office/drawing/2014/main" id="{F389A453-6E20-9243-80E5-91224234C5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6535738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Slide credit: Kayvon Fatahalian</a:t>
            </a:r>
          </a:p>
        </p:txBody>
      </p:sp>
    </p:spTree>
    <p:extLst>
      <p:ext uri="{BB962C8B-B14F-4D97-AF65-F5344CB8AC3E}">
        <p14:creationId xmlns:p14="http://schemas.microsoft.com/office/powerpoint/2010/main" val="486306189"/>
      </p:ext>
    </p:extLst>
  </p:cSld>
  <p:clrMapOvr>
    <a:masterClrMapping/>
  </p:clrMapOvr>
  <p:transition spd="slow"/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29" name="Title 1">
            <a:extLst>
              <a:ext uri="{FF2B5EF4-FFF2-40B4-BE49-F238E27FC236}">
                <a16:creationId xmlns:a16="http://schemas.microsoft.com/office/drawing/2014/main" id="{5D934C10-3042-FB47-8F9E-A658C4BB06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NVIDIA GeForce GTX 285 </a:t>
            </a:r>
            <a:r>
              <a:rPr lang="ja-JP" altLang="en-US">
                <a:ea typeface="ＭＳ Ｐゴシック" panose="020B0600070205080204" pitchFamily="34" charset="-128"/>
              </a:rPr>
              <a:t>“</a:t>
            </a:r>
            <a:r>
              <a:rPr lang="en-US" altLang="ja-JP">
                <a:ea typeface="ＭＳ Ｐゴシック" panose="020B0600070205080204" pitchFamily="34" charset="-128"/>
              </a:rPr>
              <a:t>core</a:t>
            </a:r>
            <a:r>
              <a:rPr lang="ja-JP" altLang="en-US">
                <a:ea typeface="ＭＳ Ｐゴシック" panose="020B0600070205080204" pitchFamily="34" charset="-128"/>
              </a:rPr>
              <a:t>”</a:t>
            </a: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24930" name="Slide Number Placeholder 4">
            <a:extLst>
              <a:ext uri="{FF2B5EF4-FFF2-40B4-BE49-F238E27FC236}">
                <a16:creationId xmlns:a16="http://schemas.microsoft.com/office/drawing/2014/main" id="{21B868F2-32FE-7343-AFC6-F18545157B8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3124200" y="6248400"/>
            <a:ext cx="2895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1C2856E-1EF3-6946-931E-10D1977E0F48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136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124931" name="Group 43">
            <a:extLst>
              <a:ext uri="{FF2B5EF4-FFF2-40B4-BE49-F238E27FC236}">
                <a16:creationId xmlns:a16="http://schemas.microsoft.com/office/drawing/2014/main" id="{2D3E500A-0982-0047-BE29-847777A06F35}"/>
              </a:ext>
            </a:extLst>
          </p:cNvPr>
          <p:cNvGrpSpPr>
            <a:grpSpLocks/>
          </p:cNvGrpSpPr>
          <p:nvPr/>
        </p:nvGrpSpPr>
        <p:grpSpPr bwMode="auto">
          <a:xfrm>
            <a:off x="942975" y="1384300"/>
            <a:ext cx="4378325" cy="2952750"/>
            <a:chOff x="3803438" y="3041984"/>
            <a:chExt cx="1114185" cy="751417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414F8A88-ADC6-7D4D-A476-302BBBD63726}"/>
                </a:ext>
              </a:extLst>
            </p:cNvPr>
            <p:cNvSpPr/>
            <p:nvPr/>
          </p:nvSpPr>
          <p:spPr bwMode="auto">
            <a:xfrm>
              <a:off x="3803438" y="3041984"/>
              <a:ext cx="1114185" cy="751417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905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 anchorCtr="1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24937" name="Rectangle 7">
              <a:extLst>
                <a:ext uri="{FF2B5EF4-FFF2-40B4-BE49-F238E27FC236}">
                  <a16:creationId xmlns:a16="http://schemas.microsoft.com/office/drawing/2014/main" id="{064E75A6-4372-5141-9488-4B9952B531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1475" y="3091609"/>
              <a:ext cx="698111" cy="137160"/>
            </a:xfrm>
            <a:prstGeom prst="rect">
              <a:avLst/>
            </a:prstGeom>
            <a:solidFill>
              <a:srgbClr val="DA581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38" name="Rectangle 8">
              <a:extLst>
                <a:ext uri="{FF2B5EF4-FFF2-40B4-BE49-F238E27FC236}">
                  <a16:creationId xmlns:a16="http://schemas.microsoft.com/office/drawing/2014/main" id="{8E312E78-FF2D-E242-859F-38F56D8E0E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2724" y="3608042"/>
              <a:ext cx="1015612" cy="137160"/>
            </a:xfrm>
            <a:prstGeom prst="rect">
              <a:avLst/>
            </a:prstGeom>
            <a:solidFill>
              <a:srgbClr val="AEC3F5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39" name="Rectangle 9">
              <a:extLst>
                <a:ext uri="{FF2B5EF4-FFF2-40B4-BE49-F238E27FC236}">
                  <a16:creationId xmlns:a16="http://schemas.microsoft.com/office/drawing/2014/main" id="{C5C2F547-8410-5647-9347-E6B827C83A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2421" y="3266850"/>
              <a:ext cx="225644" cy="137083"/>
            </a:xfrm>
            <a:prstGeom prst="rect">
              <a:avLst/>
            </a:prstGeom>
            <a:solidFill>
              <a:srgbClr val="FFAF16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40" name="Rectangle 10">
              <a:extLst>
                <a:ext uri="{FF2B5EF4-FFF2-40B4-BE49-F238E27FC236}">
                  <a16:creationId xmlns:a16="http://schemas.microsoft.com/office/drawing/2014/main" id="{A2B5550A-0F07-A841-B7C8-DB73A0289A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87456" y="3303641"/>
              <a:ext cx="63500" cy="63500"/>
            </a:xfrm>
            <a:prstGeom prst="rect">
              <a:avLst/>
            </a:prstGeom>
            <a:solidFill>
              <a:srgbClr val="FFF25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41" name="Rectangle 11">
              <a:extLst>
                <a:ext uri="{FF2B5EF4-FFF2-40B4-BE49-F238E27FC236}">
                  <a16:creationId xmlns:a16="http://schemas.microsoft.com/office/drawing/2014/main" id="{D185A333-4145-4F4D-AAAF-7686E40579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9531" y="3303641"/>
              <a:ext cx="63500" cy="63500"/>
            </a:xfrm>
            <a:prstGeom prst="rect">
              <a:avLst/>
            </a:prstGeom>
            <a:solidFill>
              <a:srgbClr val="4292B4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42" name="Rectangle 12">
              <a:extLst>
                <a:ext uri="{FF2B5EF4-FFF2-40B4-BE49-F238E27FC236}">
                  <a16:creationId xmlns:a16="http://schemas.microsoft.com/office/drawing/2014/main" id="{A7A0ED36-1D6B-6A48-8704-4AA667BB60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5946" y="3266850"/>
              <a:ext cx="225644" cy="137083"/>
            </a:xfrm>
            <a:prstGeom prst="rect">
              <a:avLst/>
            </a:prstGeom>
            <a:solidFill>
              <a:srgbClr val="FFAF16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43" name="Rectangle 13">
              <a:extLst>
                <a:ext uri="{FF2B5EF4-FFF2-40B4-BE49-F238E27FC236}">
                  <a16:creationId xmlns:a16="http://schemas.microsoft.com/office/drawing/2014/main" id="{32F6B717-7D6A-E54B-965F-E55D3C6ADD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0981" y="3303641"/>
              <a:ext cx="63500" cy="63500"/>
            </a:xfrm>
            <a:prstGeom prst="rect">
              <a:avLst/>
            </a:prstGeom>
            <a:solidFill>
              <a:srgbClr val="FFF25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44" name="Rectangle 14">
              <a:extLst>
                <a:ext uri="{FF2B5EF4-FFF2-40B4-BE49-F238E27FC236}">
                  <a16:creationId xmlns:a16="http://schemas.microsoft.com/office/drawing/2014/main" id="{CA275385-FAE6-E944-BF6E-C2A47F634C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3056" y="3303641"/>
              <a:ext cx="63500" cy="63500"/>
            </a:xfrm>
            <a:prstGeom prst="rect">
              <a:avLst/>
            </a:prstGeom>
            <a:solidFill>
              <a:srgbClr val="4292B4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45" name="Rectangle 15">
              <a:extLst>
                <a:ext uri="{FF2B5EF4-FFF2-40B4-BE49-F238E27FC236}">
                  <a16:creationId xmlns:a16="http://schemas.microsoft.com/office/drawing/2014/main" id="{C32FFEBD-7BAF-D344-9DED-314A6EA59C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9471" y="3266850"/>
              <a:ext cx="225644" cy="137083"/>
            </a:xfrm>
            <a:prstGeom prst="rect">
              <a:avLst/>
            </a:prstGeom>
            <a:solidFill>
              <a:srgbClr val="FFAF16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46" name="Rectangle 16">
              <a:extLst>
                <a:ext uri="{FF2B5EF4-FFF2-40B4-BE49-F238E27FC236}">
                  <a16:creationId xmlns:a16="http://schemas.microsoft.com/office/drawing/2014/main" id="{F5D7182C-8E43-814E-8A6A-805AE83762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4506" y="3303641"/>
              <a:ext cx="63500" cy="63500"/>
            </a:xfrm>
            <a:prstGeom prst="rect">
              <a:avLst/>
            </a:prstGeom>
            <a:solidFill>
              <a:srgbClr val="FFF25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47" name="Rectangle 17">
              <a:extLst>
                <a:ext uri="{FF2B5EF4-FFF2-40B4-BE49-F238E27FC236}">
                  <a16:creationId xmlns:a16="http://schemas.microsoft.com/office/drawing/2014/main" id="{AD2F5C0F-9B9F-9241-8363-FFB7E549C4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6581" y="3303641"/>
              <a:ext cx="63500" cy="63500"/>
            </a:xfrm>
            <a:prstGeom prst="rect">
              <a:avLst/>
            </a:prstGeom>
            <a:solidFill>
              <a:srgbClr val="4292B4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48" name="Rectangle 18">
              <a:extLst>
                <a:ext uri="{FF2B5EF4-FFF2-40B4-BE49-F238E27FC236}">
                  <a16:creationId xmlns:a16="http://schemas.microsoft.com/office/drawing/2014/main" id="{80AA5839-1CC1-7544-883D-D00DE43366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42996" y="3266850"/>
              <a:ext cx="225644" cy="137083"/>
            </a:xfrm>
            <a:prstGeom prst="rect">
              <a:avLst/>
            </a:prstGeom>
            <a:solidFill>
              <a:srgbClr val="FFAF16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49" name="Rectangle 19">
              <a:extLst>
                <a:ext uri="{FF2B5EF4-FFF2-40B4-BE49-F238E27FC236}">
                  <a16:creationId xmlns:a16="http://schemas.microsoft.com/office/drawing/2014/main" id="{8EA27361-8238-3446-8F1F-D3769F7D80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78031" y="3303641"/>
              <a:ext cx="63500" cy="63500"/>
            </a:xfrm>
            <a:prstGeom prst="rect">
              <a:avLst/>
            </a:prstGeom>
            <a:solidFill>
              <a:srgbClr val="FFF25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50" name="Rectangle 20">
              <a:extLst>
                <a:ext uri="{FF2B5EF4-FFF2-40B4-BE49-F238E27FC236}">
                  <a16:creationId xmlns:a16="http://schemas.microsoft.com/office/drawing/2014/main" id="{5713FC23-ABB1-034F-B0BE-AF28541BE4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70106" y="3303641"/>
              <a:ext cx="63500" cy="63500"/>
            </a:xfrm>
            <a:prstGeom prst="rect">
              <a:avLst/>
            </a:prstGeom>
            <a:solidFill>
              <a:srgbClr val="4292B4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51" name="Rectangle 21">
              <a:extLst>
                <a:ext uri="{FF2B5EF4-FFF2-40B4-BE49-F238E27FC236}">
                  <a16:creationId xmlns:a16="http://schemas.microsoft.com/office/drawing/2014/main" id="{99E837FB-49CB-8747-A76E-4E027B3521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2421" y="3435125"/>
              <a:ext cx="225644" cy="137083"/>
            </a:xfrm>
            <a:prstGeom prst="rect">
              <a:avLst/>
            </a:prstGeom>
            <a:solidFill>
              <a:srgbClr val="FFAF16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52" name="Rectangle 22">
              <a:extLst>
                <a:ext uri="{FF2B5EF4-FFF2-40B4-BE49-F238E27FC236}">
                  <a16:creationId xmlns:a16="http://schemas.microsoft.com/office/drawing/2014/main" id="{322B7898-6EF3-7949-924F-B4A1A56F6E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87456" y="3471916"/>
              <a:ext cx="63500" cy="63500"/>
            </a:xfrm>
            <a:prstGeom prst="rect">
              <a:avLst/>
            </a:prstGeom>
            <a:solidFill>
              <a:srgbClr val="FFF25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53" name="Rectangle 23">
              <a:extLst>
                <a:ext uri="{FF2B5EF4-FFF2-40B4-BE49-F238E27FC236}">
                  <a16:creationId xmlns:a16="http://schemas.microsoft.com/office/drawing/2014/main" id="{5D69A19C-6CF9-2F46-97F8-CC8CF01C26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9531" y="3471916"/>
              <a:ext cx="63500" cy="63500"/>
            </a:xfrm>
            <a:prstGeom prst="rect">
              <a:avLst/>
            </a:prstGeom>
            <a:solidFill>
              <a:srgbClr val="4292B4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54" name="Rectangle 24">
              <a:extLst>
                <a:ext uri="{FF2B5EF4-FFF2-40B4-BE49-F238E27FC236}">
                  <a16:creationId xmlns:a16="http://schemas.microsoft.com/office/drawing/2014/main" id="{F3E4FE63-7ABD-574A-82D9-D4D9761675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5946" y="3435125"/>
              <a:ext cx="225644" cy="137083"/>
            </a:xfrm>
            <a:prstGeom prst="rect">
              <a:avLst/>
            </a:prstGeom>
            <a:solidFill>
              <a:srgbClr val="FFAF16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55" name="Rectangle 25">
              <a:extLst>
                <a:ext uri="{FF2B5EF4-FFF2-40B4-BE49-F238E27FC236}">
                  <a16:creationId xmlns:a16="http://schemas.microsoft.com/office/drawing/2014/main" id="{4EB2FF80-6124-A04F-BB04-E49C7FF667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0981" y="3471916"/>
              <a:ext cx="63500" cy="63500"/>
            </a:xfrm>
            <a:prstGeom prst="rect">
              <a:avLst/>
            </a:prstGeom>
            <a:solidFill>
              <a:srgbClr val="FFF25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56" name="Rectangle 26">
              <a:extLst>
                <a:ext uri="{FF2B5EF4-FFF2-40B4-BE49-F238E27FC236}">
                  <a16:creationId xmlns:a16="http://schemas.microsoft.com/office/drawing/2014/main" id="{936339DF-5468-174A-A932-C92B3ABAB3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3056" y="3471916"/>
              <a:ext cx="63500" cy="63500"/>
            </a:xfrm>
            <a:prstGeom prst="rect">
              <a:avLst/>
            </a:prstGeom>
            <a:solidFill>
              <a:srgbClr val="4292B4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57" name="Rectangle 27">
              <a:extLst>
                <a:ext uri="{FF2B5EF4-FFF2-40B4-BE49-F238E27FC236}">
                  <a16:creationId xmlns:a16="http://schemas.microsoft.com/office/drawing/2014/main" id="{C7C1B31E-7F59-2C4E-9845-A4F70B7371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9471" y="3435125"/>
              <a:ext cx="225644" cy="137083"/>
            </a:xfrm>
            <a:prstGeom prst="rect">
              <a:avLst/>
            </a:prstGeom>
            <a:solidFill>
              <a:srgbClr val="FFAF16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58" name="Rectangle 28">
              <a:extLst>
                <a:ext uri="{FF2B5EF4-FFF2-40B4-BE49-F238E27FC236}">
                  <a16:creationId xmlns:a16="http://schemas.microsoft.com/office/drawing/2014/main" id="{00728049-ACD8-6E45-A834-C57135DD68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4506" y="3471916"/>
              <a:ext cx="63500" cy="63500"/>
            </a:xfrm>
            <a:prstGeom prst="rect">
              <a:avLst/>
            </a:prstGeom>
            <a:solidFill>
              <a:srgbClr val="FFF25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59" name="Rectangle 29">
              <a:extLst>
                <a:ext uri="{FF2B5EF4-FFF2-40B4-BE49-F238E27FC236}">
                  <a16:creationId xmlns:a16="http://schemas.microsoft.com/office/drawing/2014/main" id="{E8499EF3-0FD3-B94C-953E-80BA9C7EDE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6581" y="3471916"/>
              <a:ext cx="63500" cy="63500"/>
            </a:xfrm>
            <a:prstGeom prst="rect">
              <a:avLst/>
            </a:prstGeom>
            <a:solidFill>
              <a:srgbClr val="4292B4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60" name="Rectangle 30">
              <a:extLst>
                <a:ext uri="{FF2B5EF4-FFF2-40B4-BE49-F238E27FC236}">
                  <a16:creationId xmlns:a16="http://schemas.microsoft.com/office/drawing/2014/main" id="{741FA145-3130-F54F-80E6-75BE46F6FC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42996" y="3435125"/>
              <a:ext cx="225644" cy="137083"/>
            </a:xfrm>
            <a:prstGeom prst="rect">
              <a:avLst/>
            </a:prstGeom>
            <a:solidFill>
              <a:srgbClr val="FFAF16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61" name="Rectangle 31">
              <a:extLst>
                <a:ext uri="{FF2B5EF4-FFF2-40B4-BE49-F238E27FC236}">
                  <a16:creationId xmlns:a16="http://schemas.microsoft.com/office/drawing/2014/main" id="{5F691400-C3EA-734A-9D03-AA79C9AB24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78031" y="3471916"/>
              <a:ext cx="63500" cy="63500"/>
            </a:xfrm>
            <a:prstGeom prst="rect">
              <a:avLst/>
            </a:prstGeom>
            <a:solidFill>
              <a:srgbClr val="FFF25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62" name="Rectangle 32">
              <a:extLst>
                <a:ext uri="{FF2B5EF4-FFF2-40B4-BE49-F238E27FC236}">
                  <a16:creationId xmlns:a16="http://schemas.microsoft.com/office/drawing/2014/main" id="{FA1967AA-1E13-8B46-B510-FD146835E2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70106" y="3471916"/>
              <a:ext cx="63500" cy="63500"/>
            </a:xfrm>
            <a:prstGeom prst="rect">
              <a:avLst/>
            </a:prstGeom>
            <a:solidFill>
              <a:srgbClr val="4292B4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grpSp>
          <p:nvGrpSpPr>
            <p:cNvPr id="124963" name="Group 924">
              <a:extLst>
                <a:ext uri="{FF2B5EF4-FFF2-40B4-BE49-F238E27FC236}">
                  <a16:creationId xmlns:a16="http://schemas.microsoft.com/office/drawing/2014/main" id="{DA4C9FB2-DE0B-E142-8836-A4B7F01171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45065" y="3557252"/>
              <a:ext cx="826293" cy="182442"/>
              <a:chOff x="656433" y="1899568"/>
              <a:chExt cx="826293" cy="182442"/>
            </a:xfrm>
          </p:grpSpPr>
          <p:cxnSp>
            <p:nvCxnSpPr>
              <p:cNvPr id="124964" name="Straight Connector 34">
                <a:extLst>
                  <a:ext uri="{FF2B5EF4-FFF2-40B4-BE49-F238E27FC236}">
                    <a16:creationId xmlns:a16="http://schemas.microsoft.com/office/drawing/2014/main" id="{33A25D29-CA5C-C541-8E43-2A47C3AC517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905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4965" name="Straight Connector 35">
                <a:extLst>
                  <a:ext uri="{FF2B5EF4-FFF2-40B4-BE49-F238E27FC236}">
                    <a16:creationId xmlns:a16="http://schemas.microsoft.com/office/drawing/2014/main" id="{09B5B17A-898A-DF4C-8102-A734227042A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905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4966" name="Straight Connector 36">
                <a:extLst>
                  <a:ext uri="{FF2B5EF4-FFF2-40B4-BE49-F238E27FC236}">
                    <a16:creationId xmlns:a16="http://schemas.microsoft.com/office/drawing/2014/main" id="{E5F2DD35-C608-5F40-B9D3-2AAB20398B50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905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4967" name="Straight Connector 37">
                <a:extLst>
                  <a:ext uri="{FF2B5EF4-FFF2-40B4-BE49-F238E27FC236}">
                    <a16:creationId xmlns:a16="http://schemas.microsoft.com/office/drawing/2014/main" id="{A6AAC788-A9F5-A146-B07C-2A300EF396E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905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4968" name="Straight Connector 38">
                <a:extLst>
                  <a:ext uri="{FF2B5EF4-FFF2-40B4-BE49-F238E27FC236}">
                    <a16:creationId xmlns:a16="http://schemas.microsoft.com/office/drawing/2014/main" id="{7C76BF08-B7B0-9B4D-8F10-9BAFDFEABBE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905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4969" name="Straight Connector 39">
                <a:extLst>
                  <a:ext uri="{FF2B5EF4-FFF2-40B4-BE49-F238E27FC236}">
                    <a16:creationId xmlns:a16="http://schemas.microsoft.com/office/drawing/2014/main" id="{E845E41E-0958-CA40-BBB3-CB0F128522F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905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4970" name="Straight Connector 40">
                <a:extLst>
                  <a:ext uri="{FF2B5EF4-FFF2-40B4-BE49-F238E27FC236}">
                    <a16:creationId xmlns:a16="http://schemas.microsoft.com/office/drawing/2014/main" id="{6BECD608-D952-7E46-AB89-9E9FDBE1928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905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4971" name="Straight Connector 41">
                <a:extLst>
                  <a:ext uri="{FF2B5EF4-FFF2-40B4-BE49-F238E27FC236}">
                    <a16:creationId xmlns:a16="http://schemas.microsoft.com/office/drawing/2014/main" id="{7AF42D2C-D6AA-BB41-A8C1-BB1AA7E7986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905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4972" name="TextBox 42">
                <a:extLst>
                  <a:ext uri="{FF2B5EF4-FFF2-40B4-BE49-F238E27FC236}">
                    <a16:creationId xmlns:a16="http://schemas.microsoft.com/office/drawing/2014/main" id="{92F53322-C2F3-1041-A455-50CE713790E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24380" y="1899568"/>
                <a:ext cx="297678" cy="1644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36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</p:grpSp>
      <p:sp>
        <p:nvSpPr>
          <p:cNvPr id="124932" name="TextBox 57">
            <a:extLst>
              <a:ext uri="{FF2B5EF4-FFF2-40B4-BE49-F238E27FC236}">
                <a16:creationId xmlns:a16="http://schemas.microsoft.com/office/drawing/2014/main" id="{1A074C5F-0F69-8D47-846B-94BE78B2C5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56363" y="3206750"/>
            <a:ext cx="2351087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yriad Pro Semibold"/>
                <a:ea typeface="ＭＳ Ｐゴシック" panose="020B0600070205080204" pitchFamily="34" charset="-128"/>
                <a:cs typeface="+mn-cs"/>
              </a:rPr>
              <a:t>64 KB of storage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yriad Pro Semibold"/>
                <a:ea typeface="ＭＳ Ｐゴシック" panose="020B0600070205080204" pitchFamily="34" charset="-128"/>
                <a:cs typeface="+mn-cs"/>
              </a:rPr>
              <a:t>for thread contexts (registers)</a:t>
            </a:r>
          </a:p>
        </p:txBody>
      </p:sp>
      <p:cxnSp>
        <p:nvCxnSpPr>
          <p:cNvPr id="124933" name="Straight Arrow Connector 59">
            <a:extLst>
              <a:ext uri="{FF2B5EF4-FFF2-40B4-BE49-F238E27FC236}">
                <a16:creationId xmlns:a16="http://schemas.microsoft.com/office/drawing/2014/main" id="{9BDF3ED7-88C0-7743-ABD9-2D8063ABC26D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 flipV="1">
            <a:off x="4919663" y="3876675"/>
            <a:ext cx="1457325" cy="14288"/>
          </a:xfrm>
          <a:prstGeom prst="straightConnector1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4934" name="Content Placeholder 2">
            <a:extLst>
              <a:ext uri="{FF2B5EF4-FFF2-40B4-BE49-F238E27FC236}">
                <a16:creationId xmlns:a16="http://schemas.microsoft.com/office/drawing/2014/main" id="{F18A2B9A-896A-354E-A958-F36FFECEF9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4532313"/>
            <a:ext cx="8839200" cy="1919287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Groups of 32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threads</a:t>
            </a:r>
            <a:r>
              <a:rPr lang="en-US" altLang="en-US">
                <a:ea typeface="ＭＳ Ｐゴシック" panose="020B0600070205080204" pitchFamily="34" charset="-128"/>
              </a:rPr>
              <a:t> share instruction stream (each group is a Warp): they execute the same instruction on different data</a:t>
            </a:r>
          </a:p>
          <a:p>
            <a:r>
              <a:rPr lang="en-US" altLang="en-US" b="1">
                <a:solidFill>
                  <a:srgbClr val="FF0000"/>
                </a:solidFill>
                <a:ea typeface="ＭＳ Ｐゴシック" panose="020B0600070205080204" pitchFamily="34" charset="-128"/>
              </a:rPr>
              <a:t>Up to 32 warps are interleaved in an FGMT manner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Up to 1024 thread contexts can be stored   </a:t>
            </a:r>
          </a:p>
          <a:p>
            <a:pPr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24935" name="TextBox 44">
            <a:extLst>
              <a:ext uri="{FF2B5EF4-FFF2-40B4-BE49-F238E27FC236}">
                <a16:creationId xmlns:a16="http://schemas.microsoft.com/office/drawing/2014/main" id="{F5215E77-C0D9-7F4F-B61E-6E5879A7D7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6535738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Slide credit: Kayvon Fatahalian</a:t>
            </a:r>
          </a:p>
        </p:txBody>
      </p:sp>
    </p:spTree>
    <p:extLst>
      <p:ext uri="{BB962C8B-B14F-4D97-AF65-F5344CB8AC3E}">
        <p14:creationId xmlns:p14="http://schemas.microsoft.com/office/powerpoint/2010/main" val="3349590791"/>
      </p:ext>
    </p:extLst>
  </p:cSld>
  <p:clrMapOvr>
    <a:masterClrMapping/>
  </p:clrMapOvr>
  <p:transition spd="slow"/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7" name="Title 1">
            <a:extLst>
              <a:ext uri="{FF2B5EF4-FFF2-40B4-BE49-F238E27FC236}">
                <a16:creationId xmlns:a16="http://schemas.microsoft.com/office/drawing/2014/main" id="{981CB1C0-40FF-5841-969A-3FD276B49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NVIDIA GeForce GTX 285</a:t>
            </a:r>
          </a:p>
        </p:txBody>
      </p:sp>
      <p:sp>
        <p:nvSpPr>
          <p:cNvPr id="480" name="Rectangle 479">
            <a:extLst>
              <a:ext uri="{FF2B5EF4-FFF2-40B4-BE49-F238E27FC236}">
                <a16:creationId xmlns:a16="http://schemas.microsoft.com/office/drawing/2014/main" id="{56D39DC0-872F-504F-9EF3-1BC44EC1DDC9}"/>
              </a:ext>
            </a:extLst>
          </p:cNvPr>
          <p:cNvSpPr/>
          <p:nvPr/>
        </p:nvSpPr>
        <p:spPr bwMode="auto">
          <a:xfrm>
            <a:off x="455613" y="1323975"/>
            <a:ext cx="3940175" cy="877888"/>
          </a:xfrm>
          <a:prstGeom prst="rect">
            <a:avLst/>
          </a:prstGeom>
          <a:noFill/>
          <a:ln w="127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rebuchet MS" charset="0"/>
              <a:ea typeface="ＭＳ Ｐゴシック" charset="-128"/>
              <a:cs typeface="+mn-cs"/>
            </a:endParaRPr>
          </a:p>
        </p:txBody>
      </p:sp>
      <p:grpSp>
        <p:nvGrpSpPr>
          <p:cNvPr id="126979" name="Group 1486">
            <a:extLst>
              <a:ext uri="{FF2B5EF4-FFF2-40B4-BE49-F238E27FC236}">
                <a16:creationId xmlns:a16="http://schemas.microsoft.com/office/drawing/2014/main" id="{8A6BA455-27C6-1A42-826F-BFE8893D3239}"/>
              </a:ext>
            </a:extLst>
          </p:cNvPr>
          <p:cNvGrpSpPr>
            <a:grpSpLocks/>
          </p:cNvGrpSpPr>
          <p:nvPr/>
        </p:nvGrpSpPr>
        <p:grpSpPr bwMode="auto">
          <a:xfrm>
            <a:off x="3940175" y="1393825"/>
            <a:ext cx="463550" cy="747713"/>
            <a:chOff x="3940698" y="1394549"/>
            <a:chExt cx="463081" cy="747517"/>
          </a:xfrm>
        </p:grpSpPr>
        <p:sp>
          <p:nvSpPr>
            <p:cNvPr id="133297" name="Rectangle 474">
              <a:extLst>
                <a:ext uri="{FF2B5EF4-FFF2-40B4-BE49-F238E27FC236}">
                  <a16:creationId xmlns:a16="http://schemas.microsoft.com/office/drawing/2014/main" id="{27444A82-BAB1-B041-A43E-6F78842D0C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4141" y="1394549"/>
              <a:ext cx="336195" cy="747517"/>
            </a:xfrm>
            <a:prstGeom prst="rect">
              <a:avLst/>
            </a:prstGeom>
            <a:solidFill>
              <a:srgbClr val="8B9CC3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98" name="TextBox 475">
              <a:extLst>
                <a:ext uri="{FF2B5EF4-FFF2-40B4-BE49-F238E27FC236}">
                  <a16:creationId xmlns:a16="http://schemas.microsoft.com/office/drawing/2014/main" id="{7A6618D7-86DD-204B-9400-A27E3FDB15B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40698" y="1622113"/>
              <a:ext cx="463081" cy="292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3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yriad Pro Black"/>
                  <a:ea typeface="ＭＳ Ｐゴシック" panose="020B0600070205080204" pitchFamily="34" charset="-128"/>
                  <a:cs typeface="+mn-cs"/>
                </a:rPr>
                <a:t>Tex</a:t>
              </a:r>
            </a:p>
          </p:txBody>
        </p:sp>
      </p:grpSp>
      <p:sp>
        <p:nvSpPr>
          <p:cNvPr id="179" name="Rectangle 178">
            <a:extLst>
              <a:ext uri="{FF2B5EF4-FFF2-40B4-BE49-F238E27FC236}">
                <a16:creationId xmlns:a16="http://schemas.microsoft.com/office/drawing/2014/main" id="{311ABD97-B504-FE4C-8AFB-C65137CA426A}"/>
              </a:ext>
            </a:extLst>
          </p:cNvPr>
          <p:cNvSpPr/>
          <p:nvPr/>
        </p:nvSpPr>
        <p:spPr bwMode="auto">
          <a:xfrm>
            <a:off x="514350" y="1384300"/>
            <a:ext cx="1114425" cy="75088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rebuchet MS" charset="0"/>
              <a:ea typeface="ＭＳ Ｐゴシック" charset="-128"/>
              <a:cs typeface="+mn-cs"/>
            </a:endParaRPr>
          </a:p>
        </p:txBody>
      </p:sp>
      <p:sp>
        <p:nvSpPr>
          <p:cNvPr id="126981" name="Rectangle 179">
            <a:extLst>
              <a:ext uri="{FF2B5EF4-FFF2-40B4-BE49-F238E27FC236}">
                <a16:creationId xmlns:a16="http://schemas.microsoft.com/office/drawing/2014/main" id="{304C1D98-02D5-E440-B559-0C95621066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2313" y="1433513"/>
            <a:ext cx="698500" cy="138112"/>
          </a:xfrm>
          <a:prstGeom prst="rect">
            <a:avLst/>
          </a:prstGeom>
          <a:solidFill>
            <a:srgbClr val="DA581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rebuchet MS" panose="020B070302020209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6982" name="Rectangle 188">
            <a:extLst>
              <a:ext uri="{FF2B5EF4-FFF2-40B4-BE49-F238E27FC236}">
                <a16:creationId xmlns:a16="http://schemas.microsoft.com/office/drawing/2014/main" id="{85EFF98F-4F47-2F4D-BBBA-CC89EA0EFF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563" y="1951038"/>
            <a:ext cx="1016000" cy="136525"/>
          </a:xfrm>
          <a:prstGeom prst="rect">
            <a:avLst/>
          </a:prstGeom>
          <a:solidFill>
            <a:srgbClr val="AEC3F5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rebuchet MS" panose="020B070302020209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6983" name="Rectangle 180">
            <a:extLst>
              <a:ext uri="{FF2B5EF4-FFF2-40B4-BE49-F238E27FC236}">
                <a16:creationId xmlns:a16="http://schemas.microsoft.com/office/drawing/2014/main" id="{C5A871F9-AF7D-1F48-8CB7-972ECA4A1E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563" y="1609725"/>
            <a:ext cx="225425" cy="136525"/>
          </a:xfrm>
          <a:prstGeom prst="rect">
            <a:avLst/>
          </a:prstGeom>
          <a:solidFill>
            <a:srgbClr val="FFAF16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rebuchet MS" panose="020B070302020209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6984" name="Rectangle 429">
            <a:extLst>
              <a:ext uri="{FF2B5EF4-FFF2-40B4-BE49-F238E27FC236}">
                <a16:creationId xmlns:a16="http://schemas.microsoft.com/office/drawing/2014/main" id="{00CE98BA-910C-EE4A-B6D8-EB15645F85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8488" y="1646238"/>
            <a:ext cx="63500" cy="63500"/>
          </a:xfrm>
          <a:prstGeom prst="rect">
            <a:avLst/>
          </a:prstGeom>
          <a:solidFill>
            <a:srgbClr val="FFF25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6985" name="Rectangle 430">
            <a:extLst>
              <a:ext uri="{FF2B5EF4-FFF2-40B4-BE49-F238E27FC236}">
                <a16:creationId xmlns:a16="http://schemas.microsoft.com/office/drawing/2014/main" id="{4E589FB6-2531-DA48-9015-0243BAE25F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0563" y="1646238"/>
            <a:ext cx="63500" cy="63500"/>
          </a:xfrm>
          <a:prstGeom prst="rect">
            <a:avLst/>
          </a:prstGeom>
          <a:solidFill>
            <a:srgbClr val="4292B4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6986" name="Rectangle 1167">
            <a:extLst>
              <a:ext uri="{FF2B5EF4-FFF2-40B4-BE49-F238E27FC236}">
                <a16:creationId xmlns:a16="http://schemas.microsoft.com/office/drawing/2014/main" id="{CC8159ED-EB66-1843-935D-31B95B8386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088" y="1609725"/>
            <a:ext cx="225425" cy="136525"/>
          </a:xfrm>
          <a:prstGeom prst="rect">
            <a:avLst/>
          </a:prstGeom>
          <a:solidFill>
            <a:srgbClr val="FFAF16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rebuchet MS" panose="020B070302020209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6987" name="Rectangle 1169">
            <a:extLst>
              <a:ext uri="{FF2B5EF4-FFF2-40B4-BE49-F238E27FC236}">
                <a16:creationId xmlns:a16="http://schemas.microsoft.com/office/drawing/2014/main" id="{64BA2867-D9F9-4743-AA1E-4157CD4957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2013" y="1646238"/>
            <a:ext cx="63500" cy="63500"/>
          </a:xfrm>
          <a:prstGeom prst="rect">
            <a:avLst/>
          </a:prstGeom>
          <a:solidFill>
            <a:srgbClr val="FFF25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6988" name="Rectangle 1170">
            <a:extLst>
              <a:ext uri="{FF2B5EF4-FFF2-40B4-BE49-F238E27FC236}">
                <a16:creationId xmlns:a16="http://schemas.microsoft.com/office/drawing/2014/main" id="{200629F3-A844-614E-AFAE-A453BA10D5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4088" y="1646238"/>
            <a:ext cx="63500" cy="63500"/>
          </a:xfrm>
          <a:prstGeom prst="rect">
            <a:avLst/>
          </a:prstGeom>
          <a:solidFill>
            <a:srgbClr val="4292B4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6989" name="Rectangle 1177">
            <a:extLst>
              <a:ext uri="{FF2B5EF4-FFF2-40B4-BE49-F238E27FC236}">
                <a16:creationId xmlns:a16="http://schemas.microsoft.com/office/drawing/2014/main" id="{94A27B07-BB43-414D-9C9D-0FB24B6C99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0613" y="1609725"/>
            <a:ext cx="225425" cy="136525"/>
          </a:xfrm>
          <a:prstGeom prst="rect">
            <a:avLst/>
          </a:prstGeom>
          <a:solidFill>
            <a:srgbClr val="FFAF16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rebuchet MS" panose="020B070302020209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6990" name="Rectangle 1179">
            <a:extLst>
              <a:ext uri="{FF2B5EF4-FFF2-40B4-BE49-F238E27FC236}">
                <a16:creationId xmlns:a16="http://schemas.microsoft.com/office/drawing/2014/main" id="{9F38B08F-501F-7E48-98B2-FA5F30DB2B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5538" y="1646238"/>
            <a:ext cx="63500" cy="63500"/>
          </a:xfrm>
          <a:prstGeom prst="rect">
            <a:avLst/>
          </a:prstGeom>
          <a:solidFill>
            <a:srgbClr val="FFF25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6991" name="Rectangle 1180">
            <a:extLst>
              <a:ext uri="{FF2B5EF4-FFF2-40B4-BE49-F238E27FC236}">
                <a16:creationId xmlns:a16="http://schemas.microsoft.com/office/drawing/2014/main" id="{0B19536F-D46A-DF47-9636-A7B346ADAB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7613" y="1646238"/>
            <a:ext cx="63500" cy="63500"/>
          </a:xfrm>
          <a:prstGeom prst="rect">
            <a:avLst/>
          </a:prstGeom>
          <a:solidFill>
            <a:srgbClr val="4292B4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6992" name="Rectangle 1187">
            <a:extLst>
              <a:ext uri="{FF2B5EF4-FFF2-40B4-BE49-F238E27FC236}">
                <a16:creationId xmlns:a16="http://schemas.microsoft.com/office/drawing/2014/main" id="{6FCEC99D-D67A-594E-9680-85FF25A563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54138" y="1609725"/>
            <a:ext cx="225425" cy="136525"/>
          </a:xfrm>
          <a:prstGeom prst="rect">
            <a:avLst/>
          </a:prstGeom>
          <a:solidFill>
            <a:srgbClr val="FFAF16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rebuchet MS" panose="020B070302020209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6993" name="Rectangle 1189">
            <a:extLst>
              <a:ext uri="{FF2B5EF4-FFF2-40B4-BE49-F238E27FC236}">
                <a16:creationId xmlns:a16="http://schemas.microsoft.com/office/drawing/2014/main" id="{EA7369D0-F5CD-0F4C-B083-CE04F5D195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89063" y="1646238"/>
            <a:ext cx="63500" cy="63500"/>
          </a:xfrm>
          <a:prstGeom prst="rect">
            <a:avLst/>
          </a:prstGeom>
          <a:solidFill>
            <a:srgbClr val="FFF25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6994" name="Rectangle 1190">
            <a:extLst>
              <a:ext uri="{FF2B5EF4-FFF2-40B4-BE49-F238E27FC236}">
                <a16:creationId xmlns:a16="http://schemas.microsoft.com/office/drawing/2014/main" id="{1D2875D9-6B03-8349-9184-1DBCB40B0B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1138" y="1646238"/>
            <a:ext cx="63500" cy="63500"/>
          </a:xfrm>
          <a:prstGeom prst="rect">
            <a:avLst/>
          </a:prstGeom>
          <a:solidFill>
            <a:srgbClr val="4292B4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6995" name="Rectangle 1162">
            <a:extLst>
              <a:ext uri="{FF2B5EF4-FFF2-40B4-BE49-F238E27FC236}">
                <a16:creationId xmlns:a16="http://schemas.microsoft.com/office/drawing/2014/main" id="{A55DACD5-4F11-304E-BDA6-D8C680E47B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563" y="1778000"/>
            <a:ext cx="225425" cy="136525"/>
          </a:xfrm>
          <a:prstGeom prst="rect">
            <a:avLst/>
          </a:prstGeom>
          <a:solidFill>
            <a:srgbClr val="FFAF16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rebuchet MS" panose="020B070302020209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6996" name="Rectangle 1164">
            <a:extLst>
              <a:ext uri="{FF2B5EF4-FFF2-40B4-BE49-F238E27FC236}">
                <a16:creationId xmlns:a16="http://schemas.microsoft.com/office/drawing/2014/main" id="{9C13F092-B15F-4242-81A0-D1157B2294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8488" y="1814513"/>
            <a:ext cx="63500" cy="63500"/>
          </a:xfrm>
          <a:prstGeom prst="rect">
            <a:avLst/>
          </a:prstGeom>
          <a:solidFill>
            <a:srgbClr val="FFF25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6997" name="Rectangle 1165">
            <a:extLst>
              <a:ext uri="{FF2B5EF4-FFF2-40B4-BE49-F238E27FC236}">
                <a16:creationId xmlns:a16="http://schemas.microsoft.com/office/drawing/2014/main" id="{FFC2115E-5AE7-824F-B228-138E96FB3F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0563" y="1814513"/>
            <a:ext cx="63500" cy="63500"/>
          </a:xfrm>
          <a:prstGeom prst="rect">
            <a:avLst/>
          </a:prstGeom>
          <a:solidFill>
            <a:srgbClr val="4292B4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6998" name="Rectangle 1172">
            <a:extLst>
              <a:ext uri="{FF2B5EF4-FFF2-40B4-BE49-F238E27FC236}">
                <a16:creationId xmlns:a16="http://schemas.microsoft.com/office/drawing/2014/main" id="{82643F8A-55F9-8F44-A9BA-B5B025BF36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088" y="1778000"/>
            <a:ext cx="225425" cy="136525"/>
          </a:xfrm>
          <a:prstGeom prst="rect">
            <a:avLst/>
          </a:prstGeom>
          <a:solidFill>
            <a:srgbClr val="FFAF16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rebuchet MS" panose="020B070302020209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6999" name="Rectangle 1174">
            <a:extLst>
              <a:ext uri="{FF2B5EF4-FFF2-40B4-BE49-F238E27FC236}">
                <a16:creationId xmlns:a16="http://schemas.microsoft.com/office/drawing/2014/main" id="{B0B7BB2B-B924-034B-AF5D-529E08A20C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2013" y="1814513"/>
            <a:ext cx="63500" cy="63500"/>
          </a:xfrm>
          <a:prstGeom prst="rect">
            <a:avLst/>
          </a:prstGeom>
          <a:solidFill>
            <a:srgbClr val="FFF25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7000" name="Rectangle 1175">
            <a:extLst>
              <a:ext uri="{FF2B5EF4-FFF2-40B4-BE49-F238E27FC236}">
                <a16:creationId xmlns:a16="http://schemas.microsoft.com/office/drawing/2014/main" id="{0789AB8D-0596-2C4D-A731-E4D200263E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4088" y="1814513"/>
            <a:ext cx="63500" cy="63500"/>
          </a:xfrm>
          <a:prstGeom prst="rect">
            <a:avLst/>
          </a:prstGeom>
          <a:solidFill>
            <a:srgbClr val="4292B4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7001" name="Rectangle 1182">
            <a:extLst>
              <a:ext uri="{FF2B5EF4-FFF2-40B4-BE49-F238E27FC236}">
                <a16:creationId xmlns:a16="http://schemas.microsoft.com/office/drawing/2014/main" id="{E57C4D37-FE0C-264B-AF04-12251F01CE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0613" y="1778000"/>
            <a:ext cx="225425" cy="136525"/>
          </a:xfrm>
          <a:prstGeom prst="rect">
            <a:avLst/>
          </a:prstGeom>
          <a:solidFill>
            <a:srgbClr val="FFAF16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rebuchet MS" panose="020B070302020209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7002" name="Rectangle 1184">
            <a:extLst>
              <a:ext uri="{FF2B5EF4-FFF2-40B4-BE49-F238E27FC236}">
                <a16:creationId xmlns:a16="http://schemas.microsoft.com/office/drawing/2014/main" id="{B2A840DE-EED5-A94D-8FFB-3FD83A1215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5538" y="1814513"/>
            <a:ext cx="63500" cy="63500"/>
          </a:xfrm>
          <a:prstGeom prst="rect">
            <a:avLst/>
          </a:prstGeom>
          <a:solidFill>
            <a:srgbClr val="FFF25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7003" name="Rectangle 1185">
            <a:extLst>
              <a:ext uri="{FF2B5EF4-FFF2-40B4-BE49-F238E27FC236}">
                <a16:creationId xmlns:a16="http://schemas.microsoft.com/office/drawing/2014/main" id="{652813E8-C9F9-EA49-BB0C-8F539F98EC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7613" y="1814513"/>
            <a:ext cx="63500" cy="63500"/>
          </a:xfrm>
          <a:prstGeom prst="rect">
            <a:avLst/>
          </a:prstGeom>
          <a:solidFill>
            <a:srgbClr val="4292B4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7004" name="Rectangle 1192">
            <a:extLst>
              <a:ext uri="{FF2B5EF4-FFF2-40B4-BE49-F238E27FC236}">
                <a16:creationId xmlns:a16="http://schemas.microsoft.com/office/drawing/2014/main" id="{9ED8E191-A35F-AC48-B37A-9DF2814EFE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54138" y="1778000"/>
            <a:ext cx="225425" cy="136525"/>
          </a:xfrm>
          <a:prstGeom prst="rect">
            <a:avLst/>
          </a:prstGeom>
          <a:solidFill>
            <a:srgbClr val="FFAF16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rebuchet MS" panose="020B070302020209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7005" name="Rectangle 1194">
            <a:extLst>
              <a:ext uri="{FF2B5EF4-FFF2-40B4-BE49-F238E27FC236}">
                <a16:creationId xmlns:a16="http://schemas.microsoft.com/office/drawing/2014/main" id="{09B4A687-97CC-F44F-A846-5E6E534562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89063" y="1814513"/>
            <a:ext cx="63500" cy="63500"/>
          </a:xfrm>
          <a:prstGeom prst="rect">
            <a:avLst/>
          </a:prstGeom>
          <a:solidFill>
            <a:srgbClr val="FFF25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7006" name="Rectangle 1195">
            <a:extLst>
              <a:ext uri="{FF2B5EF4-FFF2-40B4-BE49-F238E27FC236}">
                <a16:creationId xmlns:a16="http://schemas.microsoft.com/office/drawing/2014/main" id="{36832162-FF8F-6944-8EA2-58416F22DC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1138" y="1814513"/>
            <a:ext cx="63500" cy="63500"/>
          </a:xfrm>
          <a:prstGeom prst="rect">
            <a:avLst/>
          </a:prstGeom>
          <a:solidFill>
            <a:srgbClr val="4292B4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127007" name="Group 1429">
            <a:extLst>
              <a:ext uri="{FF2B5EF4-FFF2-40B4-BE49-F238E27FC236}">
                <a16:creationId xmlns:a16="http://schemas.microsoft.com/office/drawing/2014/main" id="{1366E0B1-4F12-114B-8129-8C4033A6A9D1}"/>
              </a:ext>
            </a:extLst>
          </p:cNvPr>
          <p:cNvGrpSpPr>
            <a:grpSpLocks/>
          </p:cNvGrpSpPr>
          <p:nvPr/>
        </p:nvGrpSpPr>
        <p:grpSpPr bwMode="auto">
          <a:xfrm>
            <a:off x="1682750" y="1389063"/>
            <a:ext cx="1114425" cy="752475"/>
            <a:chOff x="517764" y="1384300"/>
            <a:chExt cx="1114185" cy="751417"/>
          </a:xfrm>
        </p:grpSpPr>
        <p:sp>
          <p:nvSpPr>
            <p:cNvPr id="1431" name="Rectangle 1430">
              <a:extLst>
                <a:ext uri="{FF2B5EF4-FFF2-40B4-BE49-F238E27FC236}">
                  <a16:creationId xmlns:a16="http://schemas.microsoft.com/office/drawing/2014/main" id="{F1E33923-5034-4A4A-ADE1-64D2967DDF69}"/>
                </a:ext>
              </a:extLst>
            </p:cNvPr>
            <p:cNvSpPr/>
            <p:nvPr/>
          </p:nvSpPr>
          <p:spPr bwMode="auto">
            <a:xfrm>
              <a:off x="517764" y="1384300"/>
              <a:ext cx="1114185" cy="751417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 anchorCtr="1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33271" name="Rectangle 1431">
              <a:extLst>
                <a:ext uri="{FF2B5EF4-FFF2-40B4-BE49-F238E27FC236}">
                  <a16:creationId xmlns:a16="http://schemas.microsoft.com/office/drawing/2014/main" id="{9941CDC7-88CB-F746-B278-8A016B8E46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5801" y="1433925"/>
              <a:ext cx="698111" cy="137160"/>
            </a:xfrm>
            <a:prstGeom prst="rect">
              <a:avLst/>
            </a:prstGeom>
            <a:solidFill>
              <a:srgbClr val="DA581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72" name="Rectangle 1432">
              <a:extLst>
                <a:ext uri="{FF2B5EF4-FFF2-40B4-BE49-F238E27FC236}">
                  <a16:creationId xmlns:a16="http://schemas.microsoft.com/office/drawing/2014/main" id="{4E7A2441-BF60-B44E-A094-7E42171EF8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050" y="1950358"/>
              <a:ext cx="1015612" cy="137160"/>
            </a:xfrm>
            <a:prstGeom prst="rect">
              <a:avLst/>
            </a:prstGeom>
            <a:solidFill>
              <a:srgbClr val="AEC3F5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73" name="Rectangle 1433">
              <a:extLst>
                <a:ext uri="{FF2B5EF4-FFF2-40B4-BE49-F238E27FC236}">
                  <a16:creationId xmlns:a16="http://schemas.microsoft.com/office/drawing/2014/main" id="{BC78AE48-EAD8-564E-8C4B-F8FDA26EED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747" y="1609166"/>
              <a:ext cx="225644" cy="137083"/>
            </a:xfrm>
            <a:prstGeom prst="rect">
              <a:avLst/>
            </a:prstGeom>
            <a:solidFill>
              <a:srgbClr val="FFAF16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74" name="Rectangle 1434">
              <a:extLst>
                <a:ext uri="{FF2B5EF4-FFF2-40B4-BE49-F238E27FC236}">
                  <a16:creationId xmlns:a16="http://schemas.microsoft.com/office/drawing/2014/main" id="{1282C016-83EB-CB4E-826F-A45F1F69A3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1782" y="1645957"/>
              <a:ext cx="63500" cy="63500"/>
            </a:xfrm>
            <a:prstGeom prst="rect">
              <a:avLst/>
            </a:prstGeom>
            <a:solidFill>
              <a:srgbClr val="FFF25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75" name="Rectangle 1435">
              <a:extLst>
                <a:ext uri="{FF2B5EF4-FFF2-40B4-BE49-F238E27FC236}">
                  <a16:creationId xmlns:a16="http://schemas.microsoft.com/office/drawing/2014/main" id="{9AF70783-90B5-B54D-A90C-003729430C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3857" y="1645957"/>
              <a:ext cx="63500" cy="63500"/>
            </a:xfrm>
            <a:prstGeom prst="rect">
              <a:avLst/>
            </a:prstGeom>
            <a:solidFill>
              <a:srgbClr val="4292B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76" name="Rectangle 1436">
              <a:extLst>
                <a:ext uri="{FF2B5EF4-FFF2-40B4-BE49-F238E27FC236}">
                  <a16:creationId xmlns:a16="http://schemas.microsoft.com/office/drawing/2014/main" id="{2D50C962-924E-5443-AD32-416BD95CDC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0272" y="1609166"/>
              <a:ext cx="225644" cy="137083"/>
            </a:xfrm>
            <a:prstGeom prst="rect">
              <a:avLst/>
            </a:prstGeom>
            <a:solidFill>
              <a:srgbClr val="FFAF16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77" name="Rectangle 1437">
              <a:extLst>
                <a:ext uri="{FF2B5EF4-FFF2-40B4-BE49-F238E27FC236}">
                  <a16:creationId xmlns:a16="http://schemas.microsoft.com/office/drawing/2014/main" id="{E2725756-5E38-B240-AE49-DFC308F846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5307" y="1645957"/>
              <a:ext cx="63500" cy="63500"/>
            </a:xfrm>
            <a:prstGeom prst="rect">
              <a:avLst/>
            </a:prstGeom>
            <a:solidFill>
              <a:srgbClr val="FFF25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78" name="Rectangle 1438">
              <a:extLst>
                <a:ext uri="{FF2B5EF4-FFF2-40B4-BE49-F238E27FC236}">
                  <a16:creationId xmlns:a16="http://schemas.microsoft.com/office/drawing/2014/main" id="{F4EDB36A-74BB-734D-ABF9-B225770617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7382" y="1645957"/>
              <a:ext cx="63500" cy="63500"/>
            </a:xfrm>
            <a:prstGeom prst="rect">
              <a:avLst/>
            </a:prstGeom>
            <a:solidFill>
              <a:srgbClr val="4292B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79" name="Rectangle 1439">
              <a:extLst>
                <a:ext uri="{FF2B5EF4-FFF2-40B4-BE49-F238E27FC236}">
                  <a16:creationId xmlns:a16="http://schemas.microsoft.com/office/drawing/2014/main" id="{0A6D2D09-FA25-6A45-8D6A-4DA8BF9B59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3797" y="1609166"/>
              <a:ext cx="225644" cy="137083"/>
            </a:xfrm>
            <a:prstGeom prst="rect">
              <a:avLst/>
            </a:prstGeom>
            <a:solidFill>
              <a:srgbClr val="FFAF16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80" name="Rectangle 1440">
              <a:extLst>
                <a:ext uri="{FF2B5EF4-FFF2-40B4-BE49-F238E27FC236}">
                  <a16:creationId xmlns:a16="http://schemas.microsoft.com/office/drawing/2014/main" id="{ECB0E7FA-1F33-FD46-BF52-ADCA7F5965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8832" y="1645957"/>
              <a:ext cx="63500" cy="63500"/>
            </a:xfrm>
            <a:prstGeom prst="rect">
              <a:avLst/>
            </a:prstGeom>
            <a:solidFill>
              <a:srgbClr val="FFF25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81" name="Rectangle 1441">
              <a:extLst>
                <a:ext uri="{FF2B5EF4-FFF2-40B4-BE49-F238E27FC236}">
                  <a16:creationId xmlns:a16="http://schemas.microsoft.com/office/drawing/2014/main" id="{4E1B1505-F8D9-AD48-BCB1-05A5431BC9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0907" y="1645957"/>
              <a:ext cx="63500" cy="63500"/>
            </a:xfrm>
            <a:prstGeom prst="rect">
              <a:avLst/>
            </a:prstGeom>
            <a:solidFill>
              <a:srgbClr val="4292B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82" name="Rectangle 1442">
              <a:extLst>
                <a:ext uri="{FF2B5EF4-FFF2-40B4-BE49-F238E27FC236}">
                  <a16:creationId xmlns:a16="http://schemas.microsoft.com/office/drawing/2014/main" id="{46128DAA-78A0-754A-BBC3-91C04281B5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7322" y="1609166"/>
              <a:ext cx="225644" cy="137083"/>
            </a:xfrm>
            <a:prstGeom prst="rect">
              <a:avLst/>
            </a:prstGeom>
            <a:solidFill>
              <a:srgbClr val="FFAF16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83" name="Rectangle 1443">
              <a:extLst>
                <a:ext uri="{FF2B5EF4-FFF2-40B4-BE49-F238E27FC236}">
                  <a16:creationId xmlns:a16="http://schemas.microsoft.com/office/drawing/2014/main" id="{1C0C0E8D-F576-D741-AE87-8A8A5B4C11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2357" y="1645957"/>
              <a:ext cx="63500" cy="63500"/>
            </a:xfrm>
            <a:prstGeom prst="rect">
              <a:avLst/>
            </a:prstGeom>
            <a:solidFill>
              <a:srgbClr val="FFF25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84" name="Rectangle 1444">
              <a:extLst>
                <a:ext uri="{FF2B5EF4-FFF2-40B4-BE49-F238E27FC236}">
                  <a16:creationId xmlns:a16="http://schemas.microsoft.com/office/drawing/2014/main" id="{16349C9B-1CEC-7545-AF20-953FEB07FB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4432" y="1645957"/>
              <a:ext cx="63500" cy="63500"/>
            </a:xfrm>
            <a:prstGeom prst="rect">
              <a:avLst/>
            </a:prstGeom>
            <a:solidFill>
              <a:srgbClr val="4292B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85" name="Rectangle 1445">
              <a:extLst>
                <a:ext uri="{FF2B5EF4-FFF2-40B4-BE49-F238E27FC236}">
                  <a16:creationId xmlns:a16="http://schemas.microsoft.com/office/drawing/2014/main" id="{C81CB05D-8F0D-D241-B86F-7EC5EE167C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747" y="1777441"/>
              <a:ext cx="225644" cy="137083"/>
            </a:xfrm>
            <a:prstGeom prst="rect">
              <a:avLst/>
            </a:prstGeom>
            <a:solidFill>
              <a:srgbClr val="FFAF16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86" name="Rectangle 1446">
              <a:extLst>
                <a:ext uri="{FF2B5EF4-FFF2-40B4-BE49-F238E27FC236}">
                  <a16:creationId xmlns:a16="http://schemas.microsoft.com/office/drawing/2014/main" id="{302A9FF7-78F3-C04B-B80D-6C189B13F3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1782" y="1814232"/>
              <a:ext cx="63500" cy="63500"/>
            </a:xfrm>
            <a:prstGeom prst="rect">
              <a:avLst/>
            </a:prstGeom>
            <a:solidFill>
              <a:srgbClr val="FFF25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87" name="Rectangle 1447">
              <a:extLst>
                <a:ext uri="{FF2B5EF4-FFF2-40B4-BE49-F238E27FC236}">
                  <a16:creationId xmlns:a16="http://schemas.microsoft.com/office/drawing/2014/main" id="{3B59F425-3E9C-5C46-A615-0D2C107FCB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3857" y="1814232"/>
              <a:ext cx="63500" cy="63500"/>
            </a:xfrm>
            <a:prstGeom prst="rect">
              <a:avLst/>
            </a:prstGeom>
            <a:solidFill>
              <a:srgbClr val="4292B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88" name="Rectangle 1448">
              <a:extLst>
                <a:ext uri="{FF2B5EF4-FFF2-40B4-BE49-F238E27FC236}">
                  <a16:creationId xmlns:a16="http://schemas.microsoft.com/office/drawing/2014/main" id="{57175DE4-B0AC-1E4F-AF15-CAE4F481E6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0272" y="1777441"/>
              <a:ext cx="225644" cy="137083"/>
            </a:xfrm>
            <a:prstGeom prst="rect">
              <a:avLst/>
            </a:prstGeom>
            <a:solidFill>
              <a:srgbClr val="FFAF16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89" name="Rectangle 1449">
              <a:extLst>
                <a:ext uri="{FF2B5EF4-FFF2-40B4-BE49-F238E27FC236}">
                  <a16:creationId xmlns:a16="http://schemas.microsoft.com/office/drawing/2014/main" id="{08E29303-1B58-7A4C-85B6-37426D763F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5307" y="1814232"/>
              <a:ext cx="63500" cy="63500"/>
            </a:xfrm>
            <a:prstGeom prst="rect">
              <a:avLst/>
            </a:prstGeom>
            <a:solidFill>
              <a:srgbClr val="FFF25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90" name="Rectangle 1450">
              <a:extLst>
                <a:ext uri="{FF2B5EF4-FFF2-40B4-BE49-F238E27FC236}">
                  <a16:creationId xmlns:a16="http://schemas.microsoft.com/office/drawing/2014/main" id="{083E67A7-F4C5-5F4F-9838-7DA77D80FD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7382" y="1814232"/>
              <a:ext cx="63500" cy="63500"/>
            </a:xfrm>
            <a:prstGeom prst="rect">
              <a:avLst/>
            </a:prstGeom>
            <a:solidFill>
              <a:srgbClr val="4292B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91" name="Rectangle 1451">
              <a:extLst>
                <a:ext uri="{FF2B5EF4-FFF2-40B4-BE49-F238E27FC236}">
                  <a16:creationId xmlns:a16="http://schemas.microsoft.com/office/drawing/2014/main" id="{7FE2FA7C-CD43-ED4C-9223-F7C37A65B0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3797" y="1777441"/>
              <a:ext cx="225644" cy="137083"/>
            </a:xfrm>
            <a:prstGeom prst="rect">
              <a:avLst/>
            </a:prstGeom>
            <a:solidFill>
              <a:srgbClr val="FFAF16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92" name="Rectangle 1452">
              <a:extLst>
                <a:ext uri="{FF2B5EF4-FFF2-40B4-BE49-F238E27FC236}">
                  <a16:creationId xmlns:a16="http://schemas.microsoft.com/office/drawing/2014/main" id="{32354774-CD10-144C-8A77-A8215E666A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8832" y="1814232"/>
              <a:ext cx="63500" cy="63500"/>
            </a:xfrm>
            <a:prstGeom prst="rect">
              <a:avLst/>
            </a:prstGeom>
            <a:solidFill>
              <a:srgbClr val="FFF25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93" name="Rectangle 1453">
              <a:extLst>
                <a:ext uri="{FF2B5EF4-FFF2-40B4-BE49-F238E27FC236}">
                  <a16:creationId xmlns:a16="http://schemas.microsoft.com/office/drawing/2014/main" id="{EA453162-6DA3-D94A-9A18-BCAA13F429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0907" y="1814232"/>
              <a:ext cx="63500" cy="63500"/>
            </a:xfrm>
            <a:prstGeom prst="rect">
              <a:avLst/>
            </a:prstGeom>
            <a:solidFill>
              <a:srgbClr val="4292B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94" name="Rectangle 1454">
              <a:extLst>
                <a:ext uri="{FF2B5EF4-FFF2-40B4-BE49-F238E27FC236}">
                  <a16:creationId xmlns:a16="http://schemas.microsoft.com/office/drawing/2014/main" id="{27751138-0330-7141-BC6B-D01759CBE7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7322" y="1777441"/>
              <a:ext cx="225644" cy="137083"/>
            </a:xfrm>
            <a:prstGeom prst="rect">
              <a:avLst/>
            </a:prstGeom>
            <a:solidFill>
              <a:srgbClr val="FFAF16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95" name="Rectangle 1455">
              <a:extLst>
                <a:ext uri="{FF2B5EF4-FFF2-40B4-BE49-F238E27FC236}">
                  <a16:creationId xmlns:a16="http://schemas.microsoft.com/office/drawing/2014/main" id="{9615BEEE-31A9-4942-A6E5-3D24F1132D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2357" y="1814232"/>
              <a:ext cx="63500" cy="63500"/>
            </a:xfrm>
            <a:prstGeom prst="rect">
              <a:avLst/>
            </a:prstGeom>
            <a:solidFill>
              <a:srgbClr val="FFF25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96" name="Rectangle 1456">
              <a:extLst>
                <a:ext uri="{FF2B5EF4-FFF2-40B4-BE49-F238E27FC236}">
                  <a16:creationId xmlns:a16="http://schemas.microsoft.com/office/drawing/2014/main" id="{80AE31B5-5592-214A-BAC4-4D134ADEF0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4432" y="1814232"/>
              <a:ext cx="63500" cy="63500"/>
            </a:xfrm>
            <a:prstGeom prst="rect">
              <a:avLst/>
            </a:prstGeom>
            <a:solidFill>
              <a:srgbClr val="4292B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grpSp>
        <p:nvGrpSpPr>
          <p:cNvPr id="127008" name="Group 1457">
            <a:extLst>
              <a:ext uri="{FF2B5EF4-FFF2-40B4-BE49-F238E27FC236}">
                <a16:creationId xmlns:a16="http://schemas.microsoft.com/office/drawing/2014/main" id="{9A4E3B5F-7D9F-0047-9620-252B2C09C54A}"/>
              </a:ext>
            </a:extLst>
          </p:cNvPr>
          <p:cNvGrpSpPr>
            <a:grpSpLocks/>
          </p:cNvGrpSpPr>
          <p:nvPr/>
        </p:nvGrpSpPr>
        <p:grpSpPr bwMode="auto">
          <a:xfrm>
            <a:off x="2846388" y="1389063"/>
            <a:ext cx="1114425" cy="752475"/>
            <a:chOff x="517764" y="1384300"/>
            <a:chExt cx="1114185" cy="751417"/>
          </a:xfrm>
        </p:grpSpPr>
        <p:sp>
          <p:nvSpPr>
            <p:cNvPr id="1459" name="Rectangle 1458">
              <a:extLst>
                <a:ext uri="{FF2B5EF4-FFF2-40B4-BE49-F238E27FC236}">
                  <a16:creationId xmlns:a16="http://schemas.microsoft.com/office/drawing/2014/main" id="{57CE40B1-52E0-3645-86B5-0B149A098B5E}"/>
                </a:ext>
              </a:extLst>
            </p:cNvPr>
            <p:cNvSpPr/>
            <p:nvPr/>
          </p:nvSpPr>
          <p:spPr bwMode="auto">
            <a:xfrm>
              <a:off x="517764" y="1384300"/>
              <a:ext cx="1114185" cy="751417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 anchorCtr="1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33244" name="Rectangle 1459">
              <a:extLst>
                <a:ext uri="{FF2B5EF4-FFF2-40B4-BE49-F238E27FC236}">
                  <a16:creationId xmlns:a16="http://schemas.microsoft.com/office/drawing/2014/main" id="{351570E6-A0B4-DB42-BA73-B3DF9BBCCF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5801" y="1433925"/>
              <a:ext cx="698111" cy="137160"/>
            </a:xfrm>
            <a:prstGeom prst="rect">
              <a:avLst/>
            </a:prstGeom>
            <a:solidFill>
              <a:srgbClr val="DA581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45" name="Rectangle 1460">
              <a:extLst>
                <a:ext uri="{FF2B5EF4-FFF2-40B4-BE49-F238E27FC236}">
                  <a16:creationId xmlns:a16="http://schemas.microsoft.com/office/drawing/2014/main" id="{4FD89C2E-577C-6F44-A633-E6092F26C2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050" y="1950358"/>
              <a:ext cx="1015612" cy="137160"/>
            </a:xfrm>
            <a:prstGeom prst="rect">
              <a:avLst/>
            </a:prstGeom>
            <a:solidFill>
              <a:srgbClr val="AEC3F5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46" name="Rectangle 1461">
              <a:extLst>
                <a:ext uri="{FF2B5EF4-FFF2-40B4-BE49-F238E27FC236}">
                  <a16:creationId xmlns:a16="http://schemas.microsoft.com/office/drawing/2014/main" id="{5ED91009-E95F-C14F-9197-74CF07FC98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747" y="1609166"/>
              <a:ext cx="225644" cy="137083"/>
            </a:xfrm>
            <a:prstGeom prst="rect">
              <a:avLst/>
            </a:prstGeom>
            <a:solidFill>
              <a:srgbClr val="FFAF16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47" name="Rectangle 1462">
              <a:extLst>
                <a:ext uri="{FF2B5EF4-FFF2-40B4-BE49-F238E27FC236}">
                  <a16:creationId xmlns:a16="http://schemas.microsoft.com/office/drawing/2014/main" id="{FADABDFF-0FFD-3249-A2BF-69B9962ECF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1782" y="1645957"/>
              <a:ext cx="63500" cy="63500"/>
            </a:xfrm>
            <a:prstGeom prst="rect">
              <a:avLst/>
            </a:prstGeom>
            <a:solidFill>
              <a:srgbClr val="FFF25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48" name="Rectangle 1463">
              <a:extLst>
                <a:ext uri="{FF2B5EF4-FFF2-40B4-BE49-F238E27FC236}">
                  <a16:creationId xmlns:a16="http://schemas.microsoft.com/office/drawing/2014/main" id="{EE3879AA-D41F-EB45-BBF1-A10A7AC3F6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3857" y="1645957"/>
              <a:ext cx="63500" cy="63500"/>
            </a:xfrm>
            <a:prstGeom prst="rect">
              <a:avLst/>
            </a:prstGeom>
            <a:solidFill>
              <a:srgbClr val="4292B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49" name="Rectangle 1464">
              <a:extLst>
                <a:ext uri="{FF2B5EF4-FFF2-40B4-BE49-F238E27FC236}">
                  <a16:creationId xmlns:a16="http://schemas.microsoft.com/office/drawing/2014/main" id="{DA9E146F-1F13-A246-93F4-A210C7A7A3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0272" y="1609166"/>
              <a:ext cx="225644" cy="137083"/>
            </a:xfrm>
            <a:prstGeom prst="rect">
              <a:avLst/>
            </a:prstGeom>
            <a:solidFill>
              <a:srgbClr val="FFAF16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50" name="Rectangle 1465">
              <a:extLst>
                <a:ext uri="{FF2B5EF4-FFF2-40B4-BE49-F238E27FC236}">
                  <a16:creationId xmlns:a16="http://schemas.microsoft.com/office/drawing/2014/main" id="{8499FFE0-2203-B144-9A27-4C55D91822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5307" y="1645957"/>
              <a:ext cx="63500" cy="63500"/>
            </a:xfrm>
            <a:prstGeom prst="rect">
              <a:avLst/>
            </a:prstGeom>
            <a:solidFill>
              <a:srgbClr val="FFF25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51" name="Rectangle 1466">
              <a:extLst>
                <a:ext uri="{FF2B5EF4-FFF2-40B4-BE49-F238E27FC236}">
                  <a16:creationId xmlns:a16="http://schemas.microsoft.com/office/drawing/2014/main" id="{ABFB07DF-9CB5-1C45-A163-65DE2AF369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7382" y="1645957"/>
              <a:ext cx="63500" cy="63500"/>
            </a:xfrm>
            <a:prstGeom prst="rect">
              <a:avLst/>
            </a:prstGeom>
            <a:solidFill>
              <a:srgbClr val="4292B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52" name="Rectangle 1467">
              <a:extLst>
                <a:ext uri="{FF2B5EF4-FFF2-40B4-BE49-F238E27FC236}">
                  <a16:creationId xmlns:a16="http://schemas.microsoft.com/office/drawing/2014/main" id="{B8F6A02B-5AC9-C543-8DC8-266292784C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3797" y="1609166"/>
              <a:ext cx="225644" cy="137083"/>
            </a:xfrm>
            <a:prstGeom prst="rect">
              <a:avLst/>
            </a:prstGeom>
            <a:solidFill>
              <a:srgbClr val="FFAF16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53" name="Rectangle 1468">
              <a:extLst>
                <a:ext uri="{FF2B5EF4-FFF2-40B4-BE49-F238E27FC236}">
                  <a16:creationId xmlns:a16="http://schemas.microsoft.com/office/drawing/2014/main" id="{8A0359EC-14A1-214C-B9F7-C0F7B716E8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8832" y="1645957"/>
              <a:ext cx="63500" cy="63500"/>
            </a:xfrm>
            <a:prstGeom prst="rect">
              <a:avLst/>
            </a:prstGeom>
            <a:solidFill>
              <a:srgbClr val="FFF25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54" name="Rectangle 1469">
              <a:extLst>
                <a:ext uri="{FF2B5EF4-FFF2-40B4-BE49-F238E27FC236}">
                  <a16:creationId xmlns:a16="http://schemas.microsoft.com/office/drawing/2014/main" id="{8BB4DDF1-2FED-C449-AA4E-35656856B2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0907" y="1645957"/>
              <a:ext cx="63500" cy="63500"/>
            </a:xfrm>
            <a:prstGeom prst="rect">
              <a:avLst/>
            </a:prstGeom>
            <a:solidFill>
              <a:srgbClr val="4292B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55" name="Rectangle 1470">
              <a:extLst>
                <a:ext uri="{FF2B5EF4-FFF2-40B4-BE49-F238E27FC236}">
                  <a16:creationId xmlns:a16="http://schemas.microsoft.com/office/drawing/2014/main" id="{9736EC1C-B18F-2540-A178-96FD5F6088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7322" y="1609166"/>
              <a:ext cx="225644" cy="137083"/>
            </a:xfrm>
            <a:prstGeom prst="rect">
              <a:avLst/>
            </a:prstGeom>
            <a:solidFill>
              <a:srgbClr val="FFAF16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56" name="Rectangle 1471">
              <a:extLst>
                <a:ext uri="{FF2B5EF4-FFF2-40B4-BE49-F238E27FC236}">
                  <a16:creationId xmlns:a16="http://schemas.microsoft.com/office/drawing/2014/main" id="{22D295D2-768F-F64C-8EC7-B913BDE8A4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2357" y="1645957"/>
              <a:ext cx="63500" cy="63500"/>
            </a:xfrm>
            <a:prstGeom prst="rect">
              <a:avLst/>
            </a:prstGeom>
            <a:solidFill>
              <a:srgbClr val="FFF25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57" name="Rectangle 1472">
              <a:extLst>
                <a:ext uri="{FF2B5EF4-FFF2-40B4-BE49-F238E27FC236}">
                  <a16:creationId xmlns:a16="http://schemas.microsoft.com/office/drawing/2014/main" id="{39B109DD-86F3-A64A-A6E5-18A79C6474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4432" y="1645957"/>
              <a:ext cx="63500" cy="63500"/>
            </a:xfrm>
            <a:prstGeom prst="rect">
              <a:avLst/>
            </a:prstGeom>
            <a:solidFill>
              <a:srgbClr val="4292B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58" name="Rectangle 1473">
              <a:extLst>
                <a:ext uri="{FF2B5EF4-FFF2-40B4-BE49-F238E27FC236}">
                  <a16:creationId xmlns:a16="http://schemas.microsoft.com/office/drawing/2014/main" id="{F49382F2-A8D3-0B4E-9668-8BEE89984D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747" y="1777441"/>
              <a:ext cx="225644" cy="137083"/>
            </a:xfrm>
            <a:prstGeom prst="rect">
              <a:avLst/>
            </a:prstGeom>
            <a:solidFill>
              <a:srgbClr val="FFAF16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59" name="Rectangle 1474">
              <a:extLst>
                <a:ext uri="{FF2B5EF4-FFF2-40B4-BE49-F238E27FC236}">
                  <a16:creationId xmlns:a16="http://schemas.microsoft.com/office/drawing/2014/main" id="{345D4CD1-8825-3D4D-9606-B108AFE07A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1782" y="1814232"/>
              <a:ext cx="63500" cy="63500"/>
            </a:xfrm>
            <a:prstGeom prst="rect">
              <a:avLst/>
            </a:prstGeom>
            <a:solidFill>
              <a:srgbClr val="FFF25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60" name="Rectangle 1475">
              <a:extLst>
                <a:ext uri="{FF2B5EF4-FFF2-40B4-BE49-F238E27FC236}">
                  <a16:creationId xmlns:a16="http://schemas.microsoft.com/office/drawing/2014/main" id="{3BD0CB48-5FC8-EB4F-BC16-968D3CF2B1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3857" y="1814232"/>
              <a:ext cx="63500" cy="63500"/>
            </a:xfrm>
            <a:prstGeom prst="rect">
              <a:avLst/>
            </a:prstGeom>
            <a:solidFill>
              <a:srgbClr val="4292B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61" name="Rectangle 1476">
              <a:extLst>
                <a:ext uri="{FF2B5EF4-FFF2-40B4-BE49-F238E27FC236}">
                  <a16:creationId xmlns:a16="http://schemas.microsoft.com/office/drawing/2014/main" id="{5A0E7C1D-4B70-C948-B4C9-0499D35E8D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0272" y="1777441"/>
              <a:ext cx="225644" cy="137083"/>
            </a:xfrm>
            <a:prstGeom prst="rect">
              <a:avLst/>
            </a:prstGeom>
            <a:solidFill>
              <a:srgbClr val="FFAF16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62" name="Rectangle 1477">
              <a:extLst>
                <a:ext uri="{FF2B5EF4-FFF2-40B4-BE49-F238E27FC236}">
                  <a16:creationId xmlns:a16="http://schemas.microsoft.com/office/drawing/2014/main" id="{A2545E64-E190-F348-BB81-0E0214A228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5307" y="1814232"/>
              <a:ext cx="63500" cy="63500"/>
            </a:xfrm>
            <a:prstGeom prst="rect">
              <a:avLst/>
            </a:prstGeom>
            <a:solidFill>
              <a:srgbClr val="FFF25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63" name="Rectangle 1478">
              <a:extLst>
                <a:ext uri="{FF2B5EF4-FFF2-40B4-BE49-F238E27FC236}">
                  <a16:creationId xmlns:a16="http://schemas.microsoft.com/office/drawing/2014/main" id="{8082D287-76CB-FA45-81DD-9E26DBAC52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7382" y="1814232"/>
              <a:ext cx="63500" cy="63500"/>
            </a:xfrm>
            <a:prstGeom prst="rect">
              <a:avLst/>
            </a:prstGeom>
            <a:solidFill>
              <a:srgbClr val="4292B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64" name="Rectangle 1479">
              <a:extLst>
                <a:ext uri="{FF2B5EF4-FFF2-40B4-BE49-F238E27FC236}">
                  <a16:creationId xmlns:a16="http://schemas.microsoft.com/office/drawing/2014/main" id="{D397C8EA-9FB7-0C40-B1F9-955317CE66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3797" y="1777441"/>
              <a:ext cx="225644" cy="137083"/>
            </a:xfrm>
            <a:prstGeom prst="rect">
              <a:avLst/>
            </a:prstGeom>
            <a:solidFill>
              <a:srgbClr val="FFAF16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65" name="Rectangle 1480">
              <a:extLst>
                <a:ext uri="{FF2B5EF4-FFF2-40B4-BE49-F238E27FC236}">
                  <a16:creationId xmlns:a16="http://schemas.microsoft.com/office/drawing/2014/main" id="{EDE5D2C2-6719-B049-9254-AAF1A94CC0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8832" y="1814232"/>
              <a:ext cx="63500" cy="63500"/>
            </a:xfrm>
            <a:prstGeom prst="rect">
              <a:avLst/>
            </a:prstGeom>
            <a:solidFill>
              <a:srgbClr val="FFF25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66" name="Rectangle 1481">
              <a:extLst>
                <a:ext uri="{FF2B5EF4-FFF2-40B4-BE49-F238E27FC236}">
                  <a16:creationId xmlns:a16="http://schemas.microsoft.com/office/drawing/2014/main" id="{E1D12CF5-E728-E44C-BB89-25C4EA5483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0907" y="1814232"/>
              <a:ext cx="63500" cy="63500"/>
            </a:xfrm>
            <a:prstGeom prst="rect">
              <a:avLst/>
            </a:prstGeom>
            <a:solidFill>
              <a:srgbClr val="4292B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67" name="Rectangle 1482">
              <a:extLst>
                <a:ext uri="{FF2B5EF4-FFF2-40B4-BE49-F238E27FC236}">
                  <a16:creationId xmlns:a16="http://schemas.microsoft.com/office/drawing/2014/main" id="{3A04A0F1-D514-604C-A886-6074EEA672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7322" y="1777441"/>
              <a:ext cx="225644" cy="137083"/>
            </a:xfrm>
            <a:prstGeom prst="rect">
              <a:avLst/>
            </a:prstGeom>
            <a:solidFill>
              <a:srgbClr val="FFAF16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68" name="Rectangle 1483">
              <a:extLst>
                <a:ext uri="{FF2B5EF4-FFF2-40B4-BE49-F238E27FC236}">
                  <a16:creationId xmlns:a16="http://schemas.microsoft.com/office/drawing/2014/main" id="{AE61FF0D-A0A0-4C4F-AEBA-CD59A4126D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2357" y="1814232"/>
              <a:ext cx="63500" cy="63500"/>
            </a:xfrm>
            <a:prstGeom prst="rect">
              <a:avLst/>
            </a:prstGeom>
            <a:solidFill>
              <a:srgbClr val="FFF25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69" name="Rectangle 1484">
              <a:extLst>
                <a:ext uri="{FF2B5EF4-FFF2-40B4-BE49-F238E27FC236}">
                  <a16:creationId xmlns:a16="http://schemas.microsoft.com/office/drawing/2014/main" id="{C3C9DCE3-CEB5-0345-A066-1E50B3B5DE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4432" y="1814232"/>
              <a:ext cx="63500" cy="63500"/>
            </a:xfrm>
            <a:prstGeom prst="rect">
              <a:avLst/>
            </a:prstGeom>
            <a:solidFill>
              <a:srgbClr val="4292B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grpSp>
        <p:nvGrpSpPr>
          <p:cNvPr id="127009" name="Group 1489">
            <a:extLst>
              <a:ext uri="{FF2B5EF4-FFF2-40B4-BE49-F238E27FC236}">
                <a16:creationId xmlns:a16="http://schemas.microsoft.com/office/drawing/2014/main" id="{9C569AB5-CFE1-1040-9705-99E320E79D6E}"/>
              </a:ext>
            </a:extLst>
          </p:cNvPr>
          <p:cNvGrpSpPr>
            <a:grpSpLocks/>
          </p:cNvGrpSpPr>
          <p:nvPr/>
        </p:nvGrpSpPr>
        <p:grpSpPr bwMode="auto">
          <a:xfrm>
            <a:off x="455613" y="2195513"/>
            <a:ext cx="3948112" cy="877887"/>
            <a:chOff x="458550" y="1323474"/>
            <a:chExt cx="3947680" cy="877859"/>
          </a:xfrm>
        </p:grpSpPr>
        <p:sp>
          <p:nvSpPr>
            <p:cNvPr id="1491" name="Rectangle 1490">
              <a:extLst>
                <a:ext uri="{FF2B5EF4-FFF2-40B4-BE49-F238E27FC236}">
                  <a16:creationId xmlns:a16="http://schemas.microsoft.com/office/drawing/2014/main" id="{38EA1CC9-45D8-524E-BEB9-2EC2FFF0895B}"/>
                </a:ext>
              </a:extLst>
            </p:cNvPr>
            <p:cNvSpPr/>
            <p:nvPr/>
          </p:nvSpPr>
          <p:spPr bwMode="auto">
            <a:xfrm>
              <a:off x="458550" y="1323474"/>
              <a:ext cx="3939744" cy="877859"/>
            </a:xfrm>
            <a:prstGeom prst="rect">
              <a:avLst/>
            </a:pr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 anchorCtr="1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33156" name="Group 1486">
              <a:extLst>
                <a:ext uri="{FF2B5EF4-FFF2-40B4-BE49-F238E27FC236}">
                  <a16:creationId xmlns:a16="http://schemas.microsoft.com/office/drawing/2014/main" id="{D88198C9-0ABE-D046-BE29-46831C94409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43149" y="1394549"/>
              <a:ext cx="463081" cy="747517"/>
              <a:chOff x="3940698" y="1394549"/>
              <a:chExt cx="463081" cy="747517"/>
            </a:xfrm>
          </p:grpSpPr>
          <p:sp>
            <p:nvSpPr>
              <p:cNvPr id="133241" name="Rectangle 1576">
                <a:extLst>
                  <a:ext uri="{FF2B5EF4-FFF2-40B4-BE49-F238E27FC236}">
                    <a16:creationId xmlns:a16="http://schemas.microsoft.com/office/drawing/2014/main" id="{75A54C1F-920F-414D-938E-2D25295114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04141" y="1394549"/>
                <a:ext cx="336195" cy="747517"/>
              </a:xfrm>
              <a:prstGeom prst="rect">
                <a:avLst/>
              </a:prstGeom>
              <a:solidFill>
                <a:srgbClr val="8B9CC3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42" name="TextBox 1577">
                <a:extLst>
                  <a:ext uri="{FF2B5EF4-FFF2-40B4-BE49-F238E27FC236}">
                    <a16:creationId xmlns:a16="http://schemas.microsoft.com/office/drawing/2014/main" id="{2BD25B24-3961-804A-8416-ED74B61653D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40698" y="1622113"/>
                <a:ext cx="463081" cy="292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3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yriad Pro Black"/>
                    <a:ea typeface="ＭＳ Ｐゴシック" panose="020B0600070205080204" pitchFamily="34" charset="-128"/>
                    <a:cs typeface="+mn-cs"/>
                  </a:rPr>
                  <a:t>Tex</a:t>
                </a:r>
              </a:p>
            </p:txBody>
          </p:sp>
        </p:grpSp>
        <p:grpSp>
          <p:nvGrpSpPr>
            <p:cNvPr id="133157" name="Group 1428">
              <a:extLst>
                <a:ext uri="{FF2B5EF4-FFF2-40B4-BE49-F238E27FC236}">
                  <a16:creationId xmlns:a16="http://schemas.microsoft.com/office/drawing/2014/main" id="{67938191-1BDA-1043-9919-B71EB9F0A9A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7764" y="1384300"/>
              <a:ext cx="1114185" cy="751417"/>
              <a:chOff x="517764" y="1384300"/>
              <a:chExt cx="1114185" cy="751417"/>
            </a:xfrm>
          </p:grpSpPr>
          <p:sp>
            <p:nvSpPr>
              <p:cNvPr id="1550" name="Rectangle 1549">
                <a:extLst>
                  <a:ext uri="{FF2B5EF4-FFF2-40B4-BE49-F238E27FC236}">
                    <a16:creationId xmlns:a16="http://schemas.microsoft.com/office/drawing/2014/main" id="{FF232A09-E01F-1640-85AF-4D8D7210B7C3}"/>
                  </a:ext>
                </a:extLst>
              </p:cNvPr>
              <p:cNvSpPr/>
              <p:nvPr/>
            </p:nvSpPr>
            <p:spPr bwMode="auto">
              <a:xfrm>
                <a:off x="517281" y="1383797"/>
                <a:ext cx="1114303" cy="752451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33215" name="Rectangle 1550">
                <a:extLst>
                  <a:ext uri="{FF2B5EF4-FFF2-40B4-BE49-F238E27FC236}">
                    <a16:creationId xmlns:a16="http://schemas.microsoft.com/office/drawing/2014/main" id="{318DB6AC-CA07-0F46-990B-E3A340D296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16" name="Rectangle 1551">
                <a:extLst>
                  <a:ext uri="{FF2B5EF4-FFF2-40B4-BE49-F238E27FC236}">
                    <a16:creationId xmlns:a16="http://schemas.microsoft.com/office/drawing/2014/main" id="{F93894A1-20A8-5945-9785-907F5F52E0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17" name="Rectangle 1552">
                <a:extLst>
                  <a:ext uri="{FF2B5EF4-FFF2-40B4-BE49-F238E27FC236}">
                    <a16:creationId xmlns:a16="http://schemas.microsoft.com/office/drawing/2014/main" id="{F7929978-8BDB-A144-8DCB-6D34B5895F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18" name="Rectangle 1553">
                <a:extLst>
                  <a:ext uri="{FF2B5EF4-FFF2-40B4-BE49-F238E27FC236}">
                    <a16:creationId xmlns:a16="http://schemas.microsoft.com/office/drawing/2014/main" id="{B240CB46-C8C9-D347-BD2D-14A48A9571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19" name="Rectangle 1554">
                <a:extLst>
                  <a:ext uri="{FF2B5EF4-FFF2-40B4-BE49-F238E27FC236}">
                    <a16:creationId xmlns:a16="http://schemas.microsoft.com/office/drawing/2014/main" id="{836F84FD-DF68-0C4A-8600-B0AE151810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20" name="Rectangle 1555">
                <a:extLst>
                  <a:ext uri="{FF2B5EF4-FFF2-40B4-BE49-F238E27FC236}">
                    <a16:creationId xmlns:a16="http://schemas.microsoft.com/office/drawing/2014/main" id="{540D0B57-35AC-AD49-81EC-999B163DD9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21" name="Rectangle 1556">
                <a:extLst>
                  <a:ext uri="{FF2B5EF4-FFF2-40B4-BE49-F238E27FC236}">
                    <a16:creationId xmlns:a16="http://schemas.microsoft.com/office/drawing/2014/main" id="{C92DE674-9B27-3A45-AD9D-C9A2949DFF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22" name="Rectangle 1557">
                <a:extLst>
                  <a:ext uri="{FF2B5EF4-FFF2-40B4-BE49-F238E27FC236}">
                    <a16:creationId xmlns:a16="http://schemas.microsoft.com/office/drawing/2014/main" id="{008CFFAF-76E3-4049-8AF4-C8BEE07E14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23" name="Rectangle 1558">
                <a:extLst>
                  <a:ext uri="{FF2B5EF4-FFF2-40B4-BE49-F238E27FC236}">
                    <a16:creationId xmlns:a16="http://schemas.microsoft.com/office/drawing/2014/main" id="{C48699A4-544B-1E4E-8142-F62957F28A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24" name="Rectangle 1559">
                <a:extLst>
                  <a:ext uri="{FF2B5EF4-FFF2-40B4-BE49-F238E27FC236}">
                    <a16:creationId xmlns:a16="http://schemas.microsoft.com/office/drawing/2014/main" id="{C263BB39-D089-334A-BB53-1775AEE51C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25" name="Rectangle 1560">
                <a:extLst>
                  <a:ext uri="{FF2B5EF4-FFF2-40B4-BE49-F238E27FC236}">
                    <a16:creationId xmlns:a16="http://schemas.microsoft.com/office/drawing/2014/main" id="{14BAD55F-18E2-F74E-ADE7-690C2F1C99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26" name="Rectangle 1561">
                <a:extLst>
                  <a:ext uri="{FF2B5EF4-FFF2-40B4-BE49-F238E27FC236}">
                    <a16:creationId xmlns:a16="http://schemas.microsoft.com/office/drawing/2014/main" id="{CDF1B565-9DE4-2547-9BD9-9EC79797C5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27" name="Rectangle 1562">
                <a:extLst>
                  <a:ext uri="{FF2B5EF4-FFF2-40B4-BE49-F238E27FC236}">
                    <a16:creationId xmlns:a16="http://schemas.microsoft.com/office/drawing/2014/main" id="{1430F137-64E1-4F4D-BDB0-380399223C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28" name="Rectangle 1563">
                <a:extLst>
                  <a:ext uri="{FF2B5EF4-FFF2-40B4-BE49-F238E27FC236}">
                    <a16:creationId xmlns:a16="http://schemas.microsoft.com/office/drawing/2014/main" id="{A3148121-C2D6-9A4B-891F-CADF42F006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29" name="Rectangle 1564">
                <a:extLst>
                  <a:ext uri="{FF2B5EF4-FFF2-40B4-BE49-F238E27FC236}">
                    <a16:creationId xmlns:a16="http://schemas.microsoft.com/office/drawing/2014/main" id="{6365BD6B-5214-0644-A7AC-0E99819AB7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30" name="Rectangle 1565">
                <a:extLst>
                  <a:ext uri="{FF2B5EF4-FFF2-40B4-BE49-F238E27FC236}">
                    <a16:creationId xmlns:a16="http://schemas.microsoft.com/office/drawing/2014/main" id="{6E3F1883-4E5F-B54D-A578-C8E989AD02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31" name="Rectangle 1566">
                <a:extLst>
                  <a:ext uri="{FF2B5EF4-FFF2-40B4-BE49-F238E27FC236}">
                    <a16:creationId xmlns:a16="http://schemas.microsoft.com/office/drawing/2014/main" id="{CA98123B-80A6-654E-9D81-AA613805B3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32" name="Rectangle 1567">
                <a:extLst>
                  <a:ext uri="{FF2B5EF4-FFF2-40B4-BE49-F238E27FC236}">
                    <a16:creationId xmlns:a16="http://schemas.microsoft.com/office/drawing/2014/main" id="{A9C6626A-D3D9-644B-B424-5535F3B39A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33" name="Rectangle 1568">
                <a:extLst>
                  <a:ext uri="{FF2B5EF4-FFF2-40B4-BE49-F238E27FC236}">
                    <a16:creationId xmlns:a16="http://schemas.microsoft.com/office/drawing/2014/main" id="{33863B67-1099-0447-930A-1C91206F30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34" name="Rectangle 1569">
                <a:extLst>
                  <a:ext uri="{FF2B5EF4-FFF2-40B4-BE49-F238E27FC236}">
                    <a16:creationId xmlns:a16="http://schemas.microsoft.com/office/drawing/2014/main" id="{E76F686E-7FA7-3240-A296-662D9135D1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35" name="Rectangle 1570">
                <a:extLst>
                  <a:ext uri="{FF2B5EF4-FFF2-40B4-BE49-F238E27FC236}">
                    <a16:creationId xmlns:a16="http://schemas.microsoft.com/office/drawing/2014/main" id="{065C1D88-A7AE-424F-A3BD-7A77626938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36" name="Rectangle 1571">
                <a:extLst>
                  <a:ext uri="{FF2B5EF4-FFF2-40B4-BE49-F238E27FC236}">
                    <a16:creationId xmlns:a16="http://schemas.microsoft.com/office/drawing/2014/main" id="{E6989EB0-5CC9-5648-821E-598770013C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37" name="Rectangle 1572">
                <a:extLst>
                  <a:ext uri="{FF2B5EF4-FFF2-40B4-BE49-F238E27FC236}">
                    <a16:creationId xmlns:a16="http://schemas.microsoft.com/office/drawing/2014/main" id="{3B0BE6E2-15F0-374E-8E1F-3ECDFBC6D0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38" name="Rectangle 1573">
                <a:extLst>
                  <a:ext uri="{FF2B5EF4-FFF2-40B4-BE49-F238E27FC236}">
                    <a16:creationId xmlns:a16="http://schemas.microsoft.com/office/drawing/2014/main" id="{9E0B368A-DEA3-814C-ACE3-3D5C060F97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39" name="Rectangle 1574">
                <a:extLst>
                  <a:ext uri="{FF2B5EF4-FFF2-40B4-BE49-F238E27FC236}">
                    <a16:creationId xmlns:a16="http://schemas.microsoft.com/office/drawing/2014/main" id="{7DAD5361-1AB3-0845-8B1E-43299F8673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40" name="Rectangle 1575">
                <a:extLst>
                  <a:ext uri="{FF2B5EF4-FFF2-40B4-BE49-F238E27FC236}">
                    <a16:creationId xmlns:a16="http://schemas.microsoft.com/office/drawing/2014/main" id="{58447A70-4096-2F42-81EC-DDD0F1F88B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133158" name="Group 1429">
              <a:extLst>
                <a:ext uri="{FF2B5EF4-FFF2-40B4-BE49-F238E27FC236}">
                  <a16:creationId xmlns:a16="http://schemas.microsoft.com/office/drawing/2014/main" id="{1957A4E1-78DA-F048-AFA6-B3289ED400F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86164" y="1389648"/>
              <a:ext cx="1114185" cy="751417"/>
              <a:chOff x="517764" y="1384300"/>
              <a:chExt cx="1114185" cy="751417"/>
            </a:xfrm>
          </p:grpSpPr>
          <p:sp>
            <p:nvSpPr>
              <p:cNvPr id="1523" name="Rectangle 1522">
                <a:extLst>
                  <a:ext uri="{FF2B5EF4-FFF2-40B4-BE49-F238E27FC236}">
                    <a16:creationId xmlns:a16="http://schemas.microsoft.com/office/drawing/2014/main" id="{F6F77C97-E8C5-2E44-8937-6B5ECA688ECD}"/>
                  </a:ext>
                </a:extLst>
              </p:cNvPr>
              <p:cNvSpPr/>
              <p:nvPr/>
            </p:nvSpPr>
            <p:spPr bwMode="auto">
              <a:xfrm>
                <a:off x="517153" y="1384799"/>
                <a:ext cx="1114303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33188" name="Rectangle 1523">
                <a:extLst>
                  <a:ext uri="{FF2B5EF4-FFF2-40B4-BE49-F238E27FC236}">
                    <a16:creationId xmlns:a16="http://schemas.microsoft.com/office/drawing/2014/main" id="{DB0BF41A-5844-D141-BE06-702EC1FCC8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89" name="Rectangle 1524">
                <a:extLst>
                  <a:ext uri="{FF2B5EF4-FFF2-40B4-BE49-F238E27FC236}">
                    <a16:creationId xmlns:a16="http://schemas.microsoft.com/office/drawing/2014/main" id="{F033330C-9AFC-D741-8242-4192230B2E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90" name="Rectangle 1525">
                <a:extLst>
                  <a:ext uri="{FF2B5EF4-FFF2-40B4-BE49-F238E27FC236}">
                    <a16:creationId xmlns:a16="http://schemas.microsoft.com/office/drawing/2014/main" id="{D850F253-08AF-D749-AE3C-48339D9AC3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91" name="Rectangle 1526">
                <a:extLst>
                  <a:ext uri="{FF2B5EF4-FFF2-40B4-BE49-F238E27FC236}">
                    <a16:creationId xmlns:a16="http://schemas.microsoft.com/office/drawing/2014/main" id="{BCC416AE-DAC6-3D4F-A991-FBBA4F9C61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92" name="Rectangle 1527">
                <a:extLst>
                  <a:ext uri="{FF2B5EF4-FFF2-40B4-BE49-F238E27FC236}">
                    <a16:creationId xmlns:a16="http://schemas.microsoft.com/office/drawing/2014/main" id="{4D860A09-57DF-1046-B08B-5D91302B83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93" name="Rectangle 1528">
                <a:extLst>
                  <a:ext uri="{FF2B5EF4-FFF2-40B4-BE49-F238E27FC236}">
                    <a16:creationId xmlns:a16="http://schemas.microsoft.com/office/drawing/2014/main" id="{2A9DBC97-B4DF-2248-88FE-79EE5DB8CD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94" name="Rectangle 1529">
                <a:extLst>
                  <a:ext uri="{FF2B5EF4-FFF2-40B4-BE49-F238E27FC236}">
                    <a16:creationId xmlns:a16="http://schemas.microsoft.com/office/drawing/2014/main" id="{0C17050F-1F5D-8A42-ACA2-FEE99D44FA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95" name="Rectangle 1530">
                <a:extLst>
                  <a:ext uri="{FF2B5EF4-FFF2-40B4-BE49-F238E27FC236}">
                    <a16:creationId xmlns:a16="http://schemas.microsoft.com/office/drawing/2014/main" id="{7D731D99-FC7E-864C-80E4-80EC197EEA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96" name="Rectangle 1531">
                <a:extLst>
                  <a:ext uri="{FF2B5EF4-FFF2-40B4-BE49-F238E27FC236}">
                    <a16:creationId xmlns:a16="http://schemas.microsoft.com/office/drawing/2014/main" id="{2DCECA49-EC4D-4E43-9CAC-99EB6B87E1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97" name="Rectangle 1532">
                <a:extLst>
                  <a:ext uri="{FF2B5EF4-FFF2-40B4-BE49-F238E27FC236}">
                    <a16:creationId xmlns:a16="http://schemas.microsoft.com/office/drawing/2014/main" id="{14762E50-EA06-7D45-A4A3-4D6E40EE09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98" name="Rectangle 1533">
                <a:extLst>
                  <a:ext uri="{FF2B5EF4-FFF2-40B4-BE49-F238E27FC236}">
                    <a16:creationId xmlns:a16="http://schemas.microsoft.com/office/drawing/2014/main" id="{7BD133F4-EE65-0D44-A77B-88AC853B11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99" name="Rectangle 1534">
                <a:extLst>
                  <a:ext uri="{FF2B5EF4-FFF2-40B4-BE49-F238E27FC236}">
                    <a16:creationId xmlns:a16="http://schemas.microsoft.com/office/drawing/2014/main" id="{886080C5-F42C-6D43-B77B-E29FC50E23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00" name="Rectangle 1535">
                <a:extLst>
                  <a:ext uri="{FF2B5EF4-FFF2-40B4-BE49-F238E27FC236}">
                    <a16:creationId xmlns:a16="http://schemas.microsoft.com/office/drawing/2014/main" id="{C5742A16-9809-2143-94DF-8858DB4061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01" name="Rectangle 1536">
                <a:extLst>
                  <a:ext uri="{FF2B5EF4-FFF2-40B4-BE49-F238E27FC236}">
                    <a16:creationId xmlns:a16="http://schemas.microsoft.com/office/drawing/2014/main" id="{3C6A5005-75E0-6440-921B-95CAD384A6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02" name="Rectangle 1537">
                <a:extLst>
                  <a:ext uri="{FF2B5EF4-FFF2-40B4-BE49-F238E27FC236}">
                    <a16:creationId xmlns:a16="http://schemas.microsoft.com/office/drawing/2014/main" id="{ED395831-E117-7643-97D3-778180A250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03" name="Rectangle 1538">
                <a:extLst>
                  <a:ext uri="{FF2B5EF4-FFF2-40B4-BE49-F238E27FC236}">
                    <a16:creationId xmlns:a16="http://schemas.microsoft.com/office/drawing/2014/main" id="{049B5D7E-6EA8-0C47-814E-70ADBCACDF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04" name="Rectangle 1539">
                <a:extLst>
                  <a:ext uri="{FF2B5EF4-FFF2-40B4-BE49-F238E27FC236}">
                    <a16:creationId xmlns:a16="http://schemas.microsoft.com/office/drawing/2014/main" id="{6FACFF32-21C2-2D48-B6FB-F1E12631C9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05" name="Rectangle 1540">
                <a:extLst>
                  <a:ext uri="{FF2B5EF4-FFF2-40B4-BE49-F238E27FC236}">
                    <a16:creationId xmlns:a16="http://schemas.microsoft.com/office/drawing/2014/main" id="{0A7E2D84-EA9F-434E-BD45-0CEF77F61C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06" name="Rectangle 1541">
                <a:extLst>
                  <a:ext uri="{FF2B5EF4-FFF2-40B4-BE49-F238E27FC236}">
                    <a16:creationId xmlns:a16="http://schemas.microsoft.com/office/drawing/2014/main" id="{3B5D1A16-E09A-7B41-A120-C83C6E9871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07" name="Rectangle 1542">
                <a:extLst>
                  <a:ext uri="{FF2B5EF4-FFF2-40B4-BE49-F238E27FC236}">
                    <a16:creationId xmlns:a16="http://schemas.microsoft.com/office/drawing/2014/main" id="{88FD461A-E594-184F-9CF0-C15400675D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08" name="Rectangle 1543">
                <a:extLst>
                  <a:ext uri="{FF2B5EF4-FFF2-40B4-BE49-F238E27FC236}">
                    <a16:creationId xmlns:a16="http://schemas.microsoft.com/office/drawing/2014/main" id="{0A4C297A-DFAA-BE4C-8D09-8A28BB3B85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09" name="Rectangle 1544">
                <a:extLst>
                  <a:ext uri="{FF2B5EF4-FFF2-40B4-BE49-F238E27FC236}">
                    <a16:creationId xmlns:a16="http://schemas.microsoft.com/office/drawing/2014/main" id="{365AC6EF-FE44-1E4B-AA92-356D8EF5AA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10" name="Rectangle 1545">
                <a:extLst>
                  <a:ext uri="{FF2B5EF4-FFF2-40B4-BE49-F238E27FC236}">
                    <a16:creationId xmlns:a16="http://schemas.microsoft.com/office/drawing/2014/main" id="{9031C97A-C59C-9D47-8E1F-B7D2FDD4C5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11" name="Rectangle 1546">
                <a:extLst>
                  <a:ext uri="{FF2B5EF4-FFF2-40B4-BE49-F238E27FC236}">
                    <a16:creationId xmlns:a16="http://schemas.microsoft.com/office/drawing/2014/main" id="{FEF24C1B-344B-BD4D-9DD4-ADE60121D2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12" name="Rectangle 1547">
                <a:extLst>
                  <a:ext uri="{FF2B5EF4-FFF2-40B4-BE49-F238E27FC236}">
                    <a16:creationId xmlns:a16="http://schemas.microsoft.com/office/drawing/2014/main" id="{CD0859D8-D2EF-6A4E-B6A3-25554A93A7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13" name="Rectangle 1548">
                <a:extLst>
                  <a:ext uri="{FF2B5EF4-FFF2-40B4-BE49-F238E27FC236}">
                    <a16:creationId xmlns:a16="http://schemas.microsoft.com/office/drawing/2014/main" id="{33EBE96D-CC36-5A4D-8CE8-70DE90BC43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133159" name="Group 1457">
              <a:extLst>
                <a:ext uri="{FF2B5EF4-FFF2-40B4-BE49-F238E27FC236}">
                  <a16:creationId xmlns:a16="http://schemas.microsoft.com/office/drawing/2014/main" id="{2B2E716B-1F69-8B4D-8A6D-F0C692DDE33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49216" y="1389648"/>
              <a:ext cx="1114185" cy="751417"/>
              <a:chOff x="517764" y="1384300"/>
              <a:chExt cx="1114185" cy="751417"/>
            </a:xfrm>
          </p:grpSpPr>
          <p:sp>
            <p:nvSpPr>
              <p:cNvPr id="1496" name="Rectangle 1495">
                <a:extLst>
                  <a:ext uri="{FF2B5EF4-FFF2-40B4-BE49-F238E27FC236}">
                    <a16:creationId xmlns:a16="http://schemas.microsoft.com/office/drawing/2014/main" id="{2CA3AA51-C992-8F41-88CC-5501057228F1}"/>
                  </a:ext>
                </a:extLst>
              </p:cNvPr>
              <p:cNvSpPr/>
              <p:nvPr/>
            </p:nvSpPr>
            <p:spPr bwMode="auto">
              <a:xfrm>
                <a:off x="517611" y="1384799"/>
                <a:ext cx="1114303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33161" name="Rectangle 1496">
                <a:extLst>
                  <a:ext uri="{FF2B5EF4-FFF2-40B4-BE49-F238E27FC236}">
                    <a16:creationId xmlns:a16="http://schemas.microsoft.com/office/drawing/2014/main" id="{0FE05689-3786-574A-832B-055E0624DC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62" name="Rectangle 1497">
                <a:extLst>
                  <a:ext uri="{FF2B5EF4-FFF2-40B4-BE49-F238E27FC236}">
                    <a16:creationId xmlns:a16="http://schemas.microsoft.com/office/drawing/2014/main" id="{5C87BB77-DD3D-034F-869B-B7AAEC6FC4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63" name="Rectangle 1498">
                <a:extLst>
                  <a:ext uri="{FF2B5EF4-FFF2-40B4-BE49-F238E27FC236}">
                    <a16:creationId xmlns:a16="http://schemas.microsoft.com/office/drawing/2014/main" id="{F9564856-E228-9D4A-97D4-9EF7170411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64" name="Rectangle 1499">
                <a:extLst>
                  <a:ext uri="{FF2B5EF4-FFF2-40B4-BE49-F238E27FC236}">
                    <a16:creationId xmlns:a16="http://schemas.microsoft.com/office/drawing/2014/main" id="{E8C64EE4-5778-CC4E-A46D-C29FA9F96C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65" name="Rectangle 1500">
                <a:extLst>
                  <a:ext uri="{FF2B5EF4-FFF2-40B4-BE49-F238E27FC236}">
                    <a16:creationId xmlns:a16="http://schemas.microsoft.com/office/drawing/2014/main" id="{8B6400B0-6C92-EF4E-9760-0FDCAE57F1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66" name="Rectangle 1501">
                <a:extLst>
                  <a:ext uri="{FF2B5EF4-FFF2-40B4-BE49-F238E27FC236}">
                    <a16:creationId xmlns:a16="http://schemas.microsoft.com/office/drawing/2014/main" id="{859EE866-C0B1-7B49-9C91-53B44F1A47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67" name="Rectangle 1502">
                <a:extLst>
                  <a:ext uri="{FF2B5EF4-FFF2-40B4-BE49-F238E27FC236}">
                    <a16:creationId xmlns:a16="http://schemas.microsoft.com/office/drawing/2014/main" id="{98DA2D42-8FF2-174C-8874-AB0D9EE908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68" name="Rectangle 1503">
                <a:extLst>
                  <a:ext uri="{FF2B5EF4-FFF2-40B4-BE49-F238E27FC236}">
                    <a16:creationId xmlns:a16="http://schemas.microsoft.com/office/drawing/2014/main" id="{827DD512-5984-174B-A552-E883910829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69" name="Rectangle 1504">
                <a:extLst>
                  <a:ext uri="{FF2B5EF4-FFF2-40B4-BE49-F238E27FC236}">
                    <a16:creationId xmlns:a16="http://schemas.microsoft.com/office/drawing/2014/main" id="{B1938093-240C-6B43-A79D-DF1F3B80C9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70" name="Rectangle 1505">
                <a:extLst>
                  <a:ext uri="{FF2B5EF4-FFF2-40B4-BE49-F238E27FC236}">
                    <a16:creationId xmlns:a16="http://schemas.microsoft.com/office/drawing/2014/main" id="{816EB679-0A26-DF40-BB57-1D5AB5F69C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71" name="Rectangle 1506">
                <a:extLst>
                  <a:ext uri="{FF2B5EF4-FFF2-40B4-BE49-F238E27FC236}">
                    <a16:creationId xmlns:a16="http://schemas.microsoft.com/office/drawing/2014/main" id="{208ACAFE-553F-0349-81B7-FBA85EB6F6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72" name="Rectangle 1507">
                <a:extLst>
                  <a:ext uri="{FF2B5EF4-FFF2-40B4-BE49-F238E27FC236}">
                    <a16:creationId xmlns:a16="http://schemas.microsoft.com/office/drawing/2014/main" id="{B7F7F8E8-3C9E-C343-84F8-9DB6E13AF7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73" name="Rectangle 1508">
                <a:extLst>
                  <a:ext uri="{FF2B5EF4-FFF2-40B4-BE49-F238E27FC236}">
                    <a16:creationId xmlns:a16="http://schemas.microsoft.com/office/drawing/2014/main" id="{F4B88F2E-3111-044C-A819-0EF8567BAD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74" name="Rectangle 1509">
                <a:extLst>
                  <a:ext uri="{FF2B5EF4-FFF2-40B4-BE49-F238E27FC236}">
                    <a16:creationId xmlns:a16="http://schemas.microsoft.com/office/drawing/2014/main" id="{B577FEB9-85C3-964A-B0C2-388286AC0C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75" name="Rectangle 1510">
                <a:extLst>
                  <a:ext uri="{FF2B5EF4-FFF2-40B4-BE49-F238E27FC236}">
                    <a16:creationId xmlns:a16="http://schemas.microsoft.com/office/drawing/2014/main" id="{2E589287-7B7C-8C4F-8736-289DD5C714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76" name="Rectangle 1511">
                <a:extLst>
                  <a:ext uri="{FF2B5EF4-FFF2-40B4-BE49-F238E27FC236}">
                    <a16:creationId xmlns:a16="http://schemas.microsoft.com/office/drawing/2014/main" id="{A2D96AA0-2330-004A-8F90-8B5207D682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77" name="Rectangle 1512">
                <a:extLst>
                  <a:ext uri="{FF2B5EF4-FFF2-40B4-BE49-F238E27FC236}">
                    <a16:creationId xmlns:a16="http://schemas.microsoft.com/office/drawing/2014/main" id="{116120E9-26AA-A543-AE63-B39FBA2FCE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78" name="Rectangle 1513">
                <a:extLst>
                  <a:ext uri="{FF2B5EF4-FFF2-40B4-BE49-F238E27FC236}">
                    <a16:creationId xmlns:a16="http://schemas.microsoft.com/office/drawing/2014/main" id="{8C92F10A-AB0C-864C-85C5-1F75709948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79" name="Rectangle 1514">
                <a:extLst>
                  <a:ext uri="{FF2B5EF4-FFF2-40B4-BE49-F238E27FC236}">
                    <a16:creationId xmlns:a16="http://schemas.microsoft.com/office/drawing/2014/main" id="{C17CBBC3-4B69-BC47-AD24-7BC1342AAC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80" name="Rectangle 1515">
                <a:extLst>
                  <a:ext uri="{FF2B5EF4-FFF2-40B4-BE49-F238E27FC236}">
                    <a16:creationId xmlns:a16="http://schemas.microsoft.com/office/drawing/2014/main" id="{A73F1333-BBC0-9146-8155-07E1B56F21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81" name="Rectangle 1516">
                <a:extLst>
                  <a:ext uri="{FF2B5EF4-FFF2-40B4-BE49-F238E27FC236}">
                    <a16:creationId xmlns:a16="http://schemas.microsoft.com/office/drawing/2014/main" id="{5A9AD716-31E9-C744-8ABA-2FCC7BCF7E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82" name="Rectangle 1517">
                <a:extLst>
                  <a:ext uri="{FF2B5EF4-FFF2-40B4-BE49-F238E27FC236}">
                    <a16:creationId xmlns:a16="http://schemas.microsoft.com/office/drawing/2014/main" id="{9939B920-98AA-F942-A7FB-7F715B8D59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83" name="Rectangle 1518">
                <a:extLst>
                  <a:ext uri="{FF2B5EF4-FFF2-40B4-BE49-F238E27FC236}">
                    <a16:creationId xmlns:a16="http://schemas.microsoft.com/office/drawing/2014/main" id="{771A3DCA-9230-3845-B81D-16D2334EC0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84" name="Rectangle 1519">
                <a:extLst>
                  <a:ext uri="{FF2B5EF4-FFF2-40B4-BE49-F238E27FC236}">
                    <a16:creationId xmlns:a16="http://schemas.microsoft.com/office/drawing/2014/main" id="{CC657434-4D86-D745-A316-8C2A5EC5E7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85" name="Rectangle 1520">
                <a:extLst>
                  <a:ext uri="{FF2B5EF4-FFF2-40B4-BE49-F238E27FC236}">
                    <a16:creationId xmlns:a16="http://schemas.microsoft.com/office/drawing/2014/main" id="{80363CC4-32D4-2A41-A4B3-6688489CD4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86" name="Rectangle 1521">
                <a:extLst>
                  <a:ext uri="{FF2B5EF4-FFF2-40B4-BE49-F238E27FC236}">
                    <a16:creationId xmlns:a16="http://schemas.microsoft.com/office/drawing/2014/main" id="{756E11F8-E947-8047-9096-79B438DE4D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</p:grpSp>
      <p:grpSp>
        <p:nvGrpSpPr>
          <p:cNvPr id="127010" name="Group 1578">
            <a:extLst>
              <a:ext uri="{FF2B5EF4-FFF2-40B4-BE49-F238E27FC236}">
                <a16:creationId xmlns:a16="http://schemas.microsoft.com/office/drawing/2014/main" id="{7FA1F792-B5FD-6848-B8FD-B32E81702461}"/>
              </a:ext>
            </a:extLst>
          </p:cNvPr>
          <p:cNvGrpSpPr>
            <a:grpSpLocks/>
          </p:cNvGrpSpPr>
          <p:nvPr/>
        </p:nvGrpSpPr>
        <p:grpSpPr bwMode="auto">
          <a:xfrm>
            <a:off x="455613" y="3067050"/>
            <a:ext cx="3948112" cy="877888"/>
            <a:chOff x="458550" y="1323474"/>
            <a:chExt cx="3947680" cy="877859"/>
          </a:xfrm>
        </p:grpSpPr>
        <p:sp>
          <p:nvSpPr>
            <p:cNvPr id="1580" name="Rectangle 1579">
              <a:extLst>
                <a:ext uri="{FF2B5EF4-FFF2-40B4-BE49-F238E27FC236}">
                  <a16:creationId xmlns:a16="http://schemas.microsoft.com/office/drawing/2014/main" id="{C4DFEE62-18C1-2943-9F99-357705630384}"/>
                </a:ext>
              </a:extLst>
            </p:cNvPr>
            <p:cNvSpPr/>
            <p:nvPr/>
          </p:nvSpPr>
          <p:spPr bwMode="auto">
            <a:xfrm>
              <a:off x="458550" y="1323474"/>
              <a:ext cx="3939744" cy="877859"/>
            </a:xfrm>
            <a:prstGeom prst="rect">
              <a:avLst/>
            </a:pr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 anchorCtr="1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27948" name="Group 1486">
              <a:extLst>
                <a:ext uri="{FF2B5EF4-FFF2-40B4-BE49-F238E27FC236}">
                  <a16:creationId xmlns:a16="http://schemas.microsoft.com/office/drawing/2014/main" id="{4251DEFA-4FBF-2641-837E-2735264C5F8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43149" y="1394549"/>
              <a:ext cx="463081" cy="747517"/>
              <a:chOff x="3940698" y="1394549"/>
              <a:chExt cx="463081" cy="747517"/>
            </a:xfrm>
          </p:grpSpPr>
          <p:sp>
            <p:nvSpPr>
              <p:cNvPr id="133153" name="Rectangle 1665">
                <a:extLst>
                  <a:ext uri="{FF2B5EF4-FFF2-40B4-BE49-F238E27FC236}">
                    <a16:creationId xmlns:a16="http://schemas.microsoft.com/office/drawing/2014/main" id="{62E694F7-7133-7545-9003-D39E8B9AAD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04141" y="1394549"/>
                <a:ext cx="336195" cy="747517"/>
              </a:xfrm>
              <a:prstGeom prst="rect">
                <a:avLst/>
              </a:prstGeom>
              <a:solidFill>
                <a:srgbClr val="8B9CC3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54" name="TextBox 1666">
                <a:extLst>
                  <a:ext uri="{FF2B5EF4-FFF2-40B4-BE49-F238E27FC236}">
                    <a16:creationId xmlns:a16="http://schemas.microsoft.com/office/drawing/2014/main" id="{DF433830-05C6-2342-AD89-1925A1D48D1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40698" y="1622113"/>
                <a:ext cx="463081" cy="292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3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yriad Pro Black"/>
                    <a:ea typeface="ＭＳ Ｐゴシック" panose="020B0600070205080204" pitchFamily="34" charset="-128"/>
                    <a:cs typeface="+mn-cs"/>
                  </a:rPr>
                  <a:t>Tex</a:t>
                </a:r>
              </a:p>
            </p:txBody>
          </p:sp>
        </p:grpSp>
        <p:grpSp>
          <p:nvGrpSpPr>
            <p:cNvPr id="127949" name="Group 1428">
              <a:extLst>
                <a:ext uri="{FF2B5EF4-FFF2-40B4-BE49-F238E27FC236}">
                  <a16:creationId xmlns:a16="http://schemas.microsoft.com/office/drawing/2014/main" id="{971F750E-588F-0845-BF7A-47E6555C5F6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7764" y="1384300"/>
              <a:ext cx="1114185" cy="751417"/>
              <a:chOff x="517764" y="1384300"/>
              <a:chExt cx="1114185" cy="751417"/>
            </a:xfrm>
          </p:grpSpPr>
          <p:sp>
            <p:nvSpPr>
              <p:cNvPr id="1639" name="Rectangle 1638">
                <a:extLst>
                  <a:ext uri="{FF2B5EF4-FFF2-40B4-BE49-F238E27FC236}">
                    <a16:creationId xmlns:a16="http://schemas.microsoft.com/office/drawing/2014/main" id="{FBDCA527-B2AD-9C48-A167-FC49A02188FC}"/>
                  </a:ext>
                </a:extLst>
              </p:cNvPr>
              <p:cNvSpPr/>
              <p:nvPr/>
            </p:nvSpPr>
            <p:spPr bwMode="auto">
              <a:xfrm>
                <a:off x="517281" y="1383797"/>
                <a:ext cx="1114303" cy="752450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33127" name="Rectangle 1639">
                <a:extLst>
                  <a:ext uri="{FF2B5EF4-FFF2-40B4-BE49-F238E27FC236}">
                    <a16:creationId xmlns:a16="http://schemas.microsoft.com/office/drawing/2014/main" id="{AFFF152A-D098-484D-9600-2287401358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28" name="Rectangle 1640">
                <a:extLst>
                  <a:ext uri="{FF2B5EF4-FFF2-40B4-BE49-F238E27FC236}">
                    <a16:creationId xmlns:a16="http://schemas.microsoft.com/office/drawing/2014/main" id="{573C11F5-0703-F842-93F7-6AAE2E30E0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29" name="Rectangle 1641">
                <a:extLst>
                  <a:ext uri="{FF2B5EF4-FFF2-40B4-BE49-F238E27FC236}">
                    <a16:creationId xmlns:a16="http://schemas.microsoft.com/office/drawing/2014/main" id="{BB15F081-CF83-AE4C-A6D3-6029FBDC51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30" name="Rectangle 1642">
                <a:extLst>
                  <a:ext uri="{FF2B5EF4-FFF2-40B4-BE49-F238E27FC236}">
                    <a16:creationId xmlns:a16="http://schemas.microsoft.com/office/drawing/2014/main" id="{7832B400-607E-AB4D-8EC3-6CA90558F4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31" name="Rectangle 1643">
                <a:extLst>
                  <a:ext uri="{FF2B5EF4-FFF2-40B4-BE49-F238E27FC236}">
                    <a16:creationId xmlns:a16="http://schemas.microsoft.com/office/drawing/2014/main" id="{45509AF2-1409-5344-ADC3-B4FF2651DC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32" name="Rectangle 1644">
                <a:extLst>
                  <a:ext uri="{FF2B5EF4-FFF2-40B4-BE49-F238E27FC236}">
                    <a16:creationId xmlns:a16="http://schemas.microsoft.com/office/drawing/2014/main" id="{F8315806-8639-9A4C-908D-E3988C59EF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33" name="Rectangle 1645">
                <a:extLst>
                  <a:ext uri="{FF2B5EF4-FFF2-40B4-BE49-F238E27FC236}">
                    <a16:creationId xmlns:a16="http://schemas.microsoft.com/office/drawing/2014/main" id="{B382CE34-404D-5049-A4CB-54EAB14988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34" name="Rectangle 1646">
                <a:extLst>
                  <a:ext uri="{FF2B5EF4-FFF2-40B4-BE49-F238E27FC236}">
                    <a16:creationId xmlns:a16="http://schemas.microsoft.com/office/drawing/2014/main" id="{0CA0A056-C5DC-1D49-9609-2D501CD8CB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35" name="Rectangle 1647">
                <a:extLst>
                  <a:ext uri="{FF2B5EF4-FFF2-40B4-BE49-F238E27FC236}">
                    <a16:creationId xmlns:a16="http://schemas.microsoft.com/office/drawing/2014/main" id="{0E0CF46E-39A6-F94D-AEBD-605DCA818D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36" name="Rectangle 1648">
                <a:extLst>
                  <a:ext uri="{FF2B5EF4-FFF2-40B4-BE49-F238E27FC236}">
                    <a16:creationId xmlns:a16="http://schemas.microsoft.com/office/drawing/2014/main" id="{9CECBC51-DA91-5145-822D-5735887029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37" name="Rectangle 1649">
                <a:extLst>
                  <a:ext uri="{FF2B5EF4-FFF2-40B4-BE49-F238E27FC236}">
                    <a16:creationId xmlns:a16="http://schemas.microsoft.com/office/drawing/2014/main" id="{38932B29-D667-B040-9A3B-ADADBF7F15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38" name="Rectangle 1650">
                <a:extLst>
                  <a:ext uri="{FF2B5EF4-FFF2-40B4-BE49-F238E27FC236}">
                    <a16:creationId xmlns:a16="http://schemas.microsoft.com/office/drawing/2014/main" id="{B74AE81A-F3E0-8347-9E0F-BD40DF1899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39" name="Rectangle 1651">
                <a:extLst>
                  <a:ext uri="{FF2B5EF4-FFF2-40B4-BE49-F238E27FC236}">
                    <a16:creationId xmlns:a16="http://schemas.microsoft.com/office/drawing/2014/main" id="{2F6ED88F-E12A-CB4B-9371-9205120E1B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40" name="Rectangle 1652">
                <a:extLst>
                  <a:ext uri="{FF2B5EF4-FFF2-40B4-BE49-F238E27FC236}">
                    <a16:creationId xmlns:a16="http://schemas.microsoft.com/office/drawing/2014/main" id="{F84B96D7-2BF3-4649-B7BE-178BBEA4B7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41" name="Rectangle 1653">
                <a:extLst>
                  <a:ext uri="{FF2B5EF4-FFF2-40B4-BE49-F238E27FC236}">
                    <a16:creationId xmlns:a16="http://schemas.microsoft.com/office/drawing/2014/main" id="{24D0B808-706F-8A44-A7EA-A6EE7D5313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42" name="Rectangle 1654">
                <a:extLst>
                  <a:ext uri="{FF2B5EF4-FFF2-40B4-BE49-F238E27FC236}">
                    <a16:creationId xmlns:a16="http://schemas.microsoft.com/office/drawing/2014/main" id="{BA7AC88F-AB9A-1647-BDEE-33F974E281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43" name="Rectangle 1655">
                <a:extLst>
                  <a:ext uri="{FF2B5EF4-FFF2-40B4-BE49-F238E27FC236}">
                    <a16:creationId xmlns:a16="http://schemas.microsoft.com/office/drawing/2014/main" id="{0933E02A-3182-7740-817C-4C7AAFF5A5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44" name="Rectangle 1656">
                <a:extLst>
                  <a:ext uri="{FF2B5EF4-FFF2-40B4-BE49-F238E27FC236}">
                    <a16:creationId xmlns:a16="http://schemas.microsoft.com/office/drawing/2014/main" id="{7DC8F0C9-48AE-B64B-866C-F16F64A9CE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45" name="Rectangle 1657">
                <a:extLst>
                  <a:ext uri="{FF2B5EF4-FFF2-40B4-BE49-F238E27FC236}">
                    <a16:creationId xmlns:a16="http://schemas.microsoft.com/office/drawing/2014/main" id="{7DDB0303-5301-7542-8B2B-5F336B30A5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46" name="Rectangle 1658">
                <a:extLst>
                  <a:ext uri="{FF2B5EF4-FFF2-40B4-BE49-F238E27FC236}">
                    <a16:creationId xmlns:a16="http://schemas.microsoft.com/office/drawing/2014/main" id="{093C4806-28A1-EA48-AF40-E2DF0A8F50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47" name="Rectangle 1659">
                <a:extLst>
                  <a:ext uri="{FF2B5EF4-FFF2-40B4-BE49-F238E27FC236}">
                    <a16:creationId xmlns:a16="http://schemas.microsoft.com/office/drawing/2014/main" id="{FA96618A-BF84-0C4D-BA70-687CB2283A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48" name="Rectangle 1660">
                <a:extLst>
                  <a:ext uri="{FF2B5EF4-FFF2-40B4-BE49-F238E27FC236}">
                    <a16:creationId xmlns:a16="http://schemas.microsoft.com/office/drawing/2014/main" id="{B140ED9A-2CD9-5842-BF57-3CF85E8DCB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49" name="Rectangle 1661">
                <a:extLst>
                  <a:ext uri="{FF2B5EF4-FFF2-40B4-BE49-F238E27FC236}">
                    <a16:creationId xmlns:a16="http://schemas.microsoft.com/office/drawing/2014/main" id="{29A6831B-C32C-A549-8DC0-2B436185AB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50" name="Rectangle 1662">
                <a:extLst>
                  <a:ext uri="{FF2B5EF4-FFF2-40B4-BE49-F238E27FC236}">
                    <a16:creationId xmlns:a16="http://schemas.microsoft.com/office/drawing/2014/main" id="{98B03428-C9B4-0A48-B8C4-298894AD75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51" name="Rectangle 1663">
                <a:extLst>
                  <a:ext uri="{FF2B5EF4-FFF2-40B4-BE49-F238E27FC236}">
                    <a16:creationId xmlns:a16="http://schemas.microsoft.com/office/drawing/2014/main" id="{B2E21F82-B972-E744-908D-ABB0C3BF2D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52" name="Rectangle 1664">
                <a:extLst>
                  <a:ext uri="{FF2B5EF4-FFF2-40B4-BE49-F238E27FC236}">
                    <a16:creationId xmlns:a16="http://schemas.microsoft.com/office/drawing/2014/main" id="{EB1E4060-A8AC-9942-8B0C-75244E7ABF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127950" name="Group 1429">
              <a:extLst>
                <a:ext uri="{FF2B5EF4-FFF2-40B4-BE49-F238E27FC236}">
                  <a16:creationId xmlns:a16="http://schemas.microsoft.com/office/drawing/2014/main" id="{EFF4A17B-965D-2C4E-8624-80129947534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86164" y="1389648"/>
              <a:ext cx="1114185" cy="751417"/>
              <a:chOff x="517764" y="1384300"/>
              <a:chExt cx="1114185" cy="751417"/>
            </a:xfrm>
          </p:grpSpPr>
          <p:sp>
            <p:nvSpPr>
              <p:cNvPr id="1612" name="Rectangle 1611">
                <a:extLst>
                  <a:ext uri="{FF2B5EF4-FFF2-40B4-BE49-F238E27FC236}">
                    <a16:creationId xmlns:a16="http://schemas.microsoft.com/office/drawing/2014/main" id="{E9C98735-5494-E146-A3D7-144E73596F18}"/>
                  </a:ext>
                </a:extLst>
              </p:cNvPr>
              <p:cNvSpPr/>
              <p:nvPr/>
            </p:nvSpPr>
            <p:spPr bwMode="auto">
              <a:xfrm>
                <a:off x="517153" y="1384799"/>
                <a:ext cx="1114303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980" name="Rectangle 1612">
                <a:extLst>
                  <a:ext uri="{FF2B5EF4-FFF2-40B4-BE49-F238E27FC236}">
                    <a16:creationId xmlns:a16="http://schemas.microsoft.com/office/drawing/2014/main" id="{F33661BF-5D43-C545-8A23-4DAC5AA015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81" name="Rectangle 1613">
                <a:extLst>
                  <a:ext uri="{FF2B5EF4-FFF2-40B4-BE49-F238E27FC236}">
                    <a16:creationId xmlns:a16="http://schemas.microsoft.com/office/drawing/2014/main" id="{B444F162-A93F-6C4A-B111-8D64D3B936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82" name="Rectangle 1614">
                <a:extLst>
                  <a:ext uri="{FF2B5EF4-FFF2-40B4-BE49-F238E27FC236}">
                    <a16:creationId xmlns:a16="http://schemas.microsoft.com/office/drawing/2014/main" id="{CEF3915D-D4B9-8C4B-9900-8BF228AC1E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83" name="Rectangle 1615">
                <a:extLst>
                  <a:ext uri="{FF2B5EF4-FFF2-40B4-BE49-F238E27FC236}">
                    <a16:creationId xmlns:a16="http://schemas.microsoft.com/office/drawing/2014/main" id="{5950C895-9946-2347-AEF3-B133910217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84" name="Rectangle 1616">
                <a:extLst>
                  <a:ext uri="{FF2B5EF4-FFF2-40B4-BE49-F238E27FC236}">
                    <a16:creationId xmlns:a16="http://schemas.microsoft.com/office/drawing/2014/main" id="{9180593C-2024-044B-BC34-FE1D1E0731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85" name="Rectangle 1617">
                <a:extLst>
                  <a:ext uri="{FF2B5EF4-FFF2-40B4-BE49-F238E27FC236}">
                    <a16:creationId xmlns:a16="http://schemas.microsoft.com/office/drawing/2014/main" id="{3B90D0AD-31A6-DF49-9A8C-7348D1435C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86" name="Rectangle 1618">
                <a:extLst>
                  <a:ext uri="{FF2B5EF4-FFF2-40B4-BE49-F238E27FC236}">
                    <a16:creationId xmlns:a16="http://schemas.microsoft.com/office/drawing/2014/main" id="{D2241201-BE87-F44C-9DB7-23AF3239D5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87" name="Rectangle 1619">
                <a:extLst>
                  <a:ext uri="{FF2B5EF4-FFF2-40B4-BE49-F238E27FC236}">
                    <a16:creationId xmlns:a16="http://schemas.microsoft.com/office/drawing/2014/main" id="{769D2940-F490-4742-A204-5697B35724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88" name="Rectangle 1620">
                <a:extLst>
                  <a:ext uri="{FF2B5EF4-FFF2-40B4-BE49-F238E27FC236}">
                    <a16:creationId xmlns:a16="http://schemas.microsoft.com/office/drawing/2014/main" id="{6B737818-44DD-5044-A919-CB8EDC14E4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89" name="Rectangle 1621">
                <a:extLst>
                  <a:ext uri="{FF2B5EF4-FFF2-40B4-BE49-F238E27FC236}">
                    <a16:creationId xmlns:a16="http://schemas.microsoft.com/office/drawing/2014/main" id="{E0A4B3E8-20DA-8D4E-BE2D-5F55F8ED7C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90" name="Rectangle 1622">
                <a:extLst>
                  <a:ext uri="{FF2B5EF4-FFF2-40B4-BE49-F238E27FC236}">
                    <a16:creationId xmlns:a16="http://schemas.microsoft.com/office/drawing/2014/main" id="{0F0D5F72-0A46-0B43-A6D8-87469FCB20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91" name="Rectangle 1623">
                <a:extLst>
                  <a:ext uri="{FF2B5EF4-FFF2-40B4-BE49-F238E27FC236}">
                    <a16:creationId xmlns:a16="http://schemas.microsoft.com/office/drawing/2014/main" id="{0A8A91E0-2A9F-AB42-9A33-8E33AC8489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92" name="Rectangle 1624">
                <a:extLst>
                  <a:ext uri="{FF2B5EF4-FFF2-40B4-BE49-F238E27FC236}">
                    <a16:creationId xmlns:a16="http://schemas.microsoft.com/office/drawing/2014/main" id="{249D4120-31C4-A041-BD66-9A25AED229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93" name="Rectangle 1625">
                <a:extLst>
                  <a:ext uri="{FF2B5EF4-FFF2-40B4-BE49-F238E27FC236}">
                    <a16:creationId xmlns:a16="http://schemas.microsoft.com/office/drawing/2014/main" id="{89CBE3DE-D949-6B43-9382-B45E086B94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94" name="Rectangle 1626">
                <a:extLst>
                  <a:ext uri="{FF2B5EF4-FFF2-40B4-BE49-F238E27FC236}">
                    <a16:creationId xmlns:a16="http://schemas.microsoft.com/office/drawing/2014/main" id="{226D022B-CC39-FC4A-9184-77B3B3CB9A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95" name="Rectangle 1627">
                <a:extLst>
                  <a:ext uri="{FF2B5EF4-FFF2-40B4-BE49-F238E27FC236}">
                    <a16:creationId xmlns:a16="http://schemas.microsoft.com/office/drawing/2014/main" id="{6CBF8395-CDE0-6349-AD00-9D28CA92B6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96" name="Rectangle 1628">
                <a:extLst>
                  <a:ext uri="{FF2B5EF4-FFF2-40B4-BE49-F238E27FC236}">
                    <a16:creationId xmlns:a16="http://schemas.microsoft.com/office/drawing/2014/main" id="{3CB27D7B-8693-934E-ADD9-28C0714A12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97" name="Rectangle 1629">
                <a:extLst>
                  <a:ext uri="{FF2B5EF4-FFF2-40B4-BE49-F238E27FC236}">
                    <a16:creationId xmlns:a16="http://schemas.microsoft.com/office/drawing/2014/main" id="{5AA6E30B-19EB-6249-AC51-93101E1B39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98" name="Rectangle 1630">
                <a:extLst>
                  <a:ext uri="{FF2B5EF4-FFF2-40B4-BE49-F238E27FC236}">
                    <a16:creationId xmlns:a16="http://schemas.microsoft.com/office/drawing/2014/main" id="{A59C7F05-0AF2-8547-B04A-9C73EAEDB0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99" name="Rectangle 1631">
                <a:extLst>
                  <a:ext uri="{FF2B5EF4-FFF2-40B4-BE49-F238E27FC236}">
                    <a16:creationId xmlns:a16="http://schemas.microsoft.com/office/drawing/2014/main" id="{73A54C13-3F90-2D41-9957-87C2B124BC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20" name="Rectangle 1632">
                <a:extLst>
                  <a:ext uri="{FF2B5EF4-FFF2-40B4-BE49-F238E27FC236}">
                    <a16:creationId xmlns:a16="http://schemas.microsoft.com/office/drawing/2014/main" id="{B5AFE5E3-ACDD-734E-AD31-F7B4CDB889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21" name="Rectangle 1633">
                <a:extLst>
                  <a:ext uri="{FF2B5EF4-FFF2-40B4-BE49-F238E27FC236}">
                    <a16:creationId xmlns:a16="http://schemas.microsoft.com/office/drawing/2014/main" id="{5F8ACE96-6574-EB4B-8F3E-56F468FCC3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22" name="Rectangle 1634">
                <a:extLst>
                  <a:ext uri="{FF2B5EF4-FFF2-40B4-BE49-F238E27FC236}">
                    <a16:creationId xmlns:a16="http://schemas.microsoft.com/office/drawing/2014/main" id="{A945C362-E907-A545-B151-86FE38CCB5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23" name="Rectangle 1635">
                <a:extLst>
                  <a:ext uri="{FF2B5EF4-FFF2-40B4-BE49-F238E27FC236}">
                    <a16:creationId xmlns:a16="http://schemas.microsoft.com/office/drawing/2014/main" id="{FF5D2CA3-D670-6448-BCAB-537CA1D6DB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24" name="Rectangle 1636">
                <a:extLst>
                  <a:ext uri="{FF2B5EF4-FFF2-40B4-BE49-F238E27FC236}">
                    <a16:creationId xmlns:a16="http://schemas.microsoft.com/office/drawing/2014/main" id="{13DCAFAF-2AA5-3C4C-8BD6-5001FA412F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25" name="Rectangle 1637">
                <a:extLst>
                  <a:ext uri="{FF2B5EF4-FFF2-40B4-BE49-F238E27FC236}">
                    <a16:creationId xmlns:a16="http://schemas.microsoft.com/office/drawing/2014/main" id="{9B499285-B699-2943-AF41-5EB7E7DA26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127951" name="Group 1457">
              <a:extLst>
                <a:ext uri="{FF2B5EF4-FFF2-40B4-BE49-F238E27FC236}">
                  <a16:creationId xmlns:a16="http://schemas.microsoft.com/office/drawing/2014/main" id="{332432FA-DBF4-2447-A374-ACE16074506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49216" y="1389648"/>
              <a:ext cx="1114185" cy="751417"/>
              <a:chOff x="517764" y="1384300"/>
              <a:chExt cx="1114185" cy="751417"/>
            </a:xfrm>
          </p:grpSpPr>
          <p:sp>
            <p:nvSpPr>
              <p:cNvPr id="1585" name="Rectangle 1584">
                <a:extLst>
                  <a:ext uri="{FF2B5EF4-FFF2-40B4-BE49-F238E27FC236}">
                    <a16:creationId xmlns:a16="http://schemas.microsoft.com/office/drawing/2014/main" id="{F1C7ADF2-86F7-D14B-A5D9-15E16C4DFA1C}"/>
                  </a:ext>
                </a:extLst>
              </p:cNvPr>
              <p:cNvSpPr/>
              <p:nvPr/>
            </p:nvSpPr>
            <p:spPr bwMode="auto">
              <a:xfrm>
                <a:off x="517611" y="1384799"/>
                <a:ext cx="1114303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953" name="Rectangle 1585">
                <a:extLst>
                  <a:ext uri="{FF2B5EF4-FFF2-40B4-BE49-F238E27FC236}">
                    <a16:creationId xmlns:a16="http://schemas.microsoft.com/office/drawing/2014/main" id="{75BBBEC0-FB30-F042-82C1-ADD6A9F1A9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54" name="Rectangle 1586">
                <a:extLst>
                  <a:ext uri="{FF2B5EF4-FFF2-40B4-BE49-F238E27FC236}">
                    <a16:creationId xmlns:a16="http://schemas.microsoft.com/office/drawing/2014/main" id="{F0E3BDBE-FCBF-5246-8FD0-5EDB9EAAEA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55" name="Rectangle 1587">
                <a:extLst>
                  <a:ext uri="{FF2B5EF4-FFF2-40B4-BE49-F238E27FC236}">
                    <a16:creationId xmlns:a16="http://schemas.microsoft.com/office/drawing/2014/main" id="{9A8F052D-1876-D747-9351-4F8892CCAE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56" name="Rectangle 1588">
                <a:extLst>
                  <a:ext uri="{FF2B5EF4-FFF2-40B4-BE49-F238E27FC236}">
                    <a16:creationId xmlns:a16="http://schemas.microsoft.com/office/drawing/2014/main" id="{F6C1580B-B004-594B-9871-86A1D14CE1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57" name="Rectangle 1589">
                <a:extLst>
                  <a:ext uri="{FF2B5EF4-FFF2-40B4-BE49-F238E27FC236}">
                    <a16:creationId xmlns:a16="http://schemas.microsoft.com/office/drawing/2014/main" id="{9DE1C825-E68E-4841-AFFF-B73CFF4DC0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58" name="Rectangle 1590">
                <a:extLst>
                  <a:ext uri="{FF2B5EF4-FFF2-40B4-BE49-F238E27FC236}">
                    <a16:creationId xmlns:a16="http://schemas.microsoft.com/office/drawing/2014/main" id="{7E13F644-E8C7-194C-8E57-38CEA4B352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59" name="Rectangle 1591">
                <a:extLst>
                  <a:ext uri="{FF2B5EF4-FFF2-40B4-BE49-F238E27FC236}">
                    <a16:creationId xmlns:a16="http://schemas.microsoft.com/office/drawing/2014/main" id="{5DE05AB7-CD5E-E24F-8BC4-4740AF2336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60" name="Rectangle 1592">
                <a:extLst>
                  <a:ext uri="{FF2B5EF4-FFF2-40B4-BE49-F238E27FC236}">
                    <a16:creationId xmlns:a16="http://schemas.microsoft.com/office/drawing/2014/main" id="{8F5FEA5A-1849-8846-887A-4FC19EF164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61" name="Rectangle 1593">
                <a:extLst>
                  <a:ext uri="{FF2B5EF4-FFF2-40B4-BE49-F238E27FC236}">
                    <a16:creationId xmlns:a16="http://schemas.microsoft.com/office/drawing/2014/main" id="{C4E368A1-4566-2E41-8D32-E22E61D0DF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62" name="Rectangle 1594">
                <a:extLst>
                  <a:ext uri="{FF2B5EF4-FFF2-40B4-BE49-F238E27FC236}">
                    <a16:creationId xmlns:a16="http://schemas.microsoft.com/office/drawing/2014/main" id="{56995D01-9554-5F43-ADAB-9691A07695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63" name="Rectangle 1595">
                <a:extLst>
                  <a:ext uri="{FF2B5EF4-FFF2-40B4-BE49-F238E27FC236}">
                    <a16:creationId xmlns:a16="http://schemas.microsoft.com/office/drawing/2014/main" id="{4608C200-A0CF-0B4E-92FE-010CFA778C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64" name="Rectangle 1596">
                <a:extLst>
                  <a:ext uri="{FF2B5EF4-FFF2-40B4-BE49-F238E27FC236}">
                    <a16:creationId xmlns:a16="http://schemas.microsoft.com/office/drawing/2014/main" id="{1680BD5C-BFC5-4849-908F-04CD24A27B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65" name="Rectangle 1597">
                <a:extLst>
                  <a:ext uri="{FF2B5EF4-FFF2-40B4-BE49-F238E27FC236}">
                    <a16:creationId xmlns:a16="http://schemas.microsoft.com/office/drawing/2014/main" id="{D5CABA06-87CC-DF4F-8BC7-A6A626312A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66" name="Rectangle 1598">
                <a:extLst>
                  <a:ext uri="{FF2B5EF4-FFF2-40B4-BE49-F238E27FC236}">
                    <a16:creationId xmlns:a16="http://schemas.microsoft.com/office/drawing/2014/main" id="{BA396B77-9D9E-2340-A20E-FEBCEEFE2A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67" name="Rectangle 1599">
                <a:extLst>
                  <a:ext uri="{FF2B5EF4-FFF2-40B4-BE49-F238E27FC236}">
                    <a16:creationId xmlns:a16="http://schemas.microsoft.com/office/drawing/2014/main" id="{135F03C7-89BF-E14F-9467-7A2A51B0E6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68" name="Rectangle 1600">
                <a:extLst>
                  <a:ext uri="{FF2B5EF4-FFF2-40B4-BE49-F238E27FC236}">
                    <a16:creationId xmlns:a16="http://schemas.microsoft.com/office/drawing/2014/main" id="{ABFF48D7-5F5D-9747-A883-7643D07CB8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69" name="Rectangle 1601">
                <a:extLst>
                  <a:ext uri="{FF2B5EF4-FFF2-40B4-BE49-F238E27FC236}">
                    <a16:creationId xmlns:a16="http://schemas.microsoft.com/office/drawing/2014/main" id="{DCEDB087-D1EA-4645-BDAD-5588D25D17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70" name="Rectangle 1602">
                <a:extLst>
                  <a:ext uri="{FF2B5EF4-FFF2-40B4-BE49-F238E27FC236}">
                    <a16:creationId xmlns:a16="http://schemas.microsoft.com/office/drawing/2014/main" id="{B27FE016-1A58-364B-92D0-49E06D8352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71" name="Rectangle 1603">
                <a:extLst>
                  <a:ext uri="{FF2B5EF4-FFF2-40B4-BE49-F238E27FC236}">
                    <a16:creationId xmlns:a16="http://schemas.microsoft.com/office/drawing/2014/main" id="{E19A104E-5D70-1742-8591-1F0E6C0262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72" name="Rectangle 1604">
                <a:extLst>
                  <a:ext uri="{FF2B5EF4-FFF2-40B4-BE49-F238E27FC236}">
                    <a16:creationId xmlns:a16="http://schemas.microsoft.com/office/drawing/2014/main" id="{2F125B1D-6C0F-6340-926A-D3812B73AC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73" name="Rectangle 1605">
                <a:extLst>
                  <a:ext uri="{FF2B5EF4-FFF2-40B4-BE49-F238E27FC236}">
                    <a16:creationId xmlns:a16="http://schemas.microsoft.com/office/drawing/2014/main" id="{A5AC24B6-A130-F747-8BF3-695A748C7E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74" name="Rectangle 1606">
                <a:extLst>
                  <a:ext uri="{FF2B5EF4-FFF2-40B4-BE49-F238E27FC236}">
                    <a16:creationId xmlns:a16="http://schemas.microsoft.com/office/drawing/2014/main" id="{96EF4069-5223-9048-805C-9F01130C27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75" name="Rectangle 1607">
                <a:extLst>
                  <a:ext uri="{FF2B5EF4-FFF2-40B4-BE49-F238E27FC236}">
                    <a16:creationId xmlns:a16="http://schemas.microsoft.com/office/drawing/2014/main" id="{9AD3895E-71B6-C74B-9BD5-E40DE08CF9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76" name="Rectangle 1608">
                <a:extLst>
                  <a:ext uri="{FF2B5EF4-FFF2-40B4-BE49-F238E27FC236}">
                    <a16:creationId xmlns:a16="http://schemas.microsoft.com/office/drawing/2014/main" id="{EEF3FF3A-7F5F-204A-8CBD-069D1BB205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77" name="Rectangle 1609">
                <a:extLst>
                  <a:ext uri="{FF2B5EF4-FFF2-40B4-BE49-F238E27FC236}">
                    <a16:creationId xmlns:a16="http://schemas.microsoft.com/office/drawing/2014/main" id="{73E05228-E16C-7A43-949A-80DEB10E89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78" name="Rectangle 1610">
                <a:extLst>
                  <a:ext uri="{FF2B5EF4-FFF2-40B4-BE49-F238E27FC236}">
                    <a16:creationId xmlns:a16="http://schemas.microsoft.com/office/drawing/2014/main" id="{55A01740-A671-6D4C-B240-9FC11DF1B3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</p:grpSp>
      <p:grpSp>
        <p:nvGrpSpPr>
          <p:cNvPr id="127011" name="Group 1667">
            <a:extLst>
              <a:ext uri="{FF2B5EF4-FFF2-40B4-BE49-F238E27FC236}">
                <a16:creationId xmlns:a16="http://schemas.microsoft.com/office/drawing/2014/main" id="{B3DB968D-07B0-D042-AD9F-D1221C891950}"/>
              </a:ext>
            </a:extLst>
          </p:cNvPr>
          <p:cNvGrpSpPr>
            <a:grpSpLocks/>
          </p:cNvGrpSpPr>
          <p:nvPr/>
        </p:nvGrpSpPr>
        <p:grpSpPr bwMode="auto">
          <a:xfrm>
            <a:off x="455613" y="3938588"/>
            <a:ext cx="3948112" cy="877887"/>
            <a:chOff x="458550" y="1323474"/>
            <a:chExt cx="3947680" cy="877859"/>
          </a:xfrm>
        </p:grpSpPr>
        <p:sp>
          <p:nvSpPr>
            <p:cNvPr id="1669" name="Rectangle 1668">
              <a:extLst>
                <a:ext uri="{FF2B5EF4-FFF2-40B4-BE49-F238E27FC236}">
                  <a16:creationId xmlns:a16="http://schemas.microsoft.com/office/drawing/2014/main" id="{E35E2BBB-5558-224E-95B0-38A26CCECFC6}"/>
                </a:ext>
              </a:extLst>
            </p:cNvPr>
            <p:cNvSpPr/>
            <p:nvPr/>
          </p:nvSpPr>
          <p:spPr bwMode="auto">
            <a:xfrm>
              <a:off x="458550" y="1323474"/>
              <a:ext cx="3939744" cy="877859"/>
            </a:xfrm>
            <a:prstGeom prst="rect">
              <a:avLst/>
            </a:pr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 anchorCtr="1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27860" name="Group 1486">
              <a:extLst>
                <a:ext uri="{FF2B5EF4-FFF2-40B4-BE49-F238E27FC236}">
                  <a16:creationId xmlns:a16="http://schemas.microsoft.com/office/drawing/2014/main" id="{82543E1C-7A08-3744-81F0-150E5153AFF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43149" y="1394549"/>
              <a:ext cx="463081" cy="747517"/>
              <a:chOff x="3940698" y="1394549"/>
              <a:chExt cx="463081" cy="747517"/>
            </a:xfrm>
          </p:grpSpPr>
          <p:sp>
            <p:nvSpPr>
              <p:cNvPr id="127945" name="Rectangle 1754">
                <a:extLst>
                  <a:ext uri="{FF2B5EF4-FFF2-40B4-BE49-F238E27FC236}">
                    <a16:creationId xmlns:a16="http://schemas.microsoft.com/office/drawing/2014/main" id="{DA578229-4CF9-3A4C-A163-FB69776F1A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04141" y="1394549"/>
                <a:ext cx="336195" cy="747517"/>
              </a:xfrm>
              <a:prstGeom prst="rect">
                <a:avLst/>
              </a:prstGeom>
              <a:solidFill>
                <a:srgbClr val="8B9CC3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46" name="TextBox 1755">
                <a:extLst>
                  <a:ext uri="{FF2B5EF4-FFF2-40B4-BE49-F238E27FC236}">
                    <a16:creationId xmlns:a16="http://schemas.microsoft.com/office/drawing/2014/main" id="{5D048975-2689-6548-9F8F-047BEDF060F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40698" y="1622113"/>
                <a:ext cx="463081" cy="292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3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yriad Pro Black"/>
                    <a:ea typeface="ＭＳ Ｐゴシック" panose="020B0600070205080204" pitchFamily="34" charset="-128"/>
                    <a:cs typeface="+mn-cs"/>
                  </a:rPr>
                  <a:t>Tex</a:t>
                </a:r>
              </a:p>
            </p:txBody>
          </p:sp>
        </p:grpSp>
        <p:grpSp>
          <p:nvGrpSpPr>
            <p:cNvPr id="127861" name="Group 1428">
              <a:extLst>
                <a:ext uri="{FF2B5EF4-FFF2-40B4-BE49-F238E27FC236}">
                  <a16:creationId xmlns:a16="http://schemas.microsoft.com/office/drawing/2014/main" id="{EDD74F83-A3D6-3C48-9350-3E4E88FAA49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7764" y="1384300"/>
              <a:ext cx="1114185" cy="751417"/>
              <a:chOff x="517764" y="1384300"/>
              <a:chExt cx="1114185" cy="751417"/>
            </a:xfrm>
          </p:grpSpPr>
          <p:sp>
            <p:nvSpPr>
              <p:cNvPr id="1728" name="Rectangle 1727">
                <a:extLst>
                  <a:ext uri="{FF2B5EF4-FFF2-40B4-BE49-F238E27FC236}">
                    <a16:creationId xmlns:a16="http://schemas.microsoft.com/office/drawing/2014/main" id="{7A2380F7-D448-B347-B87C-B5D890D2A38F}"/>
                  </a:ext>
                </a:extLst>
              </p:cNvPr>
              <p:cNvSpPr/>
              <p:nvPr/>
            </p:nvSpPr>
            <p:spPr bwMode="auto">
              <a:xfrm>
                <a:off x="517281" y="1383797"/>
                <a:ext cx="1114303" cy="752451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919" name="Rectangle 1728">
                <a:extLst>
                  <a:ext uri="{FF2B5EF4-FFF2-40B4-BE49-F238E27FC236}">
                    <a16:creationId xmlns:a16="http://schemas.microsoft.com/office/drawing/2014/main" id="{70610787-18EB-0347-8FEF-326487C2FE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20" name="Rectangle 1729">
                <a:extLst>
                  <a:ext uri="{FF2B5EF4-FFF2-40B4-BE49-F238E27FC236}">
                    <a16:creationId xmlns:a16="http://schemas.microsoft.com/office/drawing/2014/main" id="{9E77BBE2-4BA0-5D44-A2E2-B06B97E3C9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21" name="Rectangle 1730">
                <a:extLst>
                  <a:ext uri="{FF2B5EF4-FFF2-40B4-BE49-F238E27FC236}">
                    <a16:creationId xmlns:a16="http://schemas.microsoft.com/office/drawing/2014/main" id="{E83B24BF-9E39-F447-9BAC-73BFC0B484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22" name="Rectangle 1731">
                <a:extLst>
                  <a:ext uri="{FF2B5EF4-FFF2-40B4-BE49-F238E27FC236}">
                    <a16:creationId xmlns:a16="http://schemas.microsoft.com/office/drawing/2014/main" id="{901B46C7-D455-0C43-B528-0D0BCF2E1E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23" name="Rectangle 1732">
                <a:extLst>
                  <a:ext uri="{FF2B5EF4-FFF2-40B4-BE49-F238E27FC236}">
                    <a16:creationId xmlns:a16="http://schemas.microsoft.com/office/drawing/2014/main" id="{EAA675C3-9440-8B48-B0AA-174FCF8AEA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24" name="Rectangle 1733">
                <a:extLst>
                  <a:ext uri="{FF2B5EF4-FFF2-40B4-BE49-F238E27FC236}">
                    <a16:creationId xmlns:a16="http://schemas.microsoft.com/office/drawing/2014/main" id="{778F8BC5-990E-F040-A90C-BC33B8DB0C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25" name="Rectangle 1734">
                <a:extLst>
                  <a:ext uri="{FF2B5EF4-FFF2-40B4-BE49-F238E27FC236}">
                    <a16:creationId xmlns:a16="http://schemas.microsoft.com/office/drawing/2014/main" id="{98E01924-53A1-E744-A507-7B1136418C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26" name="Rectangle 1735">
                <a:extLst>
                  <a:ext uri="{FF2B5EF4-FFF2-40B4-BE49-F238E27FC236}">
                    <a16:creationId xmlns:a16="http://schemas.microsoft.com/office/drawing/2014/main" id="{3B4CA793-C2E2-DD4F-974C-CF2F477DF4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27" name="Rectangle 1736">
                <a:extLst>
                  <a:ext uri="{FF2B5EF4-FFF2-40B4-BE49-F238E27FC236}">
                    <a16:creationId xmlns:a16="http://schemas.microsoft.com/office/drawing/2014/main" id="{ADDD5F36-7CAE-B441-83A8-5CC4072B2C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28" name="Rectangle 1737">
                <a:extLst>
                  <a:ext uri="{FF2B5EF4-FFF2-40B4-BE49-F238E27FC236}">
                    <a16:creationId xmlns:a16="http://schemas.microsoft.com/office/drawing/2014/main" id="{CDACBAA6-538C-4240-AAC7-AC11863372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29" name="Rectangle 1738">
                <a:extLst>
                  <a:ext uri="{FF2B5EF4-FFF2-40B4-BE49-F238E27FC236}">
                    <a16:creationId xmlns:a16="http://schemas.microsoft.com/office/drawing/2014/main" id="{57C1CB2D-A2C7-5F4F-9D78-B627EA9951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30" name="Rectangle 1739">
                <a:extLst>
                  <a:ext uri="{FF2B5EF4-FFF2-40B4-BE49-F238E27FC236}">
                    <a16:creationId xmlns:a16="http://schemas.microsoft.com/office/drawing/2014/main" id="{16409030-0C2B-CD40-AE6C-3C39DBB774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31" name="Rectangle 1740">
                <a:extLst>
                  <a:ext uri="{FF2B5EF4-FFF2-40B4-BE49-F238E27FC236}">
                    <a16:creationId xmlns:a16="http://schemas.microsoft.com/office/drawing/2014/main" id="{87A84056-16DF-4844-AF78-450A8096FE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32" name="Rectangle 1741">
                <a:extLst>
                  <a:ext uri="{FF2B5EF4-FFF2-40B4-BE49-F238E27FC236}">
                    <a16:creationId xmlns:a16="http://schemas.microsoft.com/office/drawing/2014/main" id="{FD1ABA78-0FAC-0F4B-BA2D-8820BB0E53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33" name="Rectangle 1742">
                <a:extLst>
                  <a:ext uri="{FF2B5EF4-FFF2-40B4-BE49-F238E27FC236}">
                    <a16:creationId xmlns:a16="http://schemas.microsoft.com/office/drawing/2014/main" id="{3C178E37-1301-F84F-A353-B0B38AA6F5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34" name="Rectangle 1743">
                <a:extLst>
                  <a:ext uri="{FF2B5EF4-FFF2-40B4-BE49-F238E27FC236}">
                    <a16:creationId xmlns:a16="http://schemas.microsoft.com/office/drawing/2014/main" id="{3A8BA9FD-E330-9E4B-9C31-40D1D5B2AA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35" name="Rectangle 1744">
                <a:extLst>
                  <a:ext uri="{FF2B5EF4-FFF2-40B4-BE49-F238E27FC236}">
                    <a16:creationId xmlns:a16="http://schemas.microsoft.com/office/drawing/2014/main" id="{6ACC84A6-F397-4846-972F-035EEF7BD9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36" name="Rectangle 1745">
                <a:extLst>
                  <a:ext uri="{FF2B5EF4-FFF2-40B4-BE49-F238E27FC236}">
                    <a16:creationId xmlns:a16="http://schemas.microsoft.com/office/drawing/2014/main" id="{2327083C-9BE4-3146-B853-5AA5D569DA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37" name="Rectangle 1746">
                <a:extLst>
                  <a:ext uri="{FF2B5EF4-FFF2-40B4-BE49-F238E27FC236}">
                    <a16:creationId xmlns:a16="http://schemas.microsoft.com/office/drawing/2014/main" id="{9412D4D6-7411-C749-93D2-EA5D07F919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38" name="Rectangle 1747">
                <a:extLst>
                  <a:ext uri="{FF2B5EF4-FFF2-40B4-BE49-F238E27FC236}">
                    <a16:creationId xmlns:a16="http://schemas.microsoft.com/office/drawing/2014/main" id="{23754D68-FA45-C04B-96C1-E2A8A04C22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39" name="Rectangle 1748">
                <a:extLst>
                  <a:ext uri="{FF2B5EF4-FFF2-40B4-BE49-F238E27FC236}">
                    <a16:creationId xmlns:a16="http://schemas.microsoft.com/office/drawing/2014/main" id="{08B8F7DB-2227-D94E-BD2C-8BA9DFC923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40" name="Rectangle 1749">
                <a:extLst>
                  <a:ext uri="{FF2B5EF4-FFF2-40B4-BE49-F238E27FC236}">
                    <a16:creationId xmlns:a16="http://schemas.microsoft.com/office/drawing/2014/main" id="{53C92318-BD1A-394B-9B5C-BD3FC073F0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41" name="Rectangle 1750">
                <a:extLst>
                  <a:ext uri="{FF2B5EF4-FFF2-40B4-BE49-F238E27FC236}">
                    <a16:creationId xmlns:a16="http://schemas.microsoft.com/office/drawing/2014/main" id="{D2C32E3B-5F1B-AB48-85CA-1CC156A7A0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42" name="Rectangle 1751">
                <a:extLst>
                  <a:ext uri="{FF2B5EF4-FFF2-40B4-BE49-F238E27FC236}">
                    <a16:creationId xmlns:a16="http://schemas.microsoft.com/office/drawing/2014/main" id="{CD946466-44B2-AB49-82A0-23F08E5AA8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43" name="Rectangle 1752">
                <a:extLst>
                  <a:ext uri="{FF2B5EF4-FFF2-40B4-BE49-F238E27FC236}">
                    <a16:creationId xmlns:a16="http://schemas.microsoft.com/office/drawing/2014/main" id="{B1BB75E3-7DBC-C14F-8029-B96C9DF02C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44" name="Rectangle 1753">
                <a:extLst>
                  <a:ext uri="{FF2B5EF4-FFF2-40B4-BE49-F238E27FC236}">
                    <a16:creationId xmlns:a16="http://schemas.microsoft.com/office/drawing/2014/main" id="{BD5451A6-057C-EA46-949E-59712A4BCA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127862" name="Group 1429">
              <a:extLst>
                <a:ext uri="{FF2B5EF4-FFF2-40B4-BE49-F238E27FC236}">
                  <a16:creationId xmlns:a16="http://schemas.microsoft.com/office/drawing/2014/main" id="{BC6763DB-2211-D647-9BAD-E483090DCD1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86164" y="1389648"/>
              <a:ext cx="1114185" cy="751417"/>
              <a:chOff x="517764" y="1384300"/>
              <a:chExt cx="1114185" cy="751417"/>
            </a:xfrm>
          </p:grpSpPr>
          <p:sp>
            <p:nvSpPr>
              <p:cNvPr id="1701" name="Rectangle 1700">
                <a:extLst>
                  <a:ext uri="{FF2B5EF4-FFF2-40B4-BE49-F238E27FC236}">
                    <a16:creationId xmlns:a16="http://schemas.microsoft.com/office/drawing/2014/main" id="{D30B2E40-EE19-B941-A64B-6251B3BD7AFB}"/>
                  </a:ext>
                </a:extLst>
              </p:cNvPr>
              <p:cNvSpPr/>
              <p:nvPr/>
            </p:nvSpPr>
            <p:spPr bwMode="auto">
              <a:xfrm>
                <a:off x="517153" y="1384799"/>
                <a:ext cx="1114303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892" name="Rectangle 1701">
                <a:extLst>
                  <a:ext uri="{FF2B5EF4-FFF2-40B4-BE49-F238E27FC236}">
                    <a16:creationId xmlns:a16="http://schemas.microsoft.com/office/drawing/2014/main" id="{FA95DDFD-8C66-4943-9C9D-0624FDD975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93" name="Rectangle 1702">
                <a:extLst>
                  <a:ext uri="{FF2B5EF4-FFF2-40B4-BE49-F238E27FC236}">
                    <a16:creationId xmlns:a16="http://schemas.microsoft.com/office/drawing/2014/main" id="{9AFA1313-4910-0742-8A09-5DB201F232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94" name="Rectangle 1703">
                <a:extLst>
                  <a:ext uri="{FF2B5EF4-FFF2-40B4-BE49-F238E27FC236}">
                    <a16:creationId xmlns:a16="http://schemas.microsoft.com/office/drawing/2014/main" id="{DF041F6F-5CDE-1E43-9187-CA48C23F49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95" name="Rectangle 1704">
                <a:extLst>
                  <a:ext uri="{FF2B5EF4-FFF2-40B4-BE49-F238E27FC236}">
                    <a16:creationId xmlns:a16="http://schemas.microsoft.com/office/drawing/2014/main" id="{F4D325AF-834D-AB4A-8AFB-652131D23A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96" name="Rectangle 1705">
                <a:extLst>
                  <a:ext uri="{FF2B5EF4-FFF2-40B4-BE49-F238E27FC236}">
                    <a16:creationId xmlns:a16="http://schemas.microsoft.com/office/drawing/2014/main" id="{B2DE72CB-6234-EA42-8660-4B3CEADE02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97" name="Rectangle 1706">
                <a:extLst>
                  <a:ext uri="{FF2B5EF4-FFF2-40B4-BE49-F238E27FC236}">
                    <a16:creationId xmlns:a16="http://schemas.microsoft.com/office/drawing/2014/main" id="{954A3CC3-BE98-7548-A559-61D74448C9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98" name="Rectangle 1707">
                <a:extLst>
                  <a:ext uri="{FF2B5EF4-FFF2-40B4-BE49-F238E27FC236}">
                    <a16:creationId xmlns:a16="http://schemas.microsoft.com/office/drawing/2014/main" id="{A7D0DF5D-871E-8C4F-BB6C-69750A0379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99" name="Rectangle 1708">
                <a:extLst>
                  <a:ext uri="{FF2B5EF4-FFF2-40B4-BE49-F238E27FC236}">
                    <a16:creationId xmlns:a16="http://schemas.microsoft.com/office/drawing/2014/main" id="{1268C802-DE4E-B346-A199-BA0808CE3C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00" name="Rectangle 1709">
                <a:extLst>
                  <a:ext uri="{FF2B5EF4-FFF2-40B4-BE49-F238E27FC236}">
                    <a16:creationId xmlns:a16="http://schemas.microsoft.com/office/drawing/2014/main" id="{DB0029E1-F0A2-4844-BD05-7643663CC5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01" name="Rectangle 1710">
                <a:extLst>
                  <a:ext uri="{FF2B5EF4-FFF2-40B4-BE49-F238E27FC236}">
                    <a16:creationId xmlns:a16="http://schemas.microsoft.com/office/drawing/2014/main" id="{71ACEE82-A9EF-6D40-9F38-5B121BC752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02" name="Rectangle 1711">
                <a:extLst>
                  <a:ext uri="{FF2B5EF4-FFF2-40B4-BE49-F238E27FC236}">
                    <a16:creationId xmlns:a16="http://schemas.microsoft.com/office/drawing/2014/main" id="{0A50DFCA-1A84-9849-8295-696EE81AD7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03" name="Rectangle 1712">
                <a:extLst>
                  <a:ext uri="{FF2B5EF4-FFF2-40B4-BE49-F238E27FC236}">
                    <a16:creationId xmlns:a16="http://schemas.microsoft.com/office/drawing/2014/main" id="{048A0D5C-00BE-3642-8274-1A1536B2F6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04" name="Rectangle 1713">
                <a:extLst>
                  <a:ext uri="{FF2B5EF4-FFF2-40B4-BE49-F238E27FC236}">
                    <a16:creationId xmlns:a16="http://schemas.microsoft.com/office/drawing/2014/main" id="{15CCEAD8-48D7-8242-8094-E756BDE4E1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05" name="Rectangle 1714">
                <a:extLst>
                  <a:ext uri="{FF2B5EF4-FFF2-40B4-BE49-F238E27FC236}">
                    <a16:creationId xmlns:a16="http://schemas.microsoft.com/office/drawing/2014/main" id="{04CE9C5A-E835-9944-8F8C-66BEA9AC8B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06" name="Rectangle 1715">
                <a:extLst>
                  <a:ext uri="{FF2B5EF4-FFF2-40B4-BE49-F238E27FC236}">
                    <a16:creationId xmlns:a16="http://schemas.microsoft.com/office/drawing/2014/main" id="{0F80323D-C1A0-7848-B450-3E6DA344F1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07" name="Rectangle 1716">
                <a:extLst>
                  <a:ext uri="{FF2B5EF4-FFF2-40B4-BE49-F238E27FC236}">
                    <a16:creationId xmlns:a16="http://schemas.microsoft.com/office/drawing/2014/main" id="{57EB4944-0A22-704E-9B62-AAD7FB5D01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08" name="Rectangle 1717">
                <a:extLst>
                  <a:ext uri="{FF2B5EF4-FFF2-40B4-BE49-F238E27FC236}">
                    <a16:creationId xmlns:a16="http://schemas.microsoft.com/office/drawing/2014/main" id="{818CDDF5-689B-4C45-9746-7F458A179B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09" name="Rectangle 1718">
                <a:extLst>
                  <a:ext uri="{FF2B5EF4-FFF2-40B4-BE49-F238E27FC236}">
                    <a16:creationId xmlns:a16="http://schemas.microsoft.com/office/drawing/2014/main" id="{54BFD46E-1484-ED4F-8C98-BF07E89EED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10" name="Rectangle 1719">
                <a:extLst>
                  <a:ext uri="{FF2B5EF4-FFF2-40B4-BE49-F238E27FC236}">
                    <a16:creationId xmlns:a16="http://schemas.microsoft.com/office/drawing/2014/main" id="{B5AAC054-8658-624A-B2BE-D481E49A92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11" name="Rectangle 1720">
                <a:extLst>
                  <a:ext uri="{FF2B5EF4-FFF2-40B4-BE49-F238E27FC236}">
                    <a16:creationId xmlns:a16="http://schemas.microsoft.com/office/drawing/2014/main" id="{981FB93B-2043-A240-8E79-A1518B7E96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12" name="Rectangle 1721">
                <a:extLst>
                  <a:ext uri="{FF2B5EF4-FFF2-40B4-BE49-F238E27FC236}">
                    <a16:creationId xmlns:a16="http://schemas.microsoft.com/office/drawing/2014/main" id="{744B8966-D624-BF44-822E-1EBC4C0A37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13" name="Rectangle 1722">
                <a:extLst>
                  <a:ext uri="{FF2B5EF4-FFF2-40B4-BE49-F238E27FC236}">
                    <a16:creationId xmlns:a16="http://schemas.microsoft.com/office/drawing/2014/main" id="{B4CF67E1-4724-8042-BC2C-101352982F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14" name="Rectangle 1723">
                <a:extLst>
                  <a:ext uri="{FF2B5EF4-FFF2-40B4-BE49-F238E27FC236}">
                    <a16:creationId xmlns:a16="http://schemas.microsoft.com/office/drawing/2014/main" id="{703BE061-8B0E-3A46-8C4B-86B7408CC8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15" name="Rectangle 1724">
                <a:extLst>
                  <a:ext uri="{FF2B5EF4-FFF2-40B4-BE49-F238E27FC236}">
                    <a16:creationId xmlns:a16="http://schemas.microsoft.com/office/drawing/2014/main" id="{B689725A-72D7-0143-A9B5-FE150F9BAA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16" name="Rectangle 1725">
                <a:extLst>
                  <a:ext uri="{FF2B5EF4-FFF2-40B4-BE49-F238E27FC236}">
                    <a16:creationId xmlns:a16="http://schemas.microsoft.com/office/drawing/2014/main" id="{9531598F-FF71-034A-8D0A-E4C51CE72B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17" name="Rectangle 1726">
                <a:extLst>
                  <a:ext uri="{FF2B5EF4-FFF2-40B4-BE49-F238E27FC236}">
                    <a16:creationId xmlns:a16="http://schemas.microsoft.com/office/drawing/2014/main" id="{EC74E84A-53A7-504C-820D-622492CB93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127863" name="Group 1457">
              <a:extLst>
                <a:ext uri="{FF2B5EF4-FFF2-40B4-BE49-F238E27FC236}">
                  <a16:creationId xmlns:a16="http://schemas.microsoft.com/office/drawing/2014/main" id="{92028DE2-E579-DB42-9A5C-0FC82BA9DC3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49216" y="1389648"/>
              <a:ext cx="1114185" cy="751417"/>
              <a:chOff x="517764" y="1384300"/>
              <a:chExt cx="1114185" cy="751417"/>
            </a:xfrm>
          </p:grpSpPr>
          <p:sp>
            <p:nvSpPr>
              <p:cNvPr id="1674" name="Rectangle 1673">
                <a:extLst>
                  <a:ext uri="{FF2B5EF4-FFF2-40B4-BE49-F238E27FC236}">
                    <a16:creationId xmlns:a16="http://schemas.microsoft.com/office/drawing/2014/main" id="{643C136C-E588-E54E-B6F4-7CC9E9C80337}"/>
                  </a:ext>
                </a:extLst>
              </p:cNvPr>
              <p:cNvSpPr/>
              <p:nvPr/>
            </p:nvSpPr>
            <p:spPr bwMode="auto">
              <a:xfrm>
                <a:off x="517611" y="1384799"/>
                <a:ext cx="1114303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865" name="Rectangle 1674">
                <a:extLst>
                  <a:ext uri="{FF2B5EF4-FFF2-40B4-BE49-F238E27FC236}">
                    <a16:creationId xmlns:a16="http://schemas.microsoft.com/office/drawing/2014/main" id="{8F2F00FD-B1F1-A546-855D-14E6BA17EC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66" name="Rectangle 1675">
                <a:extLst>
                  <a:ext uri="{FF2B5EF4-FFF2-40B4-BE49-F238E27FC236}">
                    <a16:creationId xmlns:a16="http://schemas.microsoft.com/office/drawing/2014/main" id="{E5F7A8B8-30D2-9B4D-A12D-4B066062DB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67" name="Rectangle 1676">
                <a:extLst>
                  <a:ext uri="{FF2B5EF4-FFF2-40B4-BE49-F238E27FC236}">
                    <a16:creationId xmlns:a16="http://schemas.microsoft.com/office/drawing/2014/main" id="{2C9E8EB5-342A-7640-A3F9-0E275F9671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68" name="Rectangle 1677">
                <a:extLst>
                  <a:ext uri="{FF2B5EF4-FFF2-40B4-BE49-F238E27FC236}">
                    <a16:creationId xmlns:a16="http://schemas.microsoft.com/office/drawing/2014/main" id="{C5395E22-BFE9-F248-B018-D9ECE8AB35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69" name="Rectangle 1678">
                <a:extLst>
                  <a:ext uri="{FF2B5EF4-FFF2-40B4-BE49-F238E27FC236}">
                    <a16:creationId xmlns:a16="http://schemas.microsoft.com/office/drawing/2014/main" id="{CD28C688-5A0F-C64F-8DB2-DA2FA4B003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70" name="Rectangle 1679">
                <a:extLst>
                  <a:ext uri="{FF2B5EF4-FFF2-40B4-BE49-F238E27FC236}">
                    <a16:creationId xmlns:a16="http://schemas.microsoft.com/office/drawing/2014/main" id="{87CC9E6A-F5D9-534F-AF58-1DC8717641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71" name="Rectangle 1680">
                <a:extLst>
                  <a:ext uri="{FF2B5EF4-FFF2-40B4-BE49-F238E27FC236}">
                    <a16:creationId xmlns:a16="http://schemas.microsoft.com/office/drawing/2014/main" id="{31C9E846-DDB5-AF44-965C-B93DAA4D16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72" name="Rectangle 1681">
                <a:extLst>
                  <a:ext uri="{FF2B5EF4-FFF2-40B4-BE49-F238E27FC236}">
                    <a16:creationId xmlns:a16="http://schemas.microsoft.com/office/drawing/2014/main" id="{E4F716C4-C6C0-BE43-9FF1-77780F87BF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73" name="Rectangle 1682">
                <a:extLst>
                  <a:ext uri="{FF2B5EF4-FFF2-40B4-BE49-F238E27FC236}">
                    <a16:creationId xmlns:a16="http://schemas.microsoft.com/office/drawing/2014/main" id="{2B95EFD0-35A0-104E-9B63-FA8CC1DA1F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74" name="Rectangle 1683">
                <a:extLst>
                  <a:ext uri="{FF2B5EF4-FFF2-40B4-BE49-F238E27FC236}">
                    <a16:creationId xmlns:a16="http://schemas.microsoft.com/office/drawing/2014/main" id="{18CFE483-2774-5949-985B-E9B995D755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75" name="Rectangle 1684">
                <a:extLst>
                  <a:ext uri="{FF2B5EF4-FFF2-40B4-BE49-F238E27FC236}">
                    <a16:creationId xmlns:a16="http://schemas.microsoft.com/office/drawing/2014/main" id="{F0B6B97B-4B23-3143-92C0-3E83283847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76" name="Rectangle 1685">
                <a:extLst>
                  <a:ext uri="{FF2B5EF4-FFF2-40B4-BE49-F238E27FC236}">
                    <a16:creationId xmlns:a16="http://schemas.microsoft.com/office/drawing/2014/main" id="{E7521943-7F78-0242-8518-2E45A799A3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77" name="Rectangle 1686">
                <a:extLst>
                  <a:ext uri="{FF2B5EF4-FFF2-40B4-BE49-F238E27FC236}">
                    <a16:creationId xmlns:a16="http://schemas.microsoft.com/office/drawing/2014/main" id="{4D78495B-58C9-7D4C-AA66-95AC082BEC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78" name="Rectangle 1687">
                <a:extLst>
                  <a:ext uri="{FF2B5EF4-FFF2-40B4-BE49-F238E27FC236}">
                    <a16:creationId xmlns:a16="http://schemas.microsoft.com/office/drawing/2014/main" id="{64816857-5598-174A-9013-8E7E493DE9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79" name="Rectangle 1688">
                <a:extLst>
                  <a:ext uri="{FF2B5EF4-FFF2-40B4-BE49-F238E27FC236}">
                    <a16:creationId xmlns:a16="http://schemas.microsoft.com/office/drawing/2014/main" id="{C2F3B38A-92F0-D44E-B792-F9ECF43B7C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80" name="Rectangle 1689">
                <a:extLst>
                  <a:ext uri="{FF2B5EF4-FFF2-40B4-BE49-F238E27FC236}">
                    <a16:creationId xmlns:a16="http://schemas.microsoft.com/office/drawing/2014/main" id="{01B0159D-FCB2-7E48-9470-8A8F048613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81" name="Rectangle 1690">
                <a:extLst>
                  <a:ext uri="{FF2B5EF4-FFF2-40B4-BE49-F238E27FC236}">
                    <a16:creationId xmlns:a16="http://schemas.microsoft.com/office/drawing/2014/main" id="{BEB003B4-5F26-EB4F-992E-0CB2919F55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82" name="Rectangle 1691">
                <a:extLst>
                  <a:ext uri="{FF2B5EF4-FFF2-40B4-BE49-F238E27FC236}">
                    <a16:creationId xmlns:a16="http://schemas.microsoft.com/office/drawing/2014/main" id="{9C5DB51B-E4A1-A64E-AD64-4A92A04E3B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83" name="Rectangle 1692">
                <a:extLst>
                  <a:ext uri="{FF2B5EF4-FFF2-40B4-BE49-F238E27FC236}">
                    <a16:creationId xmlns:a16="http://schemas.microsoft.com/office/drawing/2014/main" id="{4DE4013B-6A26-7A48-8A8A-BA6C7B425B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84" name="Rectangle 1693">
                <a:extLst>
                  <a:ext uri="{FF2B5EF4-FFF2-40B4-BE49-F238E27FC236}">
                    <a16:creationId xmlns:a16="http://schemas.microsoft.com/office/drawing/2014/main" id="{F830E3CB-2246-5248-B199-8FBC027B85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85" name="Rectangle 1694">
                <a:extLst>
                  <a:ext uri="{FF2B5EF4-FFF2-40B4-BE49-F238E27FC236}">
                    <a16:creationId xmlns:a16="http://schemas.microsoft.com/office/drawing/2014/main" id="{02F6EFF8-F8AD-EA4E-BD64-F0DCF2206C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86" name="Rectangle 1695">
                <a:extLst>
                  <a:ext uri="{FF2B5EF4-FFF2-40B4-BE49-F238E27FC236}">
                    <a16:creationId xmlns:a16="http://schemas.microsoft.com/office/drawing/2014/main" id="{C6FBAADC-1E69-F540-B072-96BB81D145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87" name="Rectangle 1696">
                <a:extLst>
                  <a:ext uri="{FF2B5EF4-FFF2-40B4-BE49-F238E27FC236}">
                    <a16:creationId xmlns:a16="http://schemas.microsoft.com/office/drawing/2014/main" id="{27F5746E-5A0C-3241-885B-83C2996E75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88" name="Rectangle 1697">
                <a:extLst>
                  <a:ext uri="{FF2B5EF4-FFF2-40B4-BE49-F238E27FC236}">
                    <a16:creationId xmlns:a16="http://schemas.microsoft.com/office/drawing/2014/main" id="{0FA25343-FDBB-024A-B2FB-0EEAEB7007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89" name="Rectangle 1698">
                <a:extLst>
                  <a:ext uri="{FF2B5EF4-FFF2-40B4-BE49-F238E27FC236}">
                    <a16:creationId xmlns:a16="http://schemas.microsoft.com/office/drawing/2014/main" id="{4032706B-5315-8C41-909D-333009D80F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90" name="Rectangle 1699">
                <a:extLst>
                  <a:ext uri="{FF2B5EF4-FFF2-40B4-BE49-F238E27FC236}">
                    <a16:creationId xmlns:a16="http://schemas.microsoft.com/office/drawing/2014/main" id="{32E83A2C-1591-B246-89A9-D7C8F6A7AA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</p:grpSp>
      <p:grpSp>
        <p:nvGrpSpPr>
          <p:cNvPr id="127012" name="Group 1756">
            <a:extLst>
              <a:ext uri="{FF2B5EF4-FFF2-40B4-BE49-F238E27FC236}">
                <a16:creationId xmlns:a16="http://schemas.microsoft.com/office/drawing/2014/main" id="{09443A9E-2396-5C42-8BFD-42E3366D6365}"/>
              </a:ext>
            </a:extLst>
          </p:cNvPr>
          <p:cNvGrpSpPr>
            <a:grpSpLocks/>
          </p:cNvGrpSpPr>
          <p:nvPr/>
        </p:nvGrpSpPr>
        <p:grpSpPr bwMode="auto">
          <a:xfrm>
            <a:off x="455613" y="4810125"/>
            <a:ext cx="3948112" cy="877888"/>
            <a:chOff x="458550" y="1323474"/>
            <a:chExt cx="3947680" cy="877859"/>
          </a:xfrm>
        </p:grpSpPr>
        <p:sp>
          <p:nvSpPr>
            <p:cNvPr id="1758" name="Rectangle 1757">
              <a:extLst>
                <a:ext uri="{FF2B5EF4-FFF2-40B4-BE49-F238E27FC236}">
                  <a16:creationId xmlns:a16="http://schemas.microsoft.com/office/drawing/2014/main" id="{A6235094-2CA6-1846-964F-5FE4F08745E0}"/>
                </a:ext>
              </a:extLst>
            </p:cNvPr>
            <p:cNvSpPr/>
            <p:nvPr/>
          </p:nvSpPr>
          <p:spPr bwMode="auto">
            <a:xfrm>
              <a:off x="458550" y="1323474"/>
              <a:ext cx="3939744" cy="877859"/>
            </a:xfrm>
            <a:prstGeom prst="rect">
              <a:avLst/>
            </a:pr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 anchorCtr="1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27772" name="Group 1486">
              <a:extLst>
                <a:ext uri="{FF2B5EF4-FFF2-40B4-BE49-F238E27FC236}">
                  <a16:creationId xmlns:a16="http://schemas.microsoft.com/office/drawing/2014/main" id="{8EDED963-B8D8-874A-B528-F5E5259DF4E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43149" y="1394549"/>
              <a:ext cx="463081" cy="747517"/>
              <a:chOff x="3940698" y="1394549"/>
              <a:chExt cx="463081" cy="747517"/>
            </a:xfrm>
          </p:grpSpPr>
          <p:sp>
            <p:nvSpPr>
              <p:cNvPr id="127857" name="Rectangle 1843">
                <a:extLst>
                  <a:ext uri="{FF2B5EF4-FFF2-40B4-BE49-F238E27FC236}">
                    <a16:creationId xmlns:a16="http://schemas.microsoft.com/office/drawing/2014/main" id="{A7F80446-2873-6C4B-AAF2-2F1732EBCF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04141" y="1394549"/>
                <a:ext cx="336195" cy="747517"/>
              </a:xfrm>
              <a:prstGeom prst="rect">
                <a:avLst/>
              </a:prstGeom>
              <a:solidFill>
                <a:srgbClr val="8B9CC3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58" name="TextBox 1844">
                <a:extLst>
                  <a:ext uri="{FF2B5EF4-FFF2-40B4-BE49-F238E27FC236}">
                    <a16:creationId xmlns:a16="http://schemas.microsoft.com/office/drawing/2014/main" id="{DB99197A-F70C-F142-A43F-822A5659D9B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40698" y="1622113"/>
                <a:ext cx="463081" cy="292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3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yriad Pro Black"/>
                    <a:ea typeface="ＭＳ Ｐゴシック" panose="020B0600070205080204" pitchFamily="34" charset="-128"/>
                    <a:cs typeface="+mn-cs"/>
                  </a:rPr>
                  <a:t>Tex</a:t>
                </a:r>
              </a:p>
            </p:txBody>
          </p:sp>
        </p:grpSp>
        <p:grpSp>
          <p:nvGrpSpPr>
            <p:cNvPr id="127773" name="Group 1428">
              <a:extLst>
                <a:ext uri="{FF2B5EF4-FFF2-40B4-BE49-F238E27FC236}">
                  <a16:creationId xmlns:a16="http://schemas.microsoft.com/office/drawing/2014/main" id="{5E340892-486B-CB4E-AFC3-EB871E63390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7764" y="1384300"/>
              <a:ext cx="1114185" cy="751417"/>
              <a:chOff x="517764" y="1384300"/>
              <a:chExt cx="1114185" cy="751417"/>
            </a:xfrm>
          </p:grpSpPr>
          <p:sp>
            <p:nvSpPr>
              <p:cNvPr id="1817" name="Rectangle 1816">
                <a:extLst>
                  <a:ext uri="{FF2B5EF4-FFF2-40B4-BE49-F238E27FC236}">
                    <a16:creationId xmlns:a16="http://schemas.microsoft.com/office/drawing/2014/main" id="{46E4959E-C30C-B74E-AD0E-0CF8374C471E}"/>
                  </a:ext>
                </a:extLst>
              </p:cNvPr>
              <p:cNvSpPr/>
              <p:nvPr/>
            </p:nvSpPr>
            <p:spPr bwMode="auto">
              <a:xfrm>
                <a:off x="517281" y="1383797"/>
                <a:ext cx="1114303" cy="752450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831" name="Rectangle 1817">
                <a:extLst>
                  <a:ext uri="{FF2B5EF4-FFF2-40B4-BE49-F238E27FC236}">
                    <a16:creationId xmlns:a16="http://schemas.microsoft.com/office/drawing/2014/main" id="{C9207547-A6BD-5A44-B7AE-9C152E0A34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32" name="Rectangle 1818">
                <a:extLst>
                  <a:ext uri="{FF2B5EF4-FFF2-40B4-BE49-F238E27FC236}">
                    <a16:creationId xmlns:a16="http://schemas.microsoft.com/office/drawing/2014/main" id="{C4663CD4-C9B3-124E-A528-AC28378A90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33" name="Rectangle 1819">
                <a:extLst>
                  <a:ext uri="{FF2B5EF4-FFF2-40B4-BE49-F238E27FC236}">
                    <a16:creationId xmlns:a16="http://schemas.microsoft.com/office/drawing/2014/main" id="{57C50635-733B-B848-83BD-CDE9D37EC4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34" name="Rectangle 1820">
                <a:extLst>
                  <a:ext uri="{FF2B5EF4-FFF2-40B4-BE49-F238E27FC236}">
                    <a16:creationId xmlns:a16="http://schemas.microsoft.com/office/drawing/2014/main" id="{1B28806D-D66F-F74F-B8EE-6CF355B9F1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35" name="Rectangle 1821">
                <a:extLst>
                  <a:ext uri="{FF2B5EF4-FFF2-40B4-BE49-F238E27FC236}">
                    <a16:creationId xmlns:a16="http://schemas.microsoft.com/office/drawing/2014/main" id="{69047B03-7FD4-924F-9DD8-B56EFDFA0E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36" name="Rectangle 1822">
                <a:extLst>
                  <a:ext uri="{FF2B5EF4-FFF2-40B4-BE49-F238E27FC236}">
                    <a16:creationId xmlns:a16="http://schemas.microsoft.com/office/drawing/2014/main" id="{51CC03B4-5837-A440-8C9A-E31E79A3AF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37" name="Rectangle 1823">
                <a:extLst>
                  <a:ext uri="{FF2B5EF4-FFF2-40B4-BE49-F238E27FC236}">
                    <a16:creationId xmlns:a16="http://schemas.microsoft.com/office/drawing/2014/main" id="{0F273501-3724-EE4F-85CA-8F974ABF87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38" name="Rectangle 1824">
                <a:extLst>
                  <a:ext uri="{FF2B5EF4-FFF2-40B4-BE49-F238E27FC236}">
                    <a16:creationId xmlns:a16="http://schemas.microsoft.com/office/drawing/2014/main" id="{01009A18-2A4F-EC46-9916-C67D65197C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39" name="Rectangle 1825">
                <a:extLst>
                  <a:ext uri="{FF2B5EF4-FFF2-40B4-BE49-F238E27FC236}">
                    <a16:creationId xmlns:a16="http://schemas.microsoft.com/office/drawing/2014/main" id="{0403E799-07A8-5B44-93DC-AEF9061436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40" name="Rectangle 1826">
                <a:extLst>
                  <a:ext uri="{FF2B5EF4-FFF2-40B4-BE49-F238E27FC236}">
                    <a16:creationId xmlns:a16="http://schemas.microsoft.com/office/drawing/2014/main" id="{64ED62DA-1BFB-014D-B45B-26789005C3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41" name="Rectangle 1827">
                <a:extLst>
                  <a:ext uri="{FF2B5EF4-FFF2-40B4-BE49-F238E27FC236}">
                    <a16:creationId xmlns:a16="http://schemas.microsoft.com/office/drawing/2014/main" id="{1541A5B8-71F4-274C-9D3B-6C740EEC37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42" name="Rectangle 1828">
                <a:extLst>
                  <a:ext uri="{FF2B5EF4-FFF2-40B4-BE49-F238E27FC236}">
                    <a16:creationId xmlns:a16="http://schemas.microsoft.com/office/drawing/2014/main" id="{446D5D86-13FA-614C-91D2-0C7C6FF301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43" name="Rectangle 1829">
                <a:extLst>
                  <a:ext uri="{FF2B5EF4-FFF2-40B4-BE49-F238E27FC236}">
                    <a16:creationId xmlns:a16="http://schemas.microsoft.com/office/drawing/2014/main" id="{1338A2AF-6643-7C4B-A477-85823BFCE0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44" name="Rectangle 1830">
                <a:extLst>
                  <a:ext uri="{FF2B5EF4-FFF2-40B4-BE49-F238E27FC236}">
                    <a16:creationId xmlns:a16="http://schemas.microsoft.com/office/drawing/2014/main" id="{D1FEAFC2-DEF2-E24C-91C0-CB017C046C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45" name="Rectangle 1831">
                <a:extLst>
                  <a:ext uri="{FF2B5EF4-FFF2-40B4-BE49-F238E27FC236}">
                    <a16:creationId xmlns:a16="http://schemas.microsoft.com/office/drawing/2014/main" id="{EB8CEC23-D0A2-B94B-A40F-47785CA57B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46" name="Rectangle 1832">
                <a:extLst>
                  <a:ext uri="{FF2B5EF4-FFF2-40B4-BE49-F238E27FC236}">
                    <a16:creationId xmlns:a16="http://schemas.microsoft.com/office/drawing/2014/main" id="{E923812F-C8FB-3A40-A960-B60A498D66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47" name="Rectangle 1833">
                <a:extLst>
                  <a:ext uri="{FF2B5EF4-FFF2-40B4-BE49-F238E27FC236}">
                    <a16:creationId xmlns:a16="http://schemas.microsoft.com/office/drawing/2014/main" id="{972B39F1-DAF7-9F4C-935A-408CFBAA78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48" name="Rectangle 1834">
                <a:extLst>
                  <a:ext uri="{FF2B5EF4-FFF2-40B4-BE49-F238E27FC236}">
                    <a16:creationId xmlns:a16="http://schemas.microsoft.com/office/drawing/2014/main" id="{F72D6AA3-00DB-5B4E-A019-4FAF2AADAA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49" name="Rectangle 1835">
                <a:extLst>
                  <a:ext uri="{FF2B5EF4-FFF2-40B4-BE49-F238E27FC236}">
                    <a16:creationId xmlns:a16="http://schemas.microsoft.com/office/drawing/2014/main" id="{30ABFC25-E623-2741-BC37-789ABC2932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50" name="Rectangle 1836">
                <a:extLst>
                  <a:ext uri="{FF2B5EF4-FFF2-40B4-BE49-F238E27FC236}">
                    <a16:creationId xmlns:a16="http://schemas.microsoft.com/office/drawing/2014/main" id="{8CBDCE68-57CD-5F4F-8D2D-DAC865017D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51" name="Rectangle 1837">
                <a:extLst>
                  <a:ext uri="{FF2B5EF4-FFF2-40B4-BE49-F238E27FC236}">
                    <a16:creationId xmlns:a16="http://schemas.microsoft.com/office/drawing/2014/main" id="{3DCFDA2C-25C3-AA40-BB46-226FC838B8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52" name="Rectangle 1838">
                <a:extLst>
                  <a:ext uri="{FF2B5EF4-FFF2-40B4-BE49-F238E27FC236}">
                    <a16:creationId xmlns:a16="http://schemas.microsoft.com/office/drawing/2014/main" id="{EA26D0A0-02E7-6343-BA74-B7514EE06D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53" name="Rectangle 1839">
                <a:extLst>
                  <a:ext uri="{FF2B5EF4-FFF2-40B4-BE49-F238E27FC236}">
                    <a16:creationId xmlns:a16="http://schemas.microsoft.com/office/drawing/2014/main" id="{28B6EEC4-C399-DC49-84F5-C791F74174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54" name="Rectangle 1840">
                <a:extLst>
                  <a:ext uri="{FF2B5EF4-FFF2-40B4-BE49-F238E27FC236}">
                    <a16:creationId xmlns:a16="http://schemas.microsoft.com/office/drawing/2014/main" id="{789D6C61-AF7B-E748-8619-2F3B523130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55" name="Rectangle 1841">
                <a:extLst>
                  <a:ext uri="{FF2B5EF4-FFF2-40B4-BE49-F238E27FC236}">
                    <a16:creationId xmlns:a16="http://schemas.microsoft.com/office/drawing/2014/main" id="{F840BE07-D02B-204E-8506-5FF6739C9B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56" name="Rectangle 1842">
                <a:extLst>
                  <a:ext uri="{FF2B5EF4-FFF2-40B4-BE49-F238E27FC236}">
                    <a16:creationId xmlns:a16="http://schemas.microsoft.com/office/drawing/2014/main" id="{0B97A13C-3B74-AE4E-B7F8-C759EECFF9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127774" name="Group 1429">
              <a:extLst>
                <a:ext uri="{FF2B5EF4-FFF2-40B4-BE49-F238E27FC236}">
                  <a16:creationId xmlns:a16="http://schemas.microsoft.com/office/drawing/2014/main" id="{EEDD5A63-19F5-2446-8651-D8C0B52D191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86164" y="1389648"/>
              <a:ext cx="1114185" cy="751417"/>
              <a:chOff x="517764" y="1384300"/>
              <a:chExt cx="1114185" cy="751417"/>
            </a:xfrm>
          </p:grpSpPr>
          <p:sp>
            <p:nvSpPr>
              <p:cNvPr id="1790" name="Rectangle 1789">
                <a:extLst>
                  <a:ext uri="{FF2B5EF4-FFF2-40B4-BE49-F238E27FC236}">
                    <a16:creationId xmlns:a16="http://schemas.microsoft.com/office/drawing/2014/main" id="{DB2ACFB8-9B7A-164B-B470-3590C68910BA}"/>
                  </a:ext>
                </a:extLst>
              </p:cNvPr>
              <p:cNvSpPr/>
              <p:nvPr/>
            </p:nvSpPr>
            <p:spPr bwMode="auto">
              <a:xfrm>
                <a:off x="517153" y="1384799"/>
                <a:ext cx="1114303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804" name="Rectangle 1790">
                <a:extLst>
                  <a:ext uri="{FF2B5EF4-FFF2-40B4-BE49-F238E27FC236}">
                    <a16:creationId xmlns:a16="http://schemas.microsoft.com/office/drawing/2014/main" id="{FE281CDB-70AD-8E47-A84A-D8BE18E5C4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05" name="Rectangle 1791">
                <a:extLst>
                  <a:ext uri="{FF2B5EF4-FFF2-40B4-BE49-F238E27FC236}">
                    <a16:creationId xmlns:a16="http://schemas.microsoft.com/office/drawing/2014/main" id="{6A76306F-27C6-8544-8678-F6EAF4C0F6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06" name="Rectangle 1792">
                <a:extLst>
                  <a:ext uri="{FF2B5EF4-FFF2-40B4-BE49-F238E27FC236}">
                    <a16:creationId xmlns:a16="http://schemas.microsoft.com/office/drawing/2014/main" id="{AB4710C7-2307-414B-8D54-6A1221BC6C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07" name="Rectangle 1793">
                <a:extLst>
                  <a:ext uri="{FF2B5EF4-FFF2-40B4-BE49-F238E27FC236}">
                    <a16:creationId xmlns:a16="http://schemas.microsoft.com/office/drawing/2014/main" id="{DA5F2C77-158D-9D44-86F5-0207770D1F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08" name="Rectangle 1794">
                <a:extLst>
                  <a:ext uri="{FF2B5EF4-FFF2-40B4-BE49-F238E27FC236}">
                    <a16:creationId xmlns:a16="http://schemas.microsoft.com/office/drawing/2014/main" id="{564355D5-AC3A-C343-9357-FEAB13FBBF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09" name="Rectangle 1795">
                <a:extLst>
                  <a:ext uri="{FF2B5EF4-FFF2-40B4-BE49-F238E27FC236}">
                    <a16:creationId xmlns:a16="http://schemas.microsoft.com/office/drawing/2014/main" id="{CB0DFFD3-2056-164C-AB24-1604BBC615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10" name="Rectangle 1796">
                <a:extLst>
                  <a:ext uri="{FF2B5EF4-FFF2-40B4-BE49-F238E27FC236}">
                    <a16:creationId xmlns:a16="http://schemas.microsoft.com/office/drawing/2014/main" id="{9B3ECA55-6B4C-4346-91AF-BE991D4409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11" name="Rectangle 1797">
                <a:extLst>
                  <a:ext uri="{FF2B5EF4-FFF2-40B4-BE49-F238E27FC236}">
                    <a16:creationId xmlns:a16="http://schemas.microsoft.com/office/drawing/2014/main" id="{1399D164-55D5-3642-A7B2-BD78BEDF1F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12" name="Rectangle 1798">
                <a:extLst>
                  <a:ext uri="{FF2B5EF4-FFF2-40B4-BE49-F238E27FC236}">
                    <a16:creationId xmlns:a16="http://schemas.microsoft.com/office/drawing/2014/main" id="{5D18E4C7-CDEC-D749-9736-8B70569869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13" name="Rectangle 1799">
                <a:extLst>
                  <a:ext uri="{FF2B5EF4-FFF2-40B4-BE49-F238E27FC236}">
                    <a16:creationId xmlns:a16="http://schemas.microsoft.com/office/drawing/2014/main" id="{20C6C37A-20BF-3A4A-AEF9-777C56F46E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14" name="Rectangle 1800">
                <a:extLst>
                  <a:ext uri="{FF2B5EF4-FFF2-40B4-BE49-F238E27FC236}">
                    <a16:creationId xmlns:a16="http://schemas.microsoft.com/office/drawing/2014/main" id="{15BEB3D1-4404-9D40-B49E-538EC33CB1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15" name="Rectangle 1801">
                <a:extLst>
                  <a:ext uri="{FF2B5EF4-FFF2-40B4-BE49-F238E27FC236}">
                    <a16:creationId xmlns:a16="http://schemas.microsoft.com/office/drawing/2014/main" id="{3F311B44-295A-3043-B912-3D14B89D65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16" name="Rectangle 1802">
                <a:extLst>
                  <a:ext uri="{FF2B5EF4-FFF2-40B4-BE49-F238E27FC236}">
                    <a16:creationId xmlns:a16="http://schemas.microsoft.com/office/drawing/2014/main" id="{DA31CD32-DE86-0B4E-8ED1-BE0695F3C9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17" name="Rectangle 1803">
                <a:extLst>
                  <a:ext uri="{FF2B5EF4-FFF2-40B4-BE49-F238E27FC236}">
                    <a16:creationId xmlns:a16="http://schemas.microsoft.com/office/drawing/2014/main" id="{D0D0F947-84A6-EC4F-8B89-5CC0701411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18" name="Rectangle 1804">
                <a:extLst>
                  <a:ext uri="{FF2B5EF4-FFF2-40B4-BE49-F238E27FC236}">
                    <a16:creationId xmlns:a16="http://schemas.microsoft.com/office/drawing/2014/main" id="{157B90EC-01A0-7E4F-B489-CFE7DF5FFA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19" name="Rectangle 1805">
                <a:extLst>
                  <a:ext uri="{FF2B5EF4-FFF2-40B4-BE49-F238E27FC236}">
                    <a16:creationId xmlns:a16="http://schemas.microsoft.com/office/drawing/2014/main" id="{6EA14437-C217-094D-888B-D6A5F975AF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20" name="Rectangle 1806">
                <a:extLst>
                  <a:ext uri="{FF2B5EF4-FFF2-40B4-BE49-F238E27FC236}">
                    <a16:creationId xmlns:a16="http://schemas.microsoft.com/office/drawing/2014/main" id="{2FC921A2-1462-9049-ADA4-0302380EE6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21" name="Rectangle 1807">
                <a:extLst>
                  <a:ext uri="{FF2B5EF4-FFF2-40B4-BE49-F238E27FC236}">
                    <a16:creationId xmlns:a16="http://schemas.microsoft.com/office/drawing/2014/main" id="{10823E1D-295A-284B-9CC7-D5BFCD88A0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22" name="Rectangle 1808">
                <a:extLst>
                  <a:ext uri="{FF2B5EF4-FFF2-40B4-BE49-F238E27FC236}">
                    <a16:creationId xmlns:a16="http://schemas.microsoft.com/office/drawing/2014/main" id="{8BE7C3DC-F5DA-6048-98F1-9FBC688685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23" name="Rectangle 1809">
                <a:extLst>
                  <a:ext uri="{FF2B5EF4-FFF2-40B4-BE49-F238E27FC236}">
                    <a16:creationId xmlns:a16="http://schemas.microsoft.com/office/drawing/2014/main" id="{FC994F0B-0791-C948-A0DB-2B5A4C3206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24" name="Rectangle 1810">
                <a:extLst>
                  <a:ext uri="{FF2B5EF4-FFF2-40B4-BE49-F238E27FC236}">
                    <a16:creationId xmlns:a16="http://schemas.microsoft.com/office/drawing/2014/main" id="{6C55360D-9C63-4C49-AF11-76B5DDBE73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25" name="Rectangle 1811">
                <a:extLst>
                  <a:ext uri="{FF2B5EF4-FFF2-40B4-BE49-F238E27FC236}">
                    <a16:creationId xmlns:a16="http://schemas.microsoft.com/office/drawing/2014/main" id="{B37E6D63-3A6F-0B45-AD92-3FA3A14BEE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26" name="Rectangle 1812">
                <a:extLst>
                  <a:ext uri="{FF2B5EF4-FFF2-40B4-BE49-F238E27FC236}">
                    <a16:creationId xmlns:a16="http://schemas.microsoft.com/office/drawing/2014/main" id="{78147135-30F9-CA4D-8C85-FFFD91B08D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27" name="Rectangle 1813">
                <a:extLst>
                  <a:ext uri="{FF2B5EF4-FFF2-40B4-BE49-F238E27FC236}">
                    <a16:creationId xmlns:a16="http://schemas.microsoft.com/office/drawing/2014/main" id="{687FCF01-C087-A641-B0F5-A71EA0F065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28" name="Rectangle 1814">
                <a:extLst>
                  <a:ext uri="{FF2B5EF4-FFF2-40B4-BE49-F238E27FC236}">
                    <a16:creationId xmlns:a16="http://schemas.microsoft.com/office/drawing/2014/main" id="{4BE1FA6C-5784-DD4C-BD6D-D402E5AAF2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29" name="Rectangle 1815">
                <a:extLst>
                  <a:ext uri="{FF2B5EF4-FFF2-40B4-BE49-F238E27FC236}">
                    <a16:creationId xmlns:a16="http://schemas.microsoft.com/office/drawing/2014/main" id="{8FE8A6A0-33DE-944F-A7BF-8E05F533BE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127775" name="Group 1457">
              <a:extLst>
                <a:ext uri="{FF2B5EF4-FFF2-40B4-BE49-F238E27FC236}">
                  <a16:creationId xmlns:a16="http://schemas.microsoft.com/office/drawing/2014/main" id="{FAE0ED83-D96F-B948-8071-AE143B0DF37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49216" y="1389648"/>
              <a:ext cx="1114185" cy="751417"/>
              <a:chOff x="517764" y="1384300"/>
              <a:chExt cx="1114185" cy="751417"/>
            </a:xfrm>
          </p:grpSpPr>
          <p:sp>
            <p:nvSpPr>
              <p:cNvPr id="1763" name="Rectangle 1762">
                <a:extLst>
                  <a:ext uri="{FF2B5EF4-FFF2-40B4-BE49-F238E27FC236}">
                    <a16:creationId xmlns:a16="http://schemas.microsoft.com/office/drawing/2014/main" id="{B32B73C9-19CC-CF4C-B656-BA8294F5CF61}"/>
                  </a:ext>
                </a:extLst>
              </p:cNvPr>
              <p:cNvSpPr/>
              <p:nvPr/>
            </p:nvSpPr>
            <p:spPr bwMode="auto">
              <a:xfrm>
                <a:off x="517611" y="1384799"/>
                <a:ext cx="1114303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777" name="Rectangle 1763">
                <a:extLst>
                  <a:ext uri="{FF2B5EF4-FFF2-40B4-BE49-F238E27FC236}">
                    <a16:creationId xmlns:a16="http://schemas.microsoft.com/office/drawing/2014/main" id="{4CE7D273-C855-0B4D-9389-24F0B997B7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78" name="Rectangle 1764">
                <a:extLst>
                  <a:ext uri="{FF2B5EF4-FFF2-40B4-BE49-F238E27FC236}">
                    <a16:creationId xmlns:a16="http://schemas.microsoft.com/office/drawing/2014/main" id="{DF6AAD73-EE00-CD4C-9DAD-028AADBC57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79" name="Rectangle 1765">
                <a:extLst>
                  <a:ext uri="{FF2B5EF4-FFF2-40B4-BE49-F238E27FC236}">
                    <a16:creationId xmlns:a16="http://schemas.microsoft.com/office/drawing/2014/main" id="{ABC76C03-BFAB-6945-8700-769BCD311F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80" name="Rectangle 1766">
                <a:extLst>
                  <a:ext uri="{FF2B5EF4-FFF2-40B4-BE49-F238E27FC236}">
                    <a16:creationId xmlns:a16="http://schemas.microsoft.com/office/drawing/2014/main" id="{FA605249-EF9C-554D-A7CF-BFCFB3AEE8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81" name="Rectangle 1767">
                <a:extLst>
                  <a:ext uri="{FF2B5EF4-FFF2-40B4-BE49-F238E27FC236}">
                    <a16:creationId xmlns:a16="http://schemas.microsoft.com/office/drawing/2014/main" id="{BF11476D-4DBD-884D-AC69-8B1BC40C38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82" name="Rectangle 1768">
                <a:extLst>
                  <a:ext uri="{FF2B5EF4-FFF2-40B4-BE49-F238E27FC236}">
                    <a16:creationId xmlns:a16="http://schemas.microsoft.com/office/drawing/2014/main" id="{8FE3D92D-931F-824A-8844-EE0B3D209E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83" name="Rectangle 1769">
                <a:extLst>
                  <a:ext uri="{FF2B5EF4-FFF2-40B4-BE49-F238E27FC236}">
                    <a16:creationId xmlns:a16="http://schemas.microsoft.com/office/drawing/2014/main" id="{28C5D0DF-9333-164D-AA17-AE9D1FA054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84" name="Rectangle 1770">
                <a:extLst>
                  <a:ext uri="{FF2B5EF4-FFF2-40B4-BE49-F238E27FC236}">
                    <a16:creationId xmlns:a16="http://schemas.microsoft.com/office/drawing/2014/main" id="{886C4659-8D20-744C-9F96-126DCF9D11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85" name="Rectangle 1771">
                <a:extLst>
                  <a:ext uri="{FF2B5EF4-FFF2-40B4-BE49-F238E27FC236}">
                    <a16:creationId xmlns:a16="http://schemas.microsoft.com/office/drawing/2014/main" id="{931D738E-2CC1-DD48-9A5D-CAC3645F13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86" name="Rectangle 1772">
                <a:extLst>
                  <a:ext uri="{FF2B5EF4-FFF2-40B4-BE49-F238E27FC236}">
                    <a16:creationId xmlns:a16="http://schemas.microsoft.com/office/drawing/2014/main" id="{633ADA41-C877-9A48-B1FE-BF10929D7B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87" name="Rectangle 1773">
                <a:extLst>
                  <a:ext uri="{FF2B5EF4-FFF2-40B4-BE49-F238E27FC236}">
                    <a16:creationId xmlns:a16="http://schemas.microsoft.com/office/drawing/2014/main" id="{9F3E311C-FD25-9D4F-A634-AB530A18C8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88" name="Rectangle 1774">
                <a:extLst>
                  <a:ext uri="{FF2B5EF4-FFF2-40B4-BE49-F238E27FC236}">
                    <a16:creationId xmlns:a16="http://schemas.microsoft.com/office/drawing/2014/main" id="{90450397-AD36-964D-9F63-9683C95863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89" name="Rectangle 1775">
                <a:extLst>
                  <a:ext uri="{FF2B5EF4-FFF2-40B4-BE49-F238E27FC236}">
                    <a16:creationId xmlns:a16="http://schemas.microsoft.com/office/drawing/2014/main" id="{FC4756BC-8667-4E47-8433-B470F349BA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90" name="Rectangle 1776">
                <a:extLst>
                  <a:ext uri="{FF2B5EF4-FFF2-40B4-BE49-F238E27FC236}">
                    <a16:creationId xmlns:a16="http://schemas.microsoft.com/office/drawing/2014/main" id="{40C51344-63A9-2E4D-99E5-B5968CEB62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91" name="Rectangle 1777">
                <a:extLst>
                  <a:ext uri="{FF2B5EF4-FFF2-40B4-BE49-F238E27FC236}">
                    <a16:creationId xmlns:a16="http://schemas.microsoft.com/office/drawing/2014/main" id="{9AAFC332-C98F-DF4E-A97A-87015E2FE1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92" name="Rectangle 1778">
                <a:extLst>
                  <a:ext uri="{FF2B5EF4-FFF2-40B4-BE49-F238E27FC236}">
                    <a16:creationId xmlns:a16="http://schemas.microsoft.com/office/drawing/2014/main" id="{D556B706-EC8B-FB48-96E6-4FFD139389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93" name="Rectangle 1779">
                <a:extLst>
                  <a:ext uri="{FF2B5EF4-FFF2-40B4-BE49-F238E27FC236}">
                    <a16:creationId xmlns:a16="http://schemas.microsoft.com/office/drawing/2014/main" id="{7BAE9B9E-44A9-E24E-A7D2-9AD31F1A5F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94" name="Rectangle 1780">
                <a:extLst>
                  <a:ext uri="{FF2B5EF4-FFF2-40B4-BE49-F238E27FC236}">
                    <a16:creationId xmlns:a16="http://schemas.microsoft.com/office/drawing/2014/main" id="{F3D8F488-9099-1545-81EA-6A693A1012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95" name="Rectangle 1781">
                <a:extLst>
                  <a:ext uri="{FF2B5EF4-FFF2-40B4-BE49-F238E27FC236}">
                    <a16:creationId xmlns:a16="http://schemas.microsoft.com/office/drawing/2014/main" id="{A5ED2478-67E7-4B4D-96D3-C8677FDCD4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96" name="Rectangle 1782">
                <a:extLst>
                  <a:ext uri="{FF2B5EF4-FFF2-40B4-BE49-F238E27FC236}">
                    <a16:creationId xmlns:a16="http://schemas.microsoft.com/office/drawing/2014/main" id="{B8DE0188-F138-AE40-BD95-4724B0AA5A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97" name="Rectangle 1783">
                <a:extLst>
                  <a:ext uri="{FF2B5EF4-FFF2-40B4-BE49-F238E27FC236}">
                    <a16:creationId xmlns:a16="http://schemas.microsoft.com/office/drawing/2014/main" id="{DD4D943F-5F90-094B-B5AC-82F9C40926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98" name="Rectangle 1784">
                <a:extLst>
                  <a:ext uri="{FF2B5EF4-FFF2-40B4-BE49-F238E27FC236}">
                    <a16:creationId xmlns:a16="http://schemas.microsoft.com/office/drawing/2014/main" id="{987400B1-B539-5A45-92F5-E6AE609A07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99" name="Rectangle 1785">
                <a:extLst>
                  <a:ext uri="{FF2B5EF4-FFF2-40B4-BE49-F238E27FC236}">
                    <a16:creationId xmlns:a16="http://schemas.microsoft.com/office/drawing/2014/main" id="{729FFB59-E351-6346-8FC2-7E2F98F380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00" name="Rectangle 1786">
                <a:extLst>
                  <a:ext uri="{FF2B5EF4-FFF2-40B4-BE49-F238E27FC236}">
                    <a16:creationId xmlns:a16="http://schemas.microsoft.com/office/drawing/2014/main" id="{98CA2911-C1C2-4847-A6D7-A9B00AEE24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01" name="Rectangle 1787">
                <a:extLst>
                  <a:ext uri="{FF2B5EF4-FFF2-40B4-BE49-F238E27FC236}">
                    <a16:creationId xmlns:a16="http://schemas.microsoft.com/office/drawing/2014/main" id="{CEFFAAEA-2C57-B64A-AFE3-1A650EF83B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02" name="Rectangle 1788">
                <a:extLst>
                  <a:ext uri="{FF2B5EF4-FFF2-40B4-BE49-F238E27FC236}">
                    <a16:creationId xmlns:a16="http://schemas.microsoft.com/office/drawing/2014/main" id="{EBE3C2B5-224E-D746-8706-FC9F50EB29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</p:grpSp>
      <p:grpSp>
        <p:nvGrpSpPr>
          <p:cNvPr id="127013" name="Group 1934">
            <a:extLst>
              <a:ext uri="{FF2B5EF4-FFF2-40B4-BE49-F238E27FC236}">
                <a16:creationId xmlns:a16="http://schemas.microsoft.com/office/drawing/2014/main" id="{66D9CE17-6C2F-2F4A-B309-573D6040B1D4}"/>
              </a:ext>
            </a:extLst>
          </p:cNvPr>
          <p:cNvGrpSpPr>
            <a:grpSpLocks/>
          </p:cNvGrpSpPr>
          <p:nvPr/>
        </p:nvGrpSpPr>
        <p:grpSpPr bwMode="auto">
          <a:xfrm>
            <a:off x="4733925" y="1323975"/>
            <a:ext cx="3954463" cy="877888"/>
            <a:chOff x="4545730" y="1328822"/>
            <a:chExt cx="3954134" cy="877859"/>
          </a:xfrm>
        </p:grpSpPr>
        <p:sp>
          <p:nvSpPr>
            <p:cNvPr id="1847" name="Rectangle 1846">
              <a:extLst>
                <a:ext uri="{FF2B5EF4-FFF2-40B4-BE49-F238E27FC236}">
                  <a16:creationId xmlns:a16="http://schemas.microsoft.com/office/drawing/2014/main" id="{06EAE780-C591-9C48-8EBB-047AB8871A22}"/>
                </a:ext>
              </a:extLst>
            </p:cNvPr>
            <p:cNvSpPr/>
            <p:nvPr/>
          </p:nvSpPr>
          <p:spPr bwMode="auto">
            <a:xfrm>
              <a:off x="4560017" y="1328822"/>
              <a:ext cx="3939847" cy="877859"/>
            </a:xfrm>
            <a:prstGeom prst="rect">
              <a:avLst/>
            </a:pr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 anchorCtr="1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27684" name="Group 1486">
              <a:extLst>
                <a:ext uri="{FF2B5EF4-FFF2-40B4-BE49-F238E27FC236}">
                  <a16:creationId xmlns:a16="http://schemas.microsoft.com/office/drawing/2014/main" id="{461244F2-8098-C041-8C40-1545C6B4105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45730" y="1393547"/>
              <a:ext cx="463081" cy="747517"/>
              <a:chOff x="3940698" y="1394549"/>
              <a:chExt cx="463081" cy="747517"/>
            </a:xfrm>
          </p:grpSpPr>
          <p:sp>
            <p:nvSpPr>
              <p:cNvPr id="127769" name="Rectangle 1932">
                <a:extLst>
                  <a:ext uri="{FF2B5EF4-FFF2-40B4-BE49-F238E27FC236}">
                    <a16:creationId xmlns:a16="http://schemas.microsoft.com/office/drawing/2014/main" id="{739256CE-6205-594E-BCCF-E8828E9B16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04141" y="1394549"/>
                <a:ext cx="336195" cy="747517"/>
              </a:xfrm>
              <a:prstGeom prst="rect">
                <a:avLst/>
              </a:prstGeom>
              <a:solidFill>
                <a:srgbClr val="8B9CC3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70" name="TextBox 1933">
                <a:extLst>
                  <a:ext uri="{FF2B5EF4-FFF2-40B4-BE49-F238E27FC236}">
                    <a16:creationId xmlns:a16="http://schemas.microsoft.com/office/drawing/2014/main" id="{5587BC99-B609-6E4A-ADEC-098CCF7840A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40698" y="1622113"/>
                <a:ext cx="463081" cy="292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3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yriad Pro Black"/>
                    <a:ea typeface="ＭＳ Ｐゴシック" panose="020B0600070205080204" pitchFamily="34" charset="-128"/>
                    <a:cs typeface="+mn-cs"/>
                  </a:rPr>
                  <a:t>Tex</a:t>
                </a:r>
              </a:p>
            </p:txBody>
          </p:sp>
        </p:grpSp>
        <p:grpSp>
          <p:nvGrpSpPr>
            <p:cNvPr id="127685" name="Group 1428">
              <a:extLst>
                <a:ext uri="{FF2B5EF4-FFF2-40B4-BE49-F238E27FC236}">
                  <a16:creationId xmlns:a16="http://schemas.microsoft.com/office/drawing/2014/main" id="{21D6EEC4-C168-1945-8331-BAB26A0DEE5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93845" y="1389648"/>
              <a:ext cx="1114185" cy="751417"/>
              <a:chOff x="517764" y="1384300"/>
              <a:chExt cx="1114185" cy="751417"/>
            </a:xfrm>
          </p:grpSpPr>
          <p:sp>
            <p:nvSpPr>
              <p:cNvPr id="1906" name="Rectangle 1905">
                <a:extLst>
                  <a:ext uri="{FF2B5EF4-FFF2-40B4-BE49-F238E27FC236}">
                    <a16:creationId xmlns:a16="http://schemas.microsoft.com/office/drawing/2014/main" id="{82511556-0035-9F4F-B0E0-AE690BF03D10}"/>
                  </a:ext>
                </a:extLst>
              </p:cNvPr>
              <p:cNvSpPr/>
              <p:nvPr/>
            </p:nvSpPr>
            <p:spPr bwMode="auto">
              <a:xfrm>
                <a:off x="517287" y="1383797"/>
                <a:ext cx="1114332" cy="752450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743" name="Rectangle 1906">
                <a:extLst>
                  <a:ext uri="{FF2B5EF4-FFF2-40B4-BE49-F238E27FC236}">
                    <a16:creationId xmlns:a16="http://schemas.microsoft.com/office/drawing/2014/main" id="{CC140919-5A7B-894B-A355-871E37DB29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44" name="Rectangle 1907">
                <a:extLst>
                  <a:ext uri="{FF2B5EF4-FFF2-40B4-BE49-F238E27FC236}">
                    <a16:creationId xmlns:a16="http://schemas.microsoft.com/office/drawing/2014/main" id="{1F27EB5F-920D-F545-BB9E-037876F154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45" name="Rectangle 1908">
                <a:extLst>
                  <a:ext uri="{FF2B5EF4-FFF2-40B4-BE49-F238E27FC236}">
                    <a16:creationId xmlns:a16="http://schemas.microsoft.com/office/drawing/2014/main" id="{62E12A57-DA13-4B4C-B340-96EDE9E13A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46" name="Rectangle 1909">
                <a:extLst>
                  <a:ext uri="{FF2B5EF4-FFF2-40B4-BE49-F238E27FC236}">
                    <a16:creationId xmlns:a16="http://schemas.microsoft.com/office/drawing/2014/main" id="{EB312F17-585C-3449-8F9A-E10F9867D4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47" name="Rectangle 1910">
                <a:extLst>
                  <a:ext uri="{FF2B5EF4-FFF2-40B4-BE49-F238E27FC236}">
                    <a16:creationId xmlns:a16="http://schemas.microsoft.com/office/drawing/2014/main" id="{FFFE559A-94EA-1545-B79D-279C85BC98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48" name="Rectangle 1911">
                <a:extLst>
                  <a:ext uri="{FF2B5EF4-FFF2-40B4-BE49-F238E27FC236}">
                    <a16:creationId xmlns:a16="http://schemas.microsoft.com/office/drawing/2014/main" id="{C28C6848-7164-4B40-807E-D40E9C76CE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49" name="Rectangle 1912">
                <a:extLst>
                  <a:ext uri="{FF2B5EF4-FFF2-40B4-BE49-F238E27FC236}">
                    <a16:creationId xmlns:a16="http://schemas.microsoft.com/office/drawing/2014/main" id="{FC6EBC77-90FD-0148-ADB8-F449B76687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50" name="Rectangle 1913">
                <a:extLst>
                  <a:ext uri="{FF2B5EF4-FFF2-40B4-BE49-F238E27FC236}">
                    <a16:creationId xmlns:a16="http://schemas.microsoft.com/office/drawing/2014/main" id="{18FC3280-A0F7-1444-B18B-F5327E6D8E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51" name="Rectangle 1914">
                <a:extLst>
                  <a:ext uri="{FF2B5EF4-FFF2-40B4-BE49-F238E27FC236}">
                    <a16:creationId xmlns:a16="http://schemas.microsoft.com/office/drawing/2014/main" id="{2707FD5D-0B63-D547-8CD9-0A984E6D8A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52" name="Rectangle 1915">
                <a:extLst>
                  <a:ext uri="{FF2B5EF4-FFF2-40B4-BE49-F238E27FC236}">
                    <a16:creationId xmlns:a16="http://schemas.microsoft.com/office/drawing/2014/main" id="{D55D3481-031D-334D-AF94-74B43C6C37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53" name="Rectangle 1916">
                <a:extLst>
                  <a:ext uri="{FF2B5EF4-FFF2-40B4-BE49-F238E27FC236}">
                    <a16:creationId xmlns:a16="http://schemas.microsoft.com/office/drawing/2014/main" id="{409C6A82-CB06-7B41-BE19-309B47E160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54" name="Rectangle 1917">
                <a:extLst>
                  <a:ext uri="{FF2B5EF4-FFF2-40B4-BE49-F238E27FC236}">
                    <a16:creationId xmlns:a16="http://schemas.microsoft.com/office/drawing/2014/main" id="{41D7AB1B-054D-CE49-AD8E-972C407E6D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55" name="Rectangle 1918">
                <a:extLst>
                  <a:ext uri="{FF2B5EF4-FFF2-40B4-BE49-F238E27FC236}">
                    <a16:creationId xmlns:a16="http://schemas.microsoft.com/office/drawing/2014/main" id="{C8CD4894-A82F-3F47-BBA9-80D085042C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56" name="Rectangle 1919">
                <a:extLst>
                  <a:ext uri="{FF2B5EF4-FFF2-40B4-BE49-F238E27FC236}">
                    <a16:creationId xmlns:a16="http://schemas.microsoft.com/office/drawing/2014/main" id="{20290BB3-FF36-FE47-9641-FAE6FE3DD8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57" name="Rectangle 1920">
                <a:extLst>
                  <a:ext uri="{FF2B5EF4-FFF2-40B4-BE49-F238E27FC236}">
                    <a16:creationId xmlns:a16="http://schemas.microsoft.com/office/drawing/2014/main" id="{4B2116D2-72DD-7C4B-BE12-F573BA8007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58" name="Rectangle 1921">
                <a:extLst>
                  <a:ext uri="{FF2B5EF4-FFF2-40B4-BE49-F238E27FC236}">
                    <a16:creationId xmlns:a16="http://schemas.microsoft.com/office/drawing/2014/main" id="{9A3E9DA4-57CF-5C43-B5C6-6771F4329C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59" name="Rectangle 1922">
                <a:extLst>
                  <a:ext uri="{FF2B5EF4-FFF2-40B4-BE49-F238E27FC236}">
                    <a16:creationId xmlns:a16="http://schemas.microsoft.com/office/drawing/2014/main" id="{9506692C-14E6-584D-BAA4-2FD047B855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60" name="Rectangle 1923">
                <a:extLst>
                  <a:ext uri="{FF2B5EF4-FFF2-40B4-BE49-F238E27FC236}">
                    <a16:creationId xmlns:a16="http://schemas.microsoft.com/office/drawing/2014/main" id="{2591C1D5-7E84-C34E-BA01-A6ACE1CA41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61" name="Rectangle 1924">
                <a:extLst>
                  <a:ext uri="{FF2B5EF4-FFF2-40B4-BE49-F238E27FC236}">
                    <a16:creationId xmlns:a16="http://schemas.microsoft.com/office/drawing/2014/main" id="{C54857C2-0636-784E-ABB2-E2A98F3A8F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62" name="Rectangle 1925">
                <a:extLst>
                  <a:ext uri="{FF2B5EF4-FFF2-40B4-BE49-F238E27FC236}">
                    <a16:creationId xmlns:a16="http://schemas.microsoft.com/office/drawing/2014/main" id="{9432C431-4404-C34F-B5FB-6983E9F691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63" name="Rectangle 1926">
                <a:extLst>
                  <a:ext uri="{FF2B5EF4-FFF2-40B4-BE49-F238E27FC236}">
                    <a16:creationId xmlns:a16="http://schemas.microsoft.com/office/drawing/2014/main" id="{1A92C16F-523C-4442-A4A5-18E79DAB73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64" name="Rectangle 1927">
                <a:extLst>
                  <a:ext uri="{FF2B5EF4-FFF2-40B4-BE49-F238E27FC236}">
                    <a16:creationId xmlns:a16="http://schemas.microsoft.com/office/drawing/2014/main" id="{FC66CC63-D982-5947-809D-2657E8BFC5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65" name="Rectangle 1928">
                <a:extLst>
                  <a:ext uri="{FF2B5EF4-FFF2-40B4-BE49-F238E27FC236}">
                    <a16:creationId xmlns:a16="http://schemas.microsoft.com/office/drawing/2014/main" id="{1E75AFA1-5A01-C646-A8E1-4CA549994B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66" name="Rectangle 1929">
                <a:extLst>
                  <a:ext uri="{FF2B5EF4-FFF2-40B4-BE49-F238E27FC236}">
                    <a16:creationId xmlns:a16="http://schemas.microsoft.com/office/drawing/2014/main" id="{ACC6DCE8-0F7A-4240-BEC9-0D85BDF777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67" name="Rectangle 1930">
                <a:extLst>
                  <a:ext uri="{FF2B5EF4-FFF2-40B4-BE49-F238E27FC236}">
                    <a16:creationId xmlns:a16="http://schemas.microsoft.com/office/drawing/2014/main" id="{3DD345FD-4293-E645-82D2-8C3908B149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68" name="Rectangle 1931">
                <a:extLst>
                  <a:ext uri="{FF2B5EF4-FFF2-40B4-BE49-F238E27FC236}">
                    <a16:creationId xmlns:a16="http://schemas.microsoft.com/office/drawing/2014/main" id="{14D57093-9289-304F-8506-4860AAE8A2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127686" name="Group 1429">
              <a:extLst>
                <a:ext uri="{FF2B5EF4-FFF2-40B4-BE49-F238E27FC236}">
                  <a16:creationId xmlns:a16="http://schemas.microsoft.com/office/drawing/2014/main" id="{F3834016-A8DB-0A4F-8954-95714C755A9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62245" y="1394996"/>
              <a:ext cx="1114185" cy="751417"/>
              <a:chOff x="517764" y="1384300"/>
              <a:chExt cx="1114185" cy="751417"/>
            </a:xfrm>
          </p:grpSpPr>
          <p:sp>
            <p:nvSpPr>
              <p:cNvPr id="1879" name="Rectangle 1878">
                <a:extLst>
                  <a:ext uri="{FF2B5EF4-FFF2-40B4-BE49-F238E27FC236}">
                    <a16:creationId xmlns:a16="http://schemas.microsoft.com/office/drawing/2014/main" id="{181EF2C5-DC35-9046-A2DC-903705D51632}"/>
                  </a:ext>
                </a:extLst>
              </p:cNvPr>
              <p:cNvSpPr/>
              <p:nvPr/>
            </p:nvSpPr>
            <p:spPr bwMode="auto">
              <a:xfrm>
                <a:off x="517189" y="1384799"/>
                <a:ext cx="1114332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716" name="Rectangle 1879">
                <a:extLst>
                  <a:ext uri="{FF2B5EF4-FFF2-40B4-BE49-F238E27FC236}">
                    <a16:creationId xmlns:a16="http://schemas.microsoft.com/office/drawing/2014/main" id="{18C87665-B68D-6B41-A86A-D09E9BA78E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17" name="Rectangle 1880">
                <a:extLst>
                  <a:ext uri="{FF2B5EF4-FFF2-40B4-BE49-F238E27FC236}">
                    <a16:creationId xmlns:a16="http://schemas.microsoft.com/office/drawing/2014/main" id="{C8B6921C-5329-2040-B58B-47CB7459C3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18" name="Rectangle 1881">
                <a:extLst>
                  <a:ext uri="{FF2B5EF4-FFF2-40B4-BE49-F238E27FC236}">
                    <a16:creationId xmlns:a16="http://schemas.microsoft.com/office/drawing/2014/main" id="{26786524-E78F-0841-A9FD-471AD1A268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19" name="Rectangle 1882">
                <a:extLst>
                  <a:ext uri="{FF2B5EF4-FFF2-40B4-BE49-F238E27FC236}">
                    <a16:creationId xmlns:a16="http://schemas.microsoft.com/office/drawing/2014/main" id="{7FC3F3BA-2447-474B-8F73-E06DA1B76F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20" name="Rectangle 1883">
                <a:extLst>
                  <a:ext uri="{FF2B5EF4-FFF2-40B4-BE49-F238E27FC236}">
                    <a16:creationId xmlns:a16="http://schemas.microsoft.com/office/drawing/2014/main" id="{0350CD47-1A73-7E46-8641-321BB11874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21" name="Rectangle 1884">
                <a:extLst>
                  <a:ext uri="{FF2B5EF4-FFF2-40B4-BE49-F238E27FC236}">
                    <a16:creationId xmlns:a16="http://schemas.microsoft.com/office/drawing/2014/main" id="{FA052D00-A5E5-214D-B880-0AB38ADCB8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22" name="Rectangle 1885">
                <a:extLst>
                  <a:ext uri="{FF2B5EF4-FFF2-40B4-BE49-F238E27FC236}">
                    <a16:creationId xmlns:a16="http://schemas.microsoft.com/office/drawing/2014/main" id="{E773EDC7-875D-F14C-B160-8BF6C9D310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23" name="Rectangle 1886">
                <a:extLst>
                  <a:ext uri="{FF2B5EF4-FFF2-40B4-BE49-F238E27FC236}">
                    <a16:creationId xmlns:a16="http://schemas.microsoft.com/office/drawing/2014/main" id="{600B7A57-1282-9A46-9562-AB78B53817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24" name="Rectangle 1887">
                <a:extLst>
                  <a:ext uri="{FF2B5EF4-FFF2-40B4-BE49-F238E27FC236}">
                    <a16:creationId xmlns:a16="http://schemas.microsoft.com/office/drawing/2014/main" id="{DF4CF90D-E461-BA41-830C-01C11FB8DF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25" name="Rectangle 1888">
                <a:extLst>
                  <a:ext uri="{FF2B5EF4-FFF2-40B4-BE49-F238E27FC236}">
                    <a16:creationId xmlns:a16="http://schemas.microsoft.com/office/drawing/2014/main" id="{EEEB64D1-5D35-6842-A4B9-A82EFBB0D3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26" name="Rectangle 1889">
                <a:extLst>
                  <a:ext uri="{FF2B5EF4-FFF2-40B4-BE49-F238E27FC236}">
                    <a16:creationId xmlns:a16="http://schemas.microsoft.com/office/drawing/2014/main" id="{32801F8F-24C0-0A43-99F4-AFE7A3BABD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27" name="Rectangle 1890">
                <a:extLst>
                  <a:ext uri="{FF2B5EF4-FFF2-40B4-BE49-F238E27FC236}">
                    <a16:creationId xmlns:a16="http://schemas.microsoft.com/office/drawing/2014/main" id="{764FF643-6A28-EE41-B91A-DC6FB6010B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28" name="Rectangle 1891">
                <a:extLst>
                  <a:ext uri="{FF2B5EF4-FFF2-40B4-BE49-F238E27FC236}">
                    <a16:creationId xmlns:a16="http://schemas.microsoft.com/office/drawing/2014/main" id="{609C72CE-0440-4D44-85C7-ACF898FA4E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29" name="Rectangle 1892">
                <a:extLst>
                  <a:ext uri="{FF2B5EF4-FFF2-40B4-BE49-F238E27FC236}">
                    <a16:creationId xmlns:a16="http://schemas.microsoft.com/office/drawing/2014/main" id="{6FEFA463-CB3E-B04E-B93F-D7B4629E2D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30" name="Rectangle 1893">
                <a:extLst>
                  <a:ext uri="{FF2B5EF4-FFF2-40B4-BE49-F238E27FC236}">
                    <a16:creationId xmlns:a16="http://schemas.microsoft.com/office/drawing/2014/main" id="{0CA16868-3A01-994E-9F0F-B1F9E995E3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31" name="Rectangle 1894">
                <a:extLst>
                  <a:ext uri="{FF2B5EF4-FFF2-40B4-BE49-F238E27FC236}">
                    <a16:creationId xmlns:a16="http://schemas.microsoft.com/office/drawing/2014/main" id="{35F0B967-7446-E54F-9D3A-2D16A737BB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32" name="Rectangle 1895">
                <a:extLst>
                  <a:ext uri="{FF2B5EF4-FFF2-40B4-BE49-F238E27FC236}">
                    <a16:creationId xmlns:a16="http://schemas.microsoft.com/office/drawing/2014/main" id="{564C8B3D-2750-AD49-BE45-195F06C3A9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33" name="Rectangle 1896">
                <a:extLst>
                  <a:ext uri="{FF2B5EF4-FFF2-40B4-BE49-F238E27FC236}">
                    <a16:creationId xmlns:a16="http://schemas.microsoft.com/office/drawing/2014/main" id="{8A16532D-DB83-994C-9A98-1D20B2051C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34" name="Rectangle 1897">
                <a:extLst>
                  <a:ext uri="{FF2B5EF4-FFF2-40B4-BE49-F238E27FC236}">
                    <a16:creationId xmlns:a16="http://schemas.microsoft.com/office/drawing/2014/main" id="{01065956-10F7-2444-870C-8967268B39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35" name="Rectangle 1898">
                <a:extLst>
                  <a:ext uri="{FF2B5EF4-FFF2-40B4-BE49-F238E27FC236}">
                    <a16:creationId xmlns:a16="http://schemas.microsoft.com/office/drawing/2014/main" id="{89988ADA-D3DD-A441-905D-C047AF1396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36" name="Rectangle 1899">
                <a:extLst>
                  <a:ext uri="{FF2B5EF4-FFF2-40B4-BE49-F238E27FC236}">
                    <a16:creationId xmlns:a16="http://schemas.microsoft.com/office/drawing/2014/main" id="{6123B18E-AEC9-AD43-B4AB-9467026D1C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37" name="Rectangle 1900">
                <a:extLst>
                  <a:ext uri="{FF2B5EF4-FFF2-40B4-BE49-F238E27FC236}">
                    <a16:creationId xmlns:a16="http://schemas.microsoft.com/office/drawing/2014/main" id="{C5D3E1B8-CF76-2440-9490-ED28130873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38" name="Rectangle 1901">
                <a:extLst>
                  <a:ext uri="{FF2B5EF4-FFF2-40B4-BE49-F238E27FC236}">
                    <a16:creationId xmlns:a16="http://schemas.microsoft.com/office/drawing/2014/main" id="{C089A039-97A7-D84C-A209-B1D4086E3A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39" name="Rectangle 1902">
                <a:extLst>
                  <a:ext uri="{FF2B5EF4-FFF2-40B4-BE49-F238E27FC236}">
                    <a16:creationId xmlns:a16="http://schemas.microsoft.com/office/drawing/2014/main" id="{AA75204B-D4BC-BF48-9440-696EB6D496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40" name="Rectangle 1903">
                <a:extLst>
                  <a:ext uri="{FF2B5EF4-FFF2-40B4-BE49-F238E27FC236}">
                    <a16:creationId xmlns:a16="http://schemas.microsoft.com/office/drawing/2014/main" id="{24ECA54E-FBB1-274F-8AA6-E2B3EB0DB1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41" name="Rectangle 1904">
                <a:extLst>
                  <a:ext uri="{FF2B5EF4-FFF2-40B4-BE49-F238E27FC236}">
                    <a16:creationId xmlns:a16="http://schemas.microsoft.com/office/drawing/2014/main" id="{3B4B7FDE-C1AF-C44A-971B-8018D3AD06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127687" name="Group 1457">
              <a:extLst>
                <a:ext uri="{FF2B5EF4-FFF2-40B4-BE49-F238E27FC236}">
                  <a16:creationId xmlns:a16="http://schemas.microsoft.com/office/drawing/2014/main" id="{34ED2A39-2C27-F442-A690-4D03CD6341B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25297" y="1394996"/>
              <a:ext cx="1114185" cy="751417"/>
              <a:chOff x="517764" y="1384300"/>
              <a:chExt cx="1114185" cy="751417"/>
            </a:xfrm>
          </p:grpSpPr>
          <p:sp>
            <p:nvSpPr>
              <p:cNvPr id="1852" name="Rectangle 1851">
                <a:extLst>
                  <a:ext uri="{FF2B5EF4-FFF2-40B4-BE49-F238E27FC236}">
                    <a16:creationId xmlns:a16="http://schemas.microsoft.com/office/drawing/2014/main" id="{78CB8F91-1207-594F-A2BF-E869B09CED71}"/>
                  </a:ext>
                </a:extLst>
              </p:cNvPr>
              <p:cNvSpPr/>
              <p:nvPr/>
            </p:nvSpPr>
            <p:spPr bwMode="auto">
              <a:xfrm>
                <a:off x="517679" y="1384799"/>
                <a:ext cx="1114332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689" name="Rectangle 1852">
                <a:extLst>
                  <a:ext uri="{FF2B5EF4-FFF2-40B4-BE49-F238E27FC236}">
                    <a16:creationId xmlns:a16="http://schemas.microsoft.com/office/drawing/2014/main" id="{81E875F0-DEBC-724D-A0BC-47CAD9D947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90" name="Rectangle 1853">
                <a:extLst>
                  <a:ext uri="{FF2B5EF4-FFF2-40B4-BE49-F238E27FC236}">
                    <a16:creationId xmlns:a16="http://schemas.microsoft.com/office/drawing/2014/main" id="{ACED1DE9-0D73-0648-B076-A21A1B6CBA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91" name="Rectangle 1854">
                <a:extLst>
                  <a:ext uri="{FF2B5EF4-FFF2-40B4-BE49-F238E27FC236}">
                    <a16:creationId xmlns:a16="http://schemas.microsoft.com/office/drawing/2014/main" id="{9AC8FE06-F6F3-9340-9AC6-CAE03294E1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92" name="Rectangle 1855">
                <a:extLst>
                  <a:ext uri="{FF2B5EF4-FFF2-40B4-BE49-F238E27FC236}">
                    <a16:creationId xmlns:a16="http://schemas.microsoft.com/office/drawing/2014/main" id="{301E978A-0596-374F-9E81-B34503B14B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93" name="Rectangle 1856">
                <a:extLst>
                  <a:ext uri="{FF2B5EF4-FFF2-40B4-BE49-F238E27FC236}">
                    <a16:creationId xmlns:a16="http://schemas.microsoft.com/office/drawing/2014/main" id="{4B368781-39B1-064E-8AC1-E4E5FFE21A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94" name="Rectangle 1857">
                <a:extLst>
                  <a:ext uri="{FF2B5EF4-FFF2-40B4-BE49-F238E27FC236}">
                    <a16:creationId xmlns:a16="http://schemas.microsoft.com/office/drawing/2014/main" id="{69840964-40CA-F34B-85C2-1DB8037D8F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95" name="Rectangle 1858">
                <a:extLst>
                  <a:ext uri="{FF2B5EF4-FFF2-40B4-BE49-F238E27FC236}">
                    <a16:creationId xmlns:a16="http://schemas.microsoft.com/office/drawing/2014/main" id="{DD57662D-F0FC-6E44-A070-5D93C8539E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96" name="Rectangle 1859">
                <a:extLst>
                  <a:ext uri="{FF2B5EF4-FFF2-40B4-BE49-F238E27FC236}">
                    <a16:creationId xmlns:a16="http://schemas.microsoft.com/office/drawing/2014/main" id="{DA13B44B-AEF8-0945-8150-37C149A541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97" name="Rectangle 1860">
                <a:extLst>
                  <a:ext uri="{FF2B5EF4-FFF2-40B4-BE49-F238E27FC236}">
                    <a16:creationId xmlns:a16="http://schemas.microsoft.com/office/drawing/2014/main" id="{782CBBFA-0164-4C42-A641-7A829C3193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98" name="Rectangle 1861">
                <a:extLst>
                  <a:ext uri="{FF2B5EF4-FFF2-40B4-BE49-F238E27FC236}">
                    <a16:creationId xmlns:a16="http://schemas.microsoft.com/office/drawing/2014/main" id="{7A5DF414-C65A-1B48-9248-6BA323CE74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99" name="Rectangle 1862">
                <a:extLst>
                  <a:ext uri="{FF2B5EF4-FFF2-40B4-BE49-F238E27FC236}">
                    <a16:creationId xmlns:a16="http://schemas.microsoft.com/office/drawing/2014/main" id="{21259B6D-E4DB-2641-9DB3-9C933720D8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00" name="Rectangle 1863">
                <a:extLst>
                  <a:ext uri="{FF2B5EF4-FFF2-40B4-BE49-F238E27FC236}">
                    <a16:creationId xmlns:a16="http://schemas.microsoft.com/office/drawing/2014/main" id="{20BAF3FB-8772-F94A-8DD9-66D87F86F9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01" name="Rectangle 1864">
                <a:extLst>
                  <a:ext uri="{FF2B5EF4-FFF2-40B4-BE49-F238E27FC236}">
                    <a16:creationId xmlns:a16="http://schemas.microsoft.com/office/drawing/2014/main" id="{B18DF500-5292-D640-BF70-165C5D3FE6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02" name="Rectangle 1865">
                <a:extLst>
                  <a:ext uri="{FF2B5EF4-FFF2-40B4-BE49-F238E27FC236}">
                    <a16:creationId xmlns:a16="http://schemas.microsoft.com/office/drawing/2014/main" id="{7E3076AE-38D4-EB4D-BE76-909DA61358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03" name="Rectangle 1866">
                <a:extLst>
                  <a:ext uri="{FF2B5EF4-FFF2-40B4-BE49-F238E27FC236}">
                    <a16:creationId xmlns:a16="http://schemas.microsoft.com/office/drawing/2014/main" id="{3B524ADC-48EC-F644-AC79-DEDFEBCBC2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04" name="Rectangle 1867">
                <a:extLst>
                  <a:ext uri="{FF2B5EF4-FFF2-40B4-BE49-F238E27FC236}">
                    <a16:creationId xmlns:a16="http://schemas.microsoft.com/office/drawing/2014/main" id="{E67169EC-1B6E-304B-8416-DB6132A568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05" name="Rectangle 1868">
                <a:extLst>
                  <a:ext uri="{FF2B5EF4-FFF2-40B4-BE49-F238E27FC236}">
                    <a16:creationId xmlns:a16="http://schemas.microsoft.com/office/drawing/2014/main" id="{55AADB81-C06B-9F43-BF37-08D1469D25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06" name="Rectangle 1869">
                <a:extLst>
                  <a:ext uri="{FF2B5EF4-FFF2-40B4-BE49-F238E27FC236}">
                    <a16:creationId xmlns:a16="http://schemas.microsoft.com/office/drawing/2014/main" id="{107BABAD-51BE-4149-8382-DE8ED6C83D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07" name="Rectangle 1870">
                <a:extLst>
                  <a:ext uri="{FF2B5EF4-FFF2-40B4-BE49-F238E27FC236}">
                    <a16:creationId xmlns:a16="http://schemas.microsoft.com/office/drawing/2014/main" id="{85814530-B3A5-5141-8AF0-DEF4248E55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08" name="Rectangle 1871">
                <a:extLst>
                  <a:ext uri="{FF2B5EF4-FFF2-40B4-BE49-F238E27FC236}">
                    <a16:creationId xmlns:a16="http://schemas.microsoft.com/office/drawing/2014/main" id="{10A4205F-0FEE-3945-9662-7E31A6574D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09" name="Rectangle 1872">
                <a:extLst>
                  <a:ext uri="{FF2B5EF4-FFF2-40B4-BE49-F238E27FC236}">
                    <a16:creationId xmlns:a16="http://schemas.microsoft.com/office/drawing/2014/main" id="{2E06D6A1-C875-BB4B-B522-BF03B19826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10" name="Rectangle 1873">
                <a:extLst>
                  <a:ext uri="{FF2B5EF4-FFF2-40B4-BE49-F238E27FC236}">
                    <a16:creationId xmlns:a16="http://schemas.microsoft.com/office/drawing/2014/main" id="{1C9A3095-747F-3A44-B9C8-5746AF9A87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11" name="Rectangle 1874">
                <a:extLst>
                  <a:ext uri="{FF2B5EF4-FFF2-40B4-BE49-F238E27FC236}">
                    <a16:creationId xmlns:a16="http://schemas.microsoft.com/office/drawing/2014/main" id="{EEE07C50-8167-C74C-9980-3963BBA7F1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12" name="Rectangle 1875">
                <a:extLst>
                  <a:ext uri="{FF2B5EF4-FFF2-40B4-BE49-F238E27FC236}">
                    <a16:creationId xmlns:a16="http://schemas.microsoft.com/office/drawing/2014/main" id="{B878F649-1AC9-4B4D-9576-84F2C705BC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13" name="Rectangle 1876">
                <a:extLst>
                  <a:ext uri="{FF2B5EF4-FFF2-40B4-BE49-F238E27FC236}">
                    <a16:creationId xmlns:a16="http://schemas.microsoft.com/office/drawing/2014/main" id="{734A8980-C671-D144-9BC1-A0B95454EF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14" name="Rectangle 1877">
                <a:extLst>
                  <a:ext uri="{FF2B5EF4-FFF2-40B4-BE49-F238E27FC236}">
                    <a16:creationId xmlns:a16="http://schemas.microsoft.com/office/drawing/2014/main" id="{6CB895EA-8501-A548-850C-C4E2AE121E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</p:grpSp>
      <p:grpSp>
        <p:nvGrpSpPr>
          <p:cNvPr id="127014" name="Group 1935">
            <a:extLst>
              <a:ext uri="{FF2B5EF4-FFF2-40B4-BE49-F238E27FC236}">
                <a16:creationId xmlns:a16="http://schemas.microsoft.com/office/drawing/2014/main" id="{F3E5FFE8-BBA9-D64B-889C-F1668CFC0E6A}"/>
              </a:ext>
            </a:extLst>
          </p:cNvPr>
          <p:cNvGrpSpPr>
            <a:grpSpLocks/>
          </p:cNvGrpSpPr>
          <p:nvPr/>
        </p:nvGrpSpPr>
        <p:grpSpPr bwMode="auto">
          <a:xfrm>
            <a:off x="4733925" y="2203450"/>
            <a:ext cx="3954463" cy="877888"/>
            <a:chOff x="4545730" y="1328822"/>
            <a:chExt cx="3954134" cy="877859"/>
          </a:xfrm>
        </p:grpSpPr>
        <p:sp>
          <p:nvSpPr>
            <p:cNvPr id="1937" name="Rectangle 1936">
              <a:extLst>
                <a:ext uri="{FF2B5EF4-FFF2-40B4-BE49-F238E27FC236}">
                  <a16:creationId xmlns:a16="http://schemas.microsoft.com/office/drawing/2014/main" id="{BD5E4539-10D4-FA49-BA05-92675ADE31E2}"/>
                </a:ext>
              </a:extLst>
            </p:cNvPr>
            <p:cNvSpPr/>
            <p:nvPr/>
          </p:nvSpPr>
          <p:spPr bwMode="auto">
            <a:xfrm>
              <a:off x="4560017" y="1328822"/>
              <a:ext cx="3939847" cy="877859"/>
            </a:xfrm>
            <a:prstGeom prst="rect">
              <a:avLst/>
            </a:pr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 anchorCtr="1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27596" name="Group 1486">
              <a:extLst>
                <a:ext uri="{FF2B5EF4-FFF2-40B4-BE49-F238E27FC236}">
                  <a16:creationId xmlns:a16="http://schemas.microsoft.com/office/drawing/2014/main" id="{8A7DD9D2-0D3F-5C4C-B189-897C9741246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45730" y="1393547"/>
              <a:ext cx="463081" cy="747517"/>
              <a:chOff x="3940698" y="1394549"/>
              <a:chExt cx="463081" cy="747517"/>
            </a:xfrm>
          </p:grpSpPr>
          <p:sp>
            <p:nvSpPr>
              <p:cNvPr id="127681" name="Rectangle 2022">
                <a:extLst>
                  <a:ext uri="{FF2B5EF4-FFF2-40B4-BE49-F238E27FC236}">
                    <a16:creationId xmlns:a16="http://schemas.microsoft.com/office/drawing/2014/main" id="{1D756CB6-58E4-5140-BAC4-4B7FCD2BF8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04141" y="1394549"/>
                <a:ext cx="336195" cy="747517"/>
              </a:xfrm>
              <a:prstGeom prst="rect">
                <a:avLst/>
              </a:prstGeom>
              <a:solidFill>
                <a:srgbClr val="8B9CC3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82" name="TextBox 2023">
                <a:extLst>
                  <a:ext uri="{FF2B5EF4-FFF2-40B4-BE49-F238E27FC236}">
                    <a16:creationId xmlns:a16="http://schemas.microsoft.com/office/drawing/2014/main" id="{C8EE3CB6-5699-3349-8391-DABA1852D3D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40698" y="1622113"/>
                <a:ext cx="463081" cy="292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3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yriad Pro Black"/>
                    <a:ea typeface="ＭＳ Ｐゴシック" panose="020B0600070205080204" pitchFamily="34" charset="-128"/>
                    <a:cs typeface="+mn-cs"/>
                  </a:rPr>
                  <a:t>Tex</a:t>
                </a:r>
              </a:p>
            </p:txBody>
          </p:sp>
        </p:grpSp>
        <p:grpSp>
          <p:nvGrpSpPr>
            <p:cNvPr id="127597" name="Group 1428">
              <a:extLst>
                <a:ext uri="{FF2B5EF4-FFF2-40B4-BE49-F238E27FC236}">
                  <a16:creationId xmlns:a16="http://schemas.microsoft.com/office/drawing/2014/main" id="{C18DDF1D-F9E1-8545-A0F9-8297C31EA04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93845" y="1389648"/>
              <a:ext cx="1114185" cy="751417"/>
              <a:chOff x="517764" y="1384300"/>
              <a:chExt cx="1114185" cy="751417"/>
            </a:xfrm>
          </p:grpSpPr>
          <p:sp>
            <p:nvSpPr>
              <p:cNvPr id="1996" name="Rectangle 1995">
                <a:extLst>
                  <a:ext uri="{FF2B5EF4-FFF2-40B4-BE49-F238E27FC236}">
                    <a16:creationId xmlns:a16="http://schemas.microsoft.com/office/drawing/2014/main" id="{DCC704BB-9F6E-AD41-BF1A-B7621639E108}"/>
                  </a:ext>
                </a:extLst>
              </p:cNvPr>
              <p:cNvSpPr/>
              <p:nvPr/>
            </p:nvSpPr>
            <p:spPr bwMode="auto">
              <a:xfrm>
                <a:off x="517287" y="1383797"/>
                <a:ext cx="1114332" cy="752450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655" name="Rectangle 1996">
                <a:extLst>
                  <a:ext uri="{FF2B5EF4-FFF2-40B4-BE49-F238E27FC236}">
                    <a16:creationId xmlns:a16="http://schemas.microsoft.com/office/drawing/2014/main" id="{E0C77EB7-89B0-D94F-AF58-93C53D05CC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56" name="Rectangle 1997">
                <a:extLst>
                  <a:ext uri="{FF2B5EF4-FFF2-40B4-BE49-F238E27FC236}">
                    <a16:creationId xmlns:a16="http://schemas.microsoft.com/office/drawing/2014/main" id="{0B9DE779-5638-334D-AD27-2AAA05C2C2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57" name="Rectangle 1998">
                <a:extLst>
                  <a:ext uri="{FF2B5EF4-FFF2-40B4-BE49-F238E27FC236}">
                    <a16:creationId xmlns:a16="http://schemas.microsoft.com/office/drawing/2014/main" id="{A58851CD-E44F-A14A-BAE1-83636BEBD0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58" name="Rectangle 1999">
                <a:extLst>
                  <a:ext uri="{FF2B5EF4-FFF2-40B4-BE49-F238E27FC236}">
                    <a16:creationId xmlns:a16="http://schemas.microsoft.com/office/drawing/2014/main" id="{30BB37E1-FE93-C346-B83B-909B1E91E3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59" name="Rectangle 2000">
                <a:extLst>
                  <a:ext uri="{FF2B5EF4-FFF2-40B4-BE49-F238E27FC236}">
                    <a16:creationId xmlns:a16="http://schemas.microsoft.com/office/drawing/2014/main" id="{A2961415-1F2B-C64B-A42E-2323717259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60" name="Rectangle 2001">
                <a:extLst>
                  <a:ext uri="{FF2B5EF4-FFF2-40B4-BE49-F238E27FC236}">
                    <a16:creationId xmlns:a16="http://schemas.microsoft.com/office/drawing/2014/main" id="{3C82EAE9-7550-C74D-BF42-CA6B44E840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61" name="Rectangle 2002">
                <a:extLst>
                  <a:ext uri="{FF2B5EF4-FFF2-40B4-BE49-F238E27FC236}">
                    <a16:creationId xmlns:a16="http://schemas.microsoft.com/office/drawing/2014/main" id="{0C0AC862-B4F8-7E45-8130-5D96E99E8A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62" name="Rectangle 2003">
                <a:extLst>
                  <a:ext uri="{FF2B5EF4-FFF2-40B4-BE49-F238E27FC236}">
                    <a16:creationId xmlns:a16="http://schemas.microsoft.com/office/drawing/2014/main" id="{B7CE6C02-EC50-AD46-9FB4-B4CB67270E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63" name="Rectangle 2004">
                <a:extLst>
                  <a:ext uri="{FF2B5EF4-FFF2-40B4-BE49-F238E27FC236}">
                    <a16:creationId xmlns:a16="http://schemas.microsoft.com/office/drawing/2014/main" id="{09E7F6AE-90FE-4B46-A916-5F9FBF517B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64" name="Rectangle 2005">
                <a:extLst>
                  <a:ext uri="{FF2B5EF4-FFF2-40B4-BE49-F238E27FC236}">
                    <a16:creationId xmlns:a16="http://schemas.microsoft.com/office/drawing/2014/main" id="{C7C2DC48-0028-A142-82DF-96C9787CD6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65" name="Rectangle 2006">
                <a:extLst>
                  <a:ext uri="{FF2B5EF4-FFF2-40B4-BE49-F238E27FC236}">
                    <a16:creationId xmlns:a16="http://schemas.microsoft.com/office/drawing/2014/main" id="{96827693-D6D8-FD4A-84E0-D0554CF087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66" name="Rectangle 2007">
                <a:extLst>
                  <a:ext uri="{FF2B5EF4-FFF2-40B4-BE49-F238E27FC236}">
                    <a16:creationId xmlns:a16="http://schemas.microsoft.com/office/drawing/2014/main" id="{8B674C74-1730-5D41-93CD-48F9C12B39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67" name="Rectangle 2008">
                <a:extLst>
                  <a:ext uri="{FF2B5EF4-FFF2-40B4-BE49-F238E27FC236}">
                    <a16:creationId xmlns:a16="http://schemas.microsoft.com/office/drawing/2014/main" id="{D45B3FAE-CC4E-9A44-8419-3BED9C4D81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68" name="Rectangle 2009">
                <a:extLst>
                  <a:ext uri="{FF2B5EF4-FFF2-40B4-BE49-F238E27FC236}">
                    <a16:creationId xmlns:a16="http://schemas.microsoft.com/office/drawing/2014/main" id="{9BF6BF42-E5AA-D24D-8751-C4915004E2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69" name="Rectangle 2010">
                <a:extLst>
                  <a:ext uri="{FF2B5EF4-FFF2-40B4-BE49-F238E27FC236}">
                    <a16:creationId xmlns:a16="http://schemas.microsoft.com/office/drawing/2014/main" id="{04603CBC-BB20-EC44-9B62-5AA9A51A2A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70" name="Rectangle 2011">
                <a:extLst>
                  <a:ext uri="{FF2B5EF4-FFF2-40B4-BE49-F238E27FC236}">
                    <a16:creationId xmlns:a16="http://schemas.microsoft.com/office/drawing/2014/main" id="{5DC13A28-6A7D-1C41-9D71-61AB702F50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71" name="Rectangle 2012">
                <a:extLst>
                  <a:ext uri="{FF2B5EF4-FFF2-40B4-BE49-F238E27FC236}">
                    <a16:creationId xmlns:a16="http://schemas.microsoft.com/office/drawing/2014/main" id="{ED940844-75D4-E049-929D-7730B3344C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72" name="Rectangle 2013">
                <a:extLst>
                  <a:ext uri="{FF2B5EF4-FFF2-40B4-BE49-F238E27FC236}">
                    <a16:creationId xmlns:a16="http://schemas.microsoft.com/office/drawing/2014/main" id="{E6E98373-EBB2-9945-ADA9-18F7222EB0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73" name="Rectangle 2014">
                <a:extLst>
                  <a:ext uri="{FF2B5EF4-FFF2-40B4-BE49-F238E27FC236}">
                    <a16:creationId xmlns:a16="http://schemas.microsoft.com/office/drawing/2014/main" id="{6F11CBEB-034A-B648-AE0D-EF4A9744B5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74" name="Rectangle 2015">
                <a:extLst>
                  <a:ext uri="{FF2B5EF4-FFF2-40B4-BE49-F238E27FC236}">
                    <a16:creationId xmlns:a16="http://schemas.microsoft.com/office/drawing/2014/main" id="{918B3C3E-AC5B-D143-A6B4-482FD89CE0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75" name="Rectangle 2016">
                <a:extLst>
                  <a:ext uri="{FF2B5EF4-FFF2-40B4-BE49-F238E27FC236}">
                    <a16:creationId xmlns:a16="http://schemas.microsoft.com/office/drawing/2014/main" id="{73F99994-881D-A247-A7DF-946B9282AE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76" name="Rectangle 2017">
                <a:extLst>
                  <a:ext uri="{FF2B5EF4-FFF2-40B4-BE49-F238E27FC236}">
                    <a16:creationId xmlns:a16="http://schemas.microsoft.com/office/drawing/2014/main" id="{3C30EEB2-B4F0-D548-862E-0757CF2D9E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77" name="Rectangle 2018">
                <a:extLst>
                  <a:ext uri="{FF2B5EF4-FFF2-40B4-BE49-F238E27FC236}">
                    <a16:creationId xmlns:a16="http://schemas.microsoft.com/office/drawing/2014/main" id="{E529C1A0-4AFF-A443-AC8A-6B0F533519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78" name="Rectangle 2019">
                <a:extLst>
                  <a:ext uri="{FF2B5EF4-FFF2-40B4-BE49-F238E27FC236}">
                    <a16:creationId xmlns:a16="http://schemas.microsoft.com/office/drawing/2014/main" id="{54CDCC2D-323C-5841-9F17-6731E10675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79" name="Rectangle 2020">
                <a:extLst>
                  <a:ext uri="{FF2B5EF4-FFF2-40B4-BE49-F238E27FC236}">
                    <a16:creationId xmlns:a16="http://schemas.microsoft.com/office/drawing/2014/main" id="{41A36EA4-901D-514E-9127-64439AC5ED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80" name="Rectangle 2021">
                <a:extLst>
                  <a:ext uri="{FF2B5EF4-FFF2-40B4-BE49-F238E27FC236}">
                    <a16:creationId xmlns:a16="http://schemas.microsoft.com/office/drawing/2014/main" id="{86B91147-1F43-2A4D-8598-74A18B012F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127598" name="Group 1429">
              <a:extLst>
                <a:ext uri="{FF2B5EF4-FFF2-40B4-BE49-F238E27FC236}">
                  <a16:creationId xmlns:a16="http://schemas.microsoft.com/office/drawing/2014/main" id="{798BE55D-D0EF-EB42-A2D0-463A37B5DEB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62245" y="1394996"/>
              <a:ext cx="1114185" cy="751417"/>
              <a:chOff x="517764" y="1384300"/>
              <a:chExt cx="1114185" cy="751417"/>
            </a:xfrm>
          </p:grpSpPr>
          <p:sp>
            <p:nvSpPr>
              <p:cNvPr id="1969" name="Rectangle 1968">
                <a:extLst>
                  <a:ext uri="{FF2B5EF4-FFF2-40B4-BE49-F238E27FC236}">
                    <a16:creationId xmlns:a16="http://schemas.microsoft.com/office/drawing/2014/main" id="{0810F385-B497-0A4A-B37D-1B7491B7B8B7}"/>
                  </a:ext>
                </a:extLst>
              </p:cNvPr>
              <p:cNvSpPr/>
              <p:nvPr/>
            </p:nvSpPr>
            <p:spPr bwMode="auto">
              <a:xfrm>
                <a:off x="517189" y="1384799"/>
                <a:ext cx="1114332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628" name="Rectangle 1969">
                <a:extLst>
                  <a:ext uri="{FF2B5EF4-FFF2-40B4-BE49-F238E27FC236}">
                    <a16:creationId xmlns:a16="http://schemas.microsoft.com/office/drawing/2014/main" id="{DF9D111A-8EFE-854D-A831-D73DEE2DCF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29" name="Rectangle 1970">
                <a:extLst>
                  <a:ext uri="{FF2B5EF4-FFF2-40B4-BE49-F238E27FC236}">
                    <a16:creationId xmlns:a16="http://schemas.microsoft.com/office/drawing/2014/main" id="{29BA5072-A627-7942-B41B-EEA4A3932A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30" name="Rectangle 1971">
                <a:extLst>
                  <a:ext uri="{FF2B5EF4-FFF2-40B4-BE49-F238E27FC236}">
                    <a16:creationId xmlns:a16="http://schemas.microsoft.com/office/drawing/2014/main" id="{26EA1EFC-8DB6-6E4F-BE89-221B2046BA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31" name="Rectangle 1972">
                <a:extLst>
                  <a:ext uri="{FF2B5EF4-FFF2-40B4-BE49-F238E27FC236}">
                    <a16:creationId xmlns:a16="http://schemas.microsoft.com/office/drawing/2014/main" id="{9624A1FD-C627-384C-9914-476C66C9F9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32" name="Rectangle 1973">
                <a:extLst>
                  <a:ext uri="{FF2B5EF4-FFF2-40B4-BE49-F238E27FC236}">
                    <a16:creationId xmlns:a16="http://schemas.microsoft.com/office/drawing/2014/main" id="{7E94FC08-C93A-7D49-A0FA-BCDC79CD84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33" name="Rectangle 1974">
                <a:extLst>
                  <a:ext uri="{FF2B5EF4-FFF2-40B4-BE49-F238E27FC236}">
                    <a16:creationId xmlns:a16="http://schemas.microsoft.com/office/drawing/2014/main" id="{5710B795-048D-D547-88D1-6CED96CF43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34" name="Rectangle 1975">
                <a:extLst>
                  <a:ext uri="{FF2B5EF4-FFF2-40B4-BE49-F238E27FC236}">
                    <a16:creationId xmlns:a16="http://schemas.microsoft.com/office/drawing/2014/main" id="{7DC56DE9-A157-C84D-AA12-CC49C1BC8B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35" name="Rectangle 1976">
                <a:extLst>
                  <a:ext uri="{FF2B5EF4-FFF2-40B4-BE49-F238E27FC236}">
                    <a16:creationId xmlns:a16="http://schemas.microsoft.com/office/drawing/2014/main" id="{FCA36B36-4C36-674C-BA7C-C3DE8A4F51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36" name="Rectangle 1977">
                <a:extLst>
                  <a:ext uri="{FF2B5EF4-FFF2-40B4-BE49-F238E27FC236}">
                    <a16:creationId xmlns:a16="http://schemas.microsoft.com/office/drawing/2014/main" id="{F94AD31D-BC1F-3145-ADE7-9291ED1413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37" name="Rectangle 1978">
                <a:extLst>
                  <a:ext uri="{FF2B5EF4-FFF2-40B4-BE49-F238E27FC236}">
                    <a16:creationId xmlns:a16="http://schemas.microsoft.com/office/drawing/2014/main" id="{5097DE4F-8651-6343-BFFE-AF5A6F42FA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38" name="Rectangle 1979">
                <a:extLst>
                  <a:ext uri="{FF2B5EF4-FFF2-40B4-BE49-F238E27FC236}">
                    <a16:creationId xmlns:a16="http://schemas.microsoft.com/office/drawing/2014/main" id="{89B5CD6B-CFEC-AF4A-AD13-6A1A76F3D5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39" name="Rectangle 1980">
                <a:extLst>
                  <a:ext uri="{FF2B5EF4-FFF2-40B4-BE49-F238E27FC236}">
                    <a16:creationId xmlns:a16="http://schemas.microsoft.com/office/drawing/2014/main" id="{0A6D2F34-7B77-4E46-8229-35F835EB81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40" name="Rectangle 1981">
                <a:extLst>
                  <a:ext uri="{FF2B5EF4-FFF2-40B4-BE49-F238E27FC236}">
                    <a16:creationId xmlns:a16="http://schemas.microsoft.com/office/drawing/2014/main" id="{DFFCBF5F-2C4B-4D4D-A248-A214683C62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41" name="Rectangle 1982">
                <a:extLst>
                  <a:ext uri="{FF2B5EF4-FFF2-40B4-BE49-F238E27FC236}">
                    <a16:creationId xmlns:a16="http://schemas.microsoft.com/office/drawing/2014/main" id="{CCD87751-27A8-904B-A207-7759E36A02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42" name="Rectangle 1983">
                <a:extLst>
                  <a:ext uri="{FF2B5EF4-FFF2-40B4-BE49-F238E27FC236}">
                    <a16:creationId xmlns:a16="http://schemas.microsoft.com/office/drawing/2014/main" id="{2F38A857-8B2C-9340-AD91-10FC038287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43" name="Rectangle 1984">
                <a:extLst>
                  <a:ext uri="{FF2B5EF4-FFF2-40B4-BE49-F238E27FC236}">
                    <a16:creationId xmlns:a16="http://schemas.microsoft.com/office/drawing/2014/main" id="{A2F5A343-DCAE-F24C-BCAC-F5763C027D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44" name="Rectangle 1985">
                <a:extLst>
                  <a:ext uri="{FF2B5EF4-FFF2-40B4-BE49-F238E27FC236}">
                    <a16:creationId xmlns:a16="http://schemas.microsoft.com/office/drawing/2014/main" id="{D4EAD0F2-3F2A-AA42-96AE-AC8D6968FF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45" name="Rectangle 1986">
                <a:extLst>
                  <a:ext uri="{FF2B5EF4-FFF2-40B4-BE49-F238E27FC236}">
                    <a16:creationId xmlns:a16="http://schemas.microsoft.com/office/drawing/2014/main" id="{DE7EFA26-FDD4-754B-9CE7-33F341FF50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46" name="Rectangle 1987">
                <a:extLst>
                  <a:ext uri="{FF2B5EF4-FFF2-40B4-BE49-F238E27FC236}">
                    <a16:creationId xmlns:a16="http://schemas.microsoft.com/office/drawing/2014/main" id="{8EF9972B-91F9-2340-B591-E94EDAC318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47" name="Rectangle 1988">
                <a:extLst>
                  <a:ext uri="{FF2B5EF4-FFF2-40B4-BE49-F238E27FC236}">
                    <a16:creationId xmlns:a16="http://schemas.microsoft.com/office/drawing/2014/main" id="{BD205A84-21D4-884B-B473-5B329BBA88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48" name="Rectangle 1989">
                <a:extLst>
                  <a:ext uri="{FF2B5EF4-FFF2-40B4-BE49-F238E27FC236}">
                    <a16:creationId xmlns:a16="http://schemas.microsoft.com/office/drawing/2014/main" id="{9701FA1A-2735-5D45-8005-BE976FEAE5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49" name="Rectangle 1990">
                <a:extLst>
                  <a:ext uri="{FF2B5EF4-FFF2-40B4-BE49-F238E27FC236}">
                    <a16:creationId xmlns:a16="http://schemas.microsoft.com/office/drawing/2014/main" id="{835EB787-5D11-764B-B287-852C777935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50" name="Rectangle 1991">
                <a:extLst>
                  <a:ext uri="{FF2B5EF4-FFF2-40B4-BE49-F238E27FC236}">
                    <a16:creationId xmlns:a16="http://schemas.microsoft.com/office/drawing/2014/main" id="{9BCBBCB8-EBD7-7143-95EE-A2122ACDEE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51" name="Rectangle 1992">
                <a:extLst>
                  <a:ext uri="{FF2B5EF4-FFF2-40B4-BE49-F238E27FC236}">
                    <a16:creationId xmlns:a16="http://schemas.microsoft.com/office/drawing/2014/main" id="{CA70D866-50BE-374D-965F-C0891E2944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52" name="Rectangle 1993">
                <a:extLst>
                  <a:ext uri="{FF2B5EF4-FFF2-40B4-BE49-F238E27FC236}">
                    <a16:creationId xmlns:a16="http://schemas.microsoft.com/office/drawing/2014/main" id="{8E5DF767-8081-C64E-A51D-CA80ED56B9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53" name="Rectangle 1994">
                <a:extLst>
                  <a:ext uri="{FF2B5EF4-FFF2-40B4-BE49-F238E27FC236}">
                    <a16:creationId xmlns:a16="http://schemas.microsoft.com/office/drawing/2014/main" id="{8FB0053A-D78A-F041-A00A-90BB69B06C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127599" name="Group 1457">
              <a:extLst>
                <a:ext uri="{FF2B5EF4-FFF2-40B4-BE49-F238E27FC236}">
                  <a16:creationId xmlns:a16="http://schemas.microsoft.com/office/drawing/2014/main" id="{14BC1BD9-D093-914B-96CC-CB7DC7A011E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25297" y="1394996"/>
              <a:ext cx="1114185" cy="751417"/>
              <a:chOff x="517764" y="1384300"/>
              <a:chExt cx="1114185" cy="751417"/>
            </a:xfrm>
          </p:grpSpPr>
          <p:sp>
            <p:nvSpPr>
              <p:cNvPr id="1942" name="Rectangle 1941">
                <a:extLst>
                  <a:ext uri="{FF2B5EF4-FFF2-40B4-BE49-F238E27FC236}">
                    <a16:creationId xmlns:a16="http://schemas.microsoft.com/office/drawing/2014/main" id="{400C752E-B14C-E347-996F-B2AAD657DF16}"/>
                  </a:ext>
                </a:extLst>
              </p:cNvPr>
              <p:cNvSpPr/>
              <p:nvPr/>
            </p:nvSpPr>
            <p:spPr bwMode="auto">
              <a:xfrm>
                <a:off x="517679" y="1384799"/>
                <a:ext cx="1114332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601" name="Rectangle 1942">
                <a:extLst>
                  <a:ext uri="{FF2B5EF4-FFF2-40B4-BE49-F238E27FC236}">
                    <a16:creationId xmlns:a16="http://schemas.microsoft.com/office/drawing/2014/main" id="{717E29A7-2D91-E346-9241-EF7E64105D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02" name="Rectangle 1943">
                <a:extLst>
                  <a:ext uri="{FF2B5EF4-FFF2-40B4-BE49-F238E27FC236}">
                    <a16:creationId xmlns:a16="http://schemas.microsoft.com/office/drawing/2014/main" id="{C6FDC8CB-A8DB-0046-B863-C4919B6A56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03" name="Rectangle 1944">
                <a:extLst>
                  <a:ext uri="{FF2B5EF4-FFF2-40B4-BE49-F238E27FC236}">
                    <a16:creationId xmlns:a16="http://schemas.microsoft.com/office/drawing/2014/main" id="{3592522B-FC2D-1A4E-9E9B-E7735DD7ED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04" name="Rectangle 1945">
                <a:extLst>
                  <a:ext uri="{FF2B5EF4-FFF2-40B4-BE49-F238E27FC236}">
                    <a16:creationId xmlns:a16="http://schemas.microsoft.com/office/drawing/2014/main" id="{24644FDD-4527-C045-9661-9827896E87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05" name="Rectangle 1946">
                <a:extLst>
                  <a:ext uri="{FF2B5EF4-FFF2-40B4-BE49-F238E27FC236}">
                    <a16:creationId xmlns:a16="http://schemas.microsoft.com/office/drawing/2014/main" id="{D256DAF7-6C06-9544-BFF8-6762166E63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06" name="Rectangle 1947">
                <a:extLst>
                  <a:ext uri="{FF2B5EF4-FFF2-40B4-BE49-F238E27FC236}">
                    <a16:creationId xmlns:a16="http://schemas.microsoft.com/office/drawing/2014/main" id="{DE4FB62F-3618-624E-BB7B-7C9AF1C316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07" name="Rectangle 1948">
                <a:extLst>
                  <a:ext uri="{FF2B5EF4-FFF2-40B4-BE49-F238E27FC236}">
                    <a16:creationId xmlns:a16="http://schemas.microsoft.com/office/drawing/2014/main" id="{31169A3A-8E6B-1B4E-8BAD-9863E8411C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08" name="Rectangle 1949">
                <a:extLst>
                  <a:ext uri="{FF2B5EF4-FFF2-40B4-BE49-F238E27FC236}">
                    <a16:creationId xmlns:a16="http://schemas.microsoft.com/office/drawing/2014/main" id="{4CA7C186-46B1-8340-B30A-ED34CA0151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09" name="Rectangle 1950">
                <a:extLst>
                  <a:ext uri="{FF2B5EF4-FFF2-40B4-BE49-F238E27FC236}">
                    <a16:creationId xmlns:a16="http://schemas.microsoft.com/office/drawing/2014/main" id="{7661331E-11BA-534E-828F-D245A11C61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10" name="Rectangle 1951">
                <a:extLst>
                  <a:ext uri="{FF2B5EF4-FFF2-40B4-BE49-F238E27FC236}">
                    <a16:creationId xmlns:a16="http://schemas.microsoft.com/office/drawing/2014/main" id="{076611BE-BCD0-7F4C-AE9D-869840D47C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11" name="Rectangle 1952">
                <a:extLst>
                  <a:ext uri="{FF2B5EF4-FFF2-40B4-BE49-F238E27FC236}">
                    <a16:creationId xmlns:a16="http://schemas.microsoft.com/office/drawing/2014/main" id="{B1EA5A9A-B202-CB42-A30C-87ADE2FAAC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12" name="Rectangle 1953">
                <a:extLst>
                  <a:ext uri="{FF2B5EF4-FFF2-40B4-BE49-F238E27FC236}">
                    <a16:creationId xmlns:a16="http://schemas.microsoft.com/office/drawing/2014/main" id="{E0758630-B705-0547-B689-ADCB32C76B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13" name="Rectangle 1954">
                <a:extLst>
                  <a:ext uri="{FF2B5EF4-FFF2-40B4-BE49-F238E27FC236}">
                    <a16:creationId xmlns:a16="http://schemas.microsoft.com/office/drawing/2014/main" id="{3E6BE922-3837-AB44-9302-7FDA8799EF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14" name="Rectangle 1955">
                <a:extLst>
                  <a:ext uri="{FF2B5EF4-FFF2-40B4-BE49-F238E27FC236}">
                    <a16:creationId xmlns:a16="http://schemas.microsoft.com/office/drawing/2014/main" id="{AECF0672-7AFE-9E42-A0F5-FE5A51F272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15" name="Rectangle 1956">
                <a:extLst>
                  <a:ext uri="{FF2B5EF4-FFF2-40B4-BE49-F238E27FC236}">
                    <a16:creationId xmlns:a16="http://schemas.microsoft.com/office/drawing/2014/main" id="{7A7CF7E9-8320-4945-9713-1A0880D176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16" name="Rectangle 1957">
                <a:extLst>
                  <a:ext uri="{FF2B5EF4-FFF2-40B4-BE49-F238E27FC236}">
                    <a16:creationId xmlns:a16="http://schemas.microsoft.com/office/drawing/2014/main" id="{1CE931C3-2991-F544-B1BB-392DF43E65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17" name="Rectangle 1958">
                <a:extLst>
                  <a:ext uri="{FF2B5EF4-FFF2-40B4-BE49-F238E27FC236}">
                    <a16:creationId xmlns:a16="http://schemas.microsoft.com/office/drawing/2014/main" id="{483C70AB-FB13-334B-A911-4F0C1F111C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18" name="Rectangle 1959">
                <a:extLst>
                  <a:ext uri="{FF2B5EF4-FFF2-40B4-BE49-F238E27FC236}">
                    <a16:creationId xmlns:a16="http://schemas.microsoft.com/office/drawing/2014/main" id="{315EBD6B-F93D-7346-9C30-CE31EEAB4C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19" name="Rectangle 1960">
                <a:extLst>
                  <a:ext uri="{FF2B5EF4-FFF2-40B4-BE49-F238E27FC236}">
                    <a16:creationId xmlns:a16="http://schemas.microsoft.com/office/drawing/2014/main" id="{E4B8E6EB-DE81-004C-8173-1657953B65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20" name="Rectangle 1961">
                <a:extLst>
                  <a:ext uri="{FF2B5EF4-FFF2-40B4-BE49-F238E27FC236}">
                    <a16:creationId xmlns:a16="http://schemas.microsoft.com/office/drawing/2014/main" id="{6C1FCDA8-744E-EE46-9B1A-224BABD94C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21" name="Rectangle 1962">
                <a:extLst>
                  <a:ext uri="{FF2B5EF4-FFF2-40B4-BE49-F238E27FC236}">
                    <a16:creationId xmlns:a16="http://schemas.microsoft.com/office/drawing/2014/main" id="{ADF8ECCB-C1E8-D340-A38E-19B1C373BA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22" name="Rectangle 1963">
                <a:extLst>
                  <a:ext uri="{FF2B5EF4-FFF2-40B4-BE49-F238E27FC236}">
                    <a16:creationId xmlns:a16="http://schemas.microsoft.com/office/drawing/2014/main" id="{F97AE556-9C72-6E42-9F19-06C142D157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23" name="Rectangle 1964">
                <a:extLst>
                  <a:ext uri="{FF2B5EF4-FFF2-40B4-BE49-F238E27FC236}">
                    <a16:creationId xmlns:a16="http://schemas.microsoft.com/office/drawing/2014/main" id="{3DC2A19F-E298-124A-8A79-483FEF9762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24" name="Rectangle 1965">
                <a:extLst>
                  <a:ext uri="{FF2B5EF4-FFF2-40B4-BE49-F238E27FC236}">
                    <a16:creationId xmlns:a16="http://schemas.microsoft.com/office/drawing/2014/main" id="{D1C3BFA8-A429-BC4A-9F23-41AA757DE5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25" name="Rectangle 1966">
                <a:extLst>
                  <a:ext uri="{FF2B5EF4-FFF2-40B4-BE49-F238E27FC236}">
                    <a16:creationId xmlns:a16="http://schemas.microsoft.com/office/drawing/2014/main" id="{3B87D6D0-CAB3-ED44-80AC-9F1CC26045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26" name="Rectangle 1967">
                <a:extLst>
                  <a:ext uri="{FF2B5EF4-FFF2-40B4-BE49-F238E27FC236}">
                    <a16:creationId xmlns:a16="http://schemas.microsoft.com/office/drawing/2014/main" id="{6096F030-ED71-A04B-BD5E-33347209EA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</p:grpSp>
      <p:grpSp>
        <p:nvGrpSpPr>
          <p:cNvPr id="127015" name="Group 2024">
            <a:extLst>
              <a:ext uri="{FF2B5EF4-FFF2-40B4-BE49-F238E27FC236}">
                <a16:creationId xmlns:a16="http://schemas.microsoft.com/office/drawing/2014/main" id="{D13E34EB-4537-8249-807A-50801BABBFCC}"/>
              </a:ext>
            </a:extLst>
          </p:cNvPr>
          <p:cNvGrpSpPr>
            <a:grpSpLocks/>
          </p:cNvGrpSpPr>
          <p:nvPr/>
        </p:nvGrpSpPr>
        <p:grpSpPr bwMode="auto">
          <a:xfrm>
            <a:off x="4733925" y="3082925"/>
            <a:ext cx="3954463" cy="877888"/>
            <a:chOff x="4545730" y="1328822"/>
            <a:chExt cx="3954134" cy="877859"/>
          </a:xfrm>
        </p:grpSpPr>
        <p:sp>
          <p:nvSpPr>
            <p:cNvPr id="2026" name="Rectangle 2025">
              <a:extLst>
                <a:ext uri="{FF2B5EF4-FFF2-40B4-BE49-F238E27FC236}">
                  <a16:creationId xmlns:a16="http://schemas.microsoft.com/office/drawing/2014/main" id="{EE670F60-B4A7-5041-9806-EBC3F066BAAF}"/>
                </a:ext>
              </a:extLst>
            </p:cNvPr>
            <p:cNvSpPr/>
            <p:nvPr/>
          </p:nvSpPr>
          <p:spPr bwMode="auto">
            <a:xfrm>
              <a:off x="4560017" y="1328822"/>
              <a:ext cx="3939847" cy="877859"/>
            </a:xfrm>
            <a:prstGeom prst="rect">
              <a:avLst/>
            </a:pr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 anchorCtr="1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27508" name="Group 1486">
              <a:extLst>
                <a:ext uri="{FF2B5EF4-FFF2-40B4-BE49-F238E27FC236}">
                  <a16:creationId xmlns:a16="http://schemas.microsoft.com/office/drawing/2014/main" id="{BBC757EF-8B92-744B-AC39-BA226C8E6CB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45730" y="1393547"/>
              <a:ext cx="463081" cy="747517"/>
              <a:chOff x="3940698" y="1394549"/>
              <a:chExt cx="463081" cy="747517"/>
            </a:xfrm>
          </p:grpSpPr>
          <p:sp>
            <p:nvSpPr>
              <p:cNvPr id="127593" name="Rectangle 2111">
                <a:extLst>
                  <a:ext uri="{FF2B5EF4-FFF2-40B4-BE49-F238E27FC236}">
                    <a16:creationId xmlns:a16="http://schemas.microsoft.com/office/drawing/2014/main" id="{C95191B3-A1E9-EE43-BB3F-478F7F6B14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04141" y="1394549"/>
                <a:ext cx="336195" cy="747517"/>
              </a:xfrm>
              <a:prstGeom prst="rect">
                <a:avLst/>
              </a:prstGeom>
              <a:solidFill>
                <a:srgbClr val="8B9CC3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94" name="TextBox 2112">
                <a:extLst>
                  <a:ext uri="{FF2B5EF4-FFF2-40B4-BE49-F238E27FC236}">
                    <a16:creationId xmlns:a16="http://schemas.microsoft.com/office/drawing/2014/main" id="{2827EEAB-2716-094C-BA47-627695C64F5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40698" y="1622113"/>
                <a:ext cx="463081" cy="292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3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yriad Pro Black"/>
                    <a:ea typeface="ＭＳ Ｐゴシック" panose="020B0600070205080204" pitchFamily="34" charset="-128"/>
                    <a:cs typeface="+mn-cs"/>
                  </a:rPr>
                  <a:t>Tex</a:t>
                </a:r>
              </a:p>
            </p:txBody>
          </p:sp>
        </p:grpSp>
        <p:grpSp>
          <p:nvGrpSpPr>
            <p:cNvPr id="127509" name="Group 1428">
              <a:extLst>
                <a:ext uri="{FF2B5EF4-FFF2-40B4-BE49-F238E27FC236}">
                  <a16:creationId xmlns:a16="http://schemas.microsoft.com/office/drawing/2014/main" id="{649D20F1-842B-2742-8D1C-04B7B1D7A14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93845" y="1389648"/>
              <a:ext cx="1114185" cy="751417"/>
              <a:chOff x="517764" y="1384300"/>
              <a:chExt cx="1114185" cy="751417"/>
            </a:xfrm>
          </p:grpSpPr>
          <p:sp>
            <p:nvSpPr>
              <p:cNvPr id="2085" name="Rectangle 2084">
                <a:extLst>
                  <a:ext uri="{FF2B5EF4-FFF2-40B4-BE49-F238E27FC236}">
                    <a16:creationId xmlns:a16="http://schemas.microsoft.com/office/drawing/2014/main" id="{47A5F513-B568-EF43-8C01-4867D90A02DD}"/>
                  </a:ext>
                </a:extLst>
              </p:cNvPr>
              <p:cNvSpPr/>
              <p:nvPr/>
            </p:nvSpPr>
            <p:spPr bwMode="auto">
              <a:xfrm>
                <a:off x="517287" y="1383797"/>
                <a:ext cx="1114332" cy="752450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567" name="Rectangle 2085">
                <a:extLst>
                  <a:ext uri="{FF2B5EF4-FFF2-40B4-BE49-F238E27FC236}">
                    <a16:creationId xmlns:a16="http://schemas.microsoft.com/office/drawing/2014/main" id="{7C592508-F555-444D-88AA-F6088327F7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68" name="Rectangle 2086">
                <a:extLst>
                  <a:ext uri="{FF2B5EF4-FFF2-40B4-BE49-F238E27FC236}">
                    <a16:creationId xmlns:a16="http://schemas.microsoft.com/office/drawing/2014/main" id="{2CFF0BD6-AC95-D542-AF3F-DBB30700A5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69" name="Rectangle 2087">
                <a:extLst>
                  <a:ext uri="{FF2B5EF4-FFF2-40B4-BE49-F238E27FC236}">
                    <a16:creationId xmlns:a16="http://schemas.microsoft.com/office/drawing/2014/main" id="{0895EBE6-1AFD-C746-9CBF-F5CF9FC912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70" name="Rectangle 2088">
                <a:extLst>
                  <a:ext uri="{FF2B5EF4-FFF2-40B4-BE49-F238E27FC236}">
                    <a16:creationId xmlns:a16="http://schemas.microsoft.com/office/drawing/2014/main" id="{4D2FE276-250B-994C-A638-35DEA5CCCB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71" name="Rectangle 2089">
                <a:extLst>
                  <a:ext uri="{FF2B5EF4-FFF2-40B4-BE49-F238E27FC236}">
                    <a16:creationId xmlns:a16="http://schemas.microsoft.com/office/drawing/2014/main" id="{B20F93BD-E13D-7748-9767-4217D30E2C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72" name="Rectangle 2090">
                <a:extLst>
                  <a:ext uri="{FF2B5EF4-FFF2-40B4-BE49-F238E27FC236}">
                    <a16:creationId xmlns:a16="http://schemas.microsoft.com/office/drawing/2014/main" id="{3AB0FF9C-799F-324D-93A9-9DD29AD70A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73" name="Rectangle 2091">
                <a:extLst>
                  <a:ext uri="{FF2B5EF4-FFF2-40B4-BE49-F238E27FC236}">
                    <a16:creationId xmlns:a16="http://schemas.microsoft.com/office/drawing/2014/main" id="{E3124DD1-AA72-764F-A2A6-F24297FC3E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74" name="Rectangle 2092">
                <a:extLst>
                  <a:ext uri="{FF2B5EF4-FFF2-40B4-BE49-F238E27FC236}">
                    <a16:creationId xmlns:a16="http://schemas.microsoft.com/office/drawing/2014/main" id="{9B4BE348-4322-E140-BEDB-9436D44A35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75" name="Rectangle 2093">
                <a:extLst>
                  <a:ext uri="{FF2B5EF4-FFF2-40B4-BE49-F238E27FC236}">
                    <a16:creationId xmlns:a16="http://schemas.microsoft.com/office/drawing/2014/main" id="{5C428F3E-ABE5-A64B-89CE-0576B6397C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76" name="Rectangle 2094">
                <a:extLst>
                  <a:ext uri="{FF2B5EF4-FFF2-40B4-BE49-F238E27FC236}">
                    <a16:creationId xmlns:a16="http://schemas.microsoft.com/office/drawing/2014/main" id="{7F51D701-4891-1F43-B5C3-3FC569F698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77" name="Rectangle 2095">
                <a:extLst>
                  <a:ext uri="{FF2B5EF4-FFF2-40B4-BE49-F238E27FC236}">
                    <a16:creationId xmlns:a16="http://schemas.microsoft.com/office/drawing/2014/main" id="{920234FE-5EC6-7C43-BBE9-03322820EF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78" name="Rectangle 2096">
                <a:extLst>
                  <a:ext uri="{FF2B5EF4-FFF2-40B4-BE49-F238E27FC236}">
                    <a16:creationId xmlns:a16="http://schemas.microsoft.com/office/drawing/2014/main" id="{818FD546-A0AC-F241-85E8-CABBE9B426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79" name="Rectangle 2097">
                <a:extLst>
                  <a:ext uri="{FF2B5EF4-FFF2-40B4-BE49-F238E27FC236}">
                    <a16:creationId xmlns:a16="http://schemas.microsoft.com/office/drawing/2014/main" id="{8A823BF6-37C6-ED42-9AFC-F84A347EFB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80" name="Rectangle 2098">
                <a:extLst>
                  <a:ext uri="{FF2B5EF4-FFF2-40B4-BE49-F238E27FC236}">
                    <a16:creationId xmlns:a16="http://schemas.microsoft.com/office/drawing/2014/main" id="{D5159453-D63F-6E4C-8D93-563A93D37D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81" name="Rectangle 2099">
                <a:extLst>
                  <a:ext uri="{FF2B5EF4-FFF2-40B4-BE49-F238E27FC236}">
                    <a16:creationId xmlns:a16="http://schemas.microsoft.com/office/drawing/2014/main" id="{18225223-5602-BF4E-8608-334577092A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82" name="Rectangle 2100">
                <a:extLst>
                  <a:ext uri="{FF2B5EF4-FFF2-40B4-BE49-F238E27FC236}">
                    <a16:creationId xmlns:a16="http://schemas.microsoft.com/office/drawing/2014/main" id="{34562DB0-B728-BA4F-BE31-3E4D11DBC3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83" name="Rectangle 2101">
                <a:extLst>
                  <a:ext uri="{FF2B5EF4-FFF2-40B4-BE49-F238E27FC236}">
                    <a16:creationId xmlns:a16="http://schemas.microsoft.com/office/drawing/2014/main" id="{63237BAC-1384-214C-9C0D-87C08A53C2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84" name="Rectangle 2102">
                <a:extLst>
                  <a:ext uri="{FF2B5EF4-FFF2-40B4-BE49-F238E27FC236}">
                    <a16:creationId xmlns:a16="http://schemas.microsoft.com/office/drawing/2014/main" id="{2C599153-ED2C-F94E-9911-E67369AC30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85" name="Rectangle 2103">
                <a:extLst>
                  <a:ext uri="{FF2B5EF4-FFF2-40B4-BE49-F238E27FC236}">
                    <a16:creationId xmlns:a16="http://schemas.microsoft.com/office/drawing/2014/main" id="{B7F6A2DE-2F6E-FE42-BF56-34631EC398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86" name="Rectangle 2104">
                <a:extLst>
                  <a:ext uri="{FF2B5EF4-FFF2-40B4-BE49-F238E27FC236}">
                    <a16:creationId xmlns:a16="http://schemas.microsoft.com/office/drawing/2014/main" id="{C2D1FC16-8B63-3F4B-99E8-BF2EE4EE10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87" name="Rectangle 2105">
                <a:extLst>
                  <a:ext uri="{FF2B5EF4-FFF2-40B4-BE49-F238E27FC236}">
                    <a16:creationId xmlns:a16="http://schemas.microsoft.com/office/drawing/2014/main" id="{779A8BBA-638B-5D47-BDBB-6BE7E4FFF7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88" name="Rectangle 2106">
                <a:extLst>
                  <a:ext uri="{FF2B5EF4-FFF2-40B4-BE49-F238E27FC236}">
                    <a16:creationId xmlns:a16="http://schemas.microsoft.com/office/drawing/2014/main" id="{020784A9-9C15-ED4B-BBEA-224A761405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89" name="Rectangle 2107">
                <a:extLst>
                  <a:ext uri="{FF2B5EF4-FFF2-40B4-BE49-F238E27FC236}">
                    <a16:creationId xmlns:a16="http://schemas.microsoft.com/office/drawing/2014/main" id="{1BF29D65-24E5-604D-9DBF-49DF1DB57E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90" name="Rectangle 2108">
                <a:extLst>
                  <a:ext uri="{FF2B5EF4-FFF2-40B4-BE49-F238E27FC236}">
                    <a16:creationId xmlns:a16="http://schemas.microsoft.com/office/drawing/2014/main" id="{5F5FDBF5-9774-6149-BCD4-41D1350F6E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91" name="Rectangle 2109">
                <a:extLst>
                  <a:ext uri="{FF2B5EF4-FFF2-40B4-BE49-F238E27FC236}">
                    <a16:creationId xmlns:a16="http://schemas.microsoft.com/office/drawing/2014/main" id="{35FCD7EB-CB01-3941-8F86-5E8F2C3DE2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92" name="Rectangle 2110">
                <a:extLst>
                  <a:ext uri="{FF2B5EF4-FFF2-40B4-BE49-F238E27FC236}">
                    <a16:creationId xmlns:a16="http://schemas.microsoft.com/office/drawing/2014/main" id="{CB2A2DC2-52BC-854B-B53C-5D4D82BD95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127510" name="Group 1429">
              <a:extLst>
                <a:ext uri="{FF2B5EF4-FFF2-40B4-BE49-F238E27FC236}">
                  <a16:creationId xmlns:a16="http://schemas.microsoft.com/office/drawing/2014/main" id="{4663E3A5-6399-6F4C-A9F7-9E2E58CDE16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62245" y="1394996"/>
              <a:ext cx="1114185" cy="751417"/>
              <a:chOff x="517764" y="1384300"/>
              <a:chExt cx="1114185" cy="751417"/>
            </a:xfrm>
          </p:grpSpPr>
          <p:sp>
            <p:nvSpPr>
              <p:cNvPr id="2058" name="Rectangle 2057">
                <a:extLst>
                  <a:ext uri="{FF2B5EF4-FFF2-40B4-BE49-F238E27FC236}">
                    <a16:creationId xmlns:a16="http://schemas.microsoft.com/office/drawing/2014/main" id="{70B8B7F1-C6AD-A447-B7DF-8F84A5145C44}"/>
                  </a:ext>
                </a:extLst>
              </p:cNvPr>
              <p:cNvSpPr/>
              <p:nvPr/>
            </p:nvSpPr>
            <p:spPr bwMode="auto">
              <a:xfrm>
                <a:off x="517189" y="1384799"/>
                <a:ext cx="1114332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540" name="Rectangle 2058">
                <a:extLst>
                  <a:ext uri="{FF2B5EF4-FFF2-40B4-BE49-F238E27FC236}">
                    <a16:creationId xmlns:a16="http://schemas.microsoft.com/office/drawing/2014/main" id="{DF0B0169-6C1F-8449-9B27-8EE9CE6351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41" name="Rectangle 2059">
                <a:extLst>
                  <a:ext uri="{FF2B5EF4-FFF2-40B4-BE49-F238E27FC236}">
                    <a16:creationId xmlns:a16="http://schemas.microsoft.com/office/drawing/2014/main" id="{D31DE383-B07F-2741-8415-4FC158F742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42" name="Rectangle 2060">
                <a:extLst>
                  <a:ext uri="{FF2B5EF4-FFF2-40B4-BE49-F238E27FC236}">
                    <a16:creationId xmlns:a16="http://schemas.microsoft.com/office/drawing/2014/main" id="{89B81DAE-4C18-7944-8918-981ED004B4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43" name="Rectangle 2061">
                <a:extLst>
                  <a:ext uri="{FF2B5EF4-FFF2-40B4-BE49-F238E27FC236}">
                    <a16:creationId xmlns:a16="http://schemas.microsoft.com/office/drawing/2014/main" id="{132DD99B-6CE5-7842-90AF-CDFFAD8B23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44" name="Rectangle 2062">
                <a:extLst>
                  <a:ext uri="{FF2B5EF4-FFF2-40B4-BE49-F238E27FC236}">
                    <a16:creationId xmlns:a16="http://schemas.microsoft.com/office/drawing/2014/main" id="{06620841-4387-8040-A237-AE2A1C186D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45" name="Rectangle 2063">
                <a:extLst>
                  <a:ext uri="{FF2B5EF4-FFF2-40B4-BE49-F238E27FC236}">
                    <a16:creationId xmlns:a16="http://schemas.microsoft.com/office/drawing/2014/main" id="{8E762C6D-4B8C-6A44-86FF-F4F4693FF2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46" name="Rectangle 2064">
                <a:extLst>
                  <a:ext uri="{FF2B5EF4-FFF2-40B4-BE49-F238E27FC236}">
                    <a16:creationId xmlns:a16="http://schemas.microsoft.com/office/drawing/2014/main" id="{2726C649-9E0D-E64F-8B14-DC4BAF3983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47" name="Rectangle 2065">
                <a:extLst>
                  <a:ext uri="{FF2B5EF4-FFF2-40B4-BE49-F238E27FC236}">
                    <a16:creationId xmlns:a16="http://schemas.microsoft.com/office/drawing/2014/main" id="{6B84D1B0-DCF0-B44D-BA39-75D2AC651B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48" name="Rectangle 2066">
                <a:extLst>
                  <a:ext uri="{FF2B5EF4-FFF2-40B4-BE49-F238E27FC236}">
                    <a16:creationId xmlns:a16="http://schemas.microsoft.com/office/drawing/2014/main" id="{2F14B1AC-F5F8-A243-ABE7-F4E5128839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49" name="Rectangle 2067">
                <a:extLst>
                  <a:ext uri="{FF2B5EF4-FFF2-40B4-BE49-F238E27FC236}">
                    <a16:creationId xmlns:a16="http://schemas.microsoft.com/office/drawing/2014/main" id="{D4A0C394-2156-5F4D-9833-7279EEC977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50" name="Rectangle 2068">
                <a:extLst>
                  <a:ext uri="{FF2B5EF4-FFF2-40B4-BE49-F238E27FC236}">
                    <a16:creationId xmlns:a16="http://schemas.microsoft.com/office/drawing/2014/main" id="{B1E10311-B3BB-CC4B-97EE-CD291AB174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51" name="Rectangle 2069">
                <a:extLst>
                  <a:ext uri="{FF2B5EF4-FFF2-40B4-BE49-F238E27FC236}">
                    <a16:creationId xmlns:a16="http://schemas.microsoft.com/office/drawing/2014/main" id="{3A95BBF9-6E8D-A242-9A07-E5527A5E46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52" name="Rectangle 2070">
                <a:extLst>
                  <a:ext uri="{FF2B5EF4-FFF2-40B4-BE49-F238E27FC236}">
                    <a16:creationId xmlns:a16="http://schemas.microsoft.com/office/drawing/2014/main" id="{23C67B17-8296-C548-B695-323C7BC651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53" name="Rectangle 2071">
                <a:extLst>
                  <a:ext uri="{FF2B5EF4-FFF2-40B4-BE49-F238E27FC236}">
                    <a16:creationId xmlns:a16="http://schemas.microsoft.com/office/drawing/2014/main" id="{E545FC5E-8CA7-AC4A-BB3F-327B375423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54" name="Rectangle 2072">
                <a:extLst>
                  <a:ext uri="{FF2B5EF4-FFF2-40B4-BE49-F238E27FC236}">
                    <a16:creationId xmlns:a16="http://schemas.microsoft.com/office/drawing/2014/main" id="{7AD65582-3C59-2D45-9F68-68D385BDBD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55" name="Rectangle 2073">
                <a:extLst>
                  <a:ext uri="{FF2B5EF4-FFF2-40B4-BE49-F238E27FC236}">
                    <a16:creationId xmlns:a16="http://schemas.microsoft.com/office/drawing/2014/main" id="{103F3A93-066C-C243-A5B4-A4D8F9F5F5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56" name="Rectangle 2074">
                <a:extLst>
                  <a:ext uri="{FF2B5EF4-FFF2-40B4-BE49-F238E27FC236}">
                    <a16:creationId xmlns:a16="http://schemas.microsoft.com/office/drawing/2014/main" id="{22BCE690-DD0C-0348-9086-35794391BF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57" name="Rectangle 2075">
                <a:extLst>
                  <a:ext uri="{FF2B5EF4-FFF2-40B4-BE49-F238E27FC236}">
                    <a16:creationId xmlns:a16="http://schemas.microsoft.com/office/drawing/2014/main" id="{94690A13-1055-B74A-803C-EA4C6B2859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58" name="Rectangle 2076">
                <a:extLst>
                  <a:ext uri="{FF2B5EF4-FFF2-40B4-BE49-F238E27FC236}">
                    <a16:creationId xmlns:a16="http://schemas.microsoft.com/office/drawing/2014/main" id="{17E1FED3-82C1-9A40-8383-EA4DCA0187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59" name="Rectangle 2077">
                <a:extLst>
                  <a:ext uri="{FF2B5EF4-FFF2-40B4-BE49-F238E27FC236}">
                    <a16:creationId xmlns:a16="http://schemas.microsoft.com/office/drawing/2014/main" id="{C8248779-01EC-2F41-A1AD-8A5D1B10C2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60" name="Rectangle 2078">
                <a:extLst>
                  <a:ext uri="{FF2B5EF4-FFF2-40B4-BE49-F238E27FC236}">
                    <a16:creationId xmlns:a16="http://schemas.microsoft.com/office/drawing/2014/main" id="{521601AC-ADF9-B04B-BEB9-29016513AE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61" name="Rectangle 2079">
                <a:extLst>
                  <a:ext uri="{FF2B5EF4-FFF2-40B4-BE49-F238E27FC236}">
                    <a16:creationId xmlns:a16="http://schemas.microsoft.com/office/drawing/2014/main" id="{F6D5FC75-2E17-1F47-BB93-A186856936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62" name="Rectangle 2080">
                <a:extLst>
                  <a:ext uri="{FF2B5EF4-FFF2-40B4-BE49-F238E27FC236}">
                    <a16:creationId xmlns:a16="http://schemas.microsoft.com/office/drawing/2014/main" id="{42CF61AC-A482-A646-824E-14557E5258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63" name="Rectangle 2081">
                <a:extLst>
                  <a:ext uri="{FF2B5EF4-FFF2-40B4-BE49-F238E27FC236}">
                    <a16:creationId xmlns:a16="http://schemas.microsoft.com/office/drawing/2014/main" id="{8666377F-A541-2341-B806-FD87604480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64" name="Rectangle 2082">
                <a:extLst>
                  <a:ext uri="{FF2B5EF4-FFF2-40B4-BE49-F238E27FC236}">
                    <a16:creationId xmlns:a16="http://schemas.microsoft.com/office/drawing/2014/main" id="{FA9BFAF0-0EA8-4F49-B45D-5C958EB830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65" name="Rectangle 2083">
                <a:extLst>
                  <a:ext uri="{FF2B5EF4-FFF2-40B4-BE49-F238E27FC236}">
                    <a16:creationId xmlns:a16="http://schemas.microsoft.com/office/drawing/2014/main" id="{4DBC88C6-BC26-FE43-9125-62490F32E5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127511" name="Group 1457">
              <a:extLst>
                <a:ext uri="{FF2B5EF4-FFF2-40B4-BE49-F238E27FC236}">
                  <a16:creationId xmlns:a16="http://schemas.microsoft.com/office/drawing/2014/main" id="{4044CDAA-5B38-0143-A6B3-C6512BEC8C3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25297" y="1394996"/>
              <a:ext cx="1114185" cy="751417"/>
              <a:chOff x="517764" y="1384300"/>
              <a:chExt cx="1114185" cy="751417"/>
            </a:xfrm>
          </p:grpSpPr>
          <p:sp>
            <p:nvSpPr>
              <p:cNvPr id="2031" name="Rectangle 2030">
                <a:extLst>
                  <a:ext uri="{FF2B5EF4-FFF2-40B4-BE49-F238E27FC236}">
                    <a16:creationId xmlns:a16="http://schemas.microsoft.com/office/drawing/2014/main" id="{A3D83E1C-4044-1D4B-B0C6-77CBD6974E92}"/>
                  </a:ext>
                </a:extLst>
              </p:cNvPr>
              <p:cNvSpPr/>
              <p:nvPr/>
            </p:nvSpPr>
            <p:spPr bwMode="auto">
              <a:xfrm>
                <a:off x="517679" y="1384799"/>
                <a:ext cx="1114332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513" name="Rectangle 2031">
                <a:extLst>
                  <a:ext uri="{FF2B5EF4-FFF2-40B4-BE49-F238E27FC236}">
                    <a16:creationId xmlns:a16="http://schemas.microsoft.com/office/drawing/2014/main" id="{7C7BB0EA-3469-7041-AE13-55B4BD8C58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14" name="Rectangle 2032">
                <a:extLst>
                  <a:ext uri="{FF2B5EF4-FFF2-40B4-BE49-F238E27FC236}">
                    <a16:creationId xmlns:a16="http://schemas.microsoft.com/office/drawing/2014/main" id="{B4183754-B48C-4C4F-ADF3-D34B578EC9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15" name="Rectangle 2033">
                <a:extLst>
                  <a:ext uri="{FF2B5EF4-FFF2-40B4-BE49-F238E27FC236}">
                    <a16:creationId xmlns:a16="http://schemas.microsoft.com/office/drawing/2014/main" id="{871412D4-59ED-1743-BD99-6758668757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16" name="Rectangle 2034">
                <a:extLst>
                  <a:ext uri="{FF2B5EF4-FFF2-40B4-BE49-F238E27FC236}">
                    <a16:creationId xmlns:a16="http://schemas.microsoft.com/office/drawing/2014/main" id="{362F4402-05A3-F649-9367-DC314D0986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17" name="Rectangle 2035">
                <a:extLst>
                  <a:ext uri="{FF2B5EF4-FFF2-40B4-BE49-F238E27FC236}">
                    <a16:creationId xmlns:a16="http://schemas.microsoft.com/office/drawing/2014/main" id="{3A74BCC1-0F82-964E-B4CD-9D41E8C7FA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18" name="Rectangle 2036">
                <a:extLst>
                  <a:ext uri="{FF2B5EF4-FFF2-40B4-BE49-F238E27FC236}">
                    <a16:creationId xmlns:a16="http://schemas.microsoft.com/office/drawing/2014/main" id="{FACC1C77-47C6-2245-A6C8-34165BC858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19" name="Rectangle 2037">
                <a:extLst>
                  <a:ext uri="{FF2B5EF4-FFF2-40B4-BE49-F238E27FC236}">
                    <a16:creationId xmlns:a16="http://schemas.microsoft.com/office/drawing/2014/main" id="{A22EC339-C89A-AD4A-94A9-4A0A3177FE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20" name="Rectangle 2038">
                <a:extLst>
                  <a:ext uri="{FF2B5EF4-FFF2-40B4-BE49-F238E27FC236}">
                    <a16:creationId xmlns:a16="http://schemas.microsoft.com/office/drawing/2014/main" id="{D2E087F7-51BF-A746-AF8F-21169B70D2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21" name="Rectangle 2039">
                <a:extLst>
                  <a:ext uri="{FF2B5EF4-FFF2-40B4-BE49-F238E27FC236}">
                    <a16:creationId xmlns:a16="http://schemas.microsoft.com/office/drawing/2014/main" id="{49929EAE-B926-1444-B9DF-06F314397A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22" name="Rectangle 2040">
                <a:extLst>
                  <a:ext uri="{FF2B5EF4-FFF2-40B4-BE49-F238E27FC236}">
                    <a16:creationId xmlns:a16="http://schemas.microsoft.com/office/drawing/2014/main" id="{27C11985-6492-0F47-BCC3-5E8DA3F2BB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23" name="Rectangle 2041">
                <a:extLst>
                  <a:ext uri="{FF2B5EF4-FFF2-40B4-BE49-F238E27FC236}">
                    <a16:creationId xmlns:a16="http://schemas.microsoft.com/office/drawing/2014/main" id="{E6DEDD01-B576-7144-8CB4-0BBCDB2762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24" name="Rectangle 2042">
                <a:extLst>
                  <a:ext uri="{FF2B5EF4-FFF2-40B4-BE49-F238E27FC236}">
                    <a16:creationId xmlns:a16="http://schemas.microsoft.com/office/drawing/2014/main" id="{2D9AAACC-4010-C74D-9C5A-FEBF2E56A4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25" name="Rectangle 2043">
                <a:extLst>
                  <a:ext uri="{FF2B5EF4-FFF2-40B4-BE49-F238E27FC236}">
                    <a16:creationId xmlns:a16="http://schemas.microsoft.com/office/drawing/2014/main" id="{15274FD7-662D-724B-B7D1-0E5A54971B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26" name="Rectangle 2044">
                <a:extLst>
                  <a:ext uri="{FF2B5EF4-FFF2-40B4-BE49-F238E27FC236}">
                    <a16:creationId xmlns:a16="http://schemas.microsoft.com/office/drawing/2014/main" id="{AF0E84A0-916E-844E-9E03-A0385BABB1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27" name="Rectangle 2045">
                <a:extLst>
                  <a:ext uri="{FF2B5EF4-FFF2-40B4-BE49-F238E27FC236}">
                    <a16:creationId xmlns:a16="http://schemas.microsoft.com/office/drawing/2014/main" id="{7E930759-4A96-AF4C-97D2-C039414D5A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28" name="Rectangle 2046">
                <a:extLst>
                  <a:ext uri="{FF2B5EF4-FFF2-40B4-BE49-F238E27FC236}">
                    <a16:creationId xmlns:a16="http://schemas.microsoft.com/office/drawing/2014/main" id="{F883D6EF-2BAC-2940-8719-98F2E4B2E3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29" name="Rectangle 2047">
                <a:extLst>
                  <a:ext uri="{FF2B5EF4-FFF2-40B4-BE49-F238E27FC236}">
                    <a16:creationId xmlns:a16="http://schemas.microsoft.com/office/drawing/2014/main" id="{09B2433F-F5BF-4E40-A96F-F0C4C6C35A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30" name="Rectangle 2048">
                <a:extLst>
                  <a:ext uri="{FF2B5EF4-FFF2-40B4-BE49-F238E27FC236}">
                    <a16:creationId xmlns:a16="http://schemas.microsoft.com/office/drawing/2014/main" id="{80F69A94-2059-B346-ACBF-7A121FD32A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31" name="Rectangle 2049">
                <a:extLst>
                  <a:ext uri="{FF2B5EF4-FFF2-40B4-BE49-F238E27FC236}">
                    <a16:creationId xmlns:a16="http://schemas.microsoft.com/office/drawing/2014/main" id="{51AD5D51-3C88-AE4E-9120-E0FC351EAE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32" name="Rectangle 2050">
                <a:extLst>
                  <a:ext uri="{FF2B5EF4-FFF2-40B4-BE49-F238E27FC236}">
                    <a16:creationId xmlns:a16="http://schemas.microsoft.com/office/drawing/2014/main" id="{8354308B-6D85-6945-99AC-5E5E7973DA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33" name="Rectangle 2051">
                <a:extLst>
                  <a:ext uri="{FF2B5EF4-FFF2-40B4-BE49-F238E27FC236}">
                    <a16:creationId xmlns:a16="http://schemas.microsoft.com/office/drawing/2014/main" id="{CDBB25D1-2F02-8948-B117-18474D1278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34" name="Rectangle 2052">
                <a:extLst>
                  <a:ext uri="{FF2B5EF4-FFF2-40B4-BE49-F238E27FC236}">
                    <a16:creationId xmlns:a16="http://schemas.microsoft.com/office/drawing/2014/main" id="{D685EA78-19DA-DB4A-94DE-5EECAF087B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35" name="Rectangle 2053">
                <a:extLst>
                  <a:ext uri="{FF2B5EF4-FFF2-40B4-BE49-F238E27FC236}">
                    <a16:creationId xmlns:a16="http://schemas.microsoft.com/office/drawing/2014/main" id="{FB45265E-98C6-A046-B6ED-BC3B5F5A47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36" name="Rectangle 2054">
                <a:extLst>
                  <a:ext uri="{FF2B5EF4-FFF2-40B4-BE49-F238E27FC236}">
                    <a16:creationId xmlns:a16="http://schemas.microsoft.com/office/drawing/2014/main" id="{7C9C6C94-AB93-B74B-AE01-2FAA0D47C5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37" name="Rectangle 2055">
                <a:extLst>
                  <a:ext uri="{FF2B5EF4-FFF2-40B4-BE49-F238E27FC236}">
                    <a16:creationId xmlns:a16="http://schemas.microsoft.com/office/drawing/2014/main" id="{F1DCF4FF-E0B8-774E-8972-A90A058F6F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38" name="Rectangle 2056">
                <a:extLst>
                  <a:ext uri="{FF2B5EF4-FFF2-40B4-BE49-F238E27FC236}">
                    <a16:creationId xmlns:a16="http://schemas.microsoft.com/office/drawing/2014/main" id="{5703DB50-1E7F-C849-9CE3-7E31D58C70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</p:grpSp>
      <p:grpSp>
        <p:nvGrpSpPr>
          <p:cNvPr id="127016" name="Group 2113">
            <a:extLst>
              <a:ext uri="{FF2B5EF4-FFF2-40B4-BE49-F238E27FC236}">
                <a16:creationId xmlns:a16="http://schemas.microsoft.com/office/drawing/2014/main" id="{CE91009E-C52B-2C46-879D-0BB9022DEBB7}"/>
              </a:ext>
            </a:extLst>
          </p:cNvPr>
          <p:cNvGrpSpPr>
            <a:grpSpLocks/>
          </p:cNvGrpSpPr>
          <p:nvPr/>
        </p:nvGrpSpPr>
        <p:grpSpPr bwMode="auto">
          <a:xfrm>
            <a:off x="4733925" y="3962400"/>
            <a:ext cx="3954463" cy="877888"/>
            <a:chOff x="4545730" y="1328822"/>
            <a:chExt cx="3954134" cy="877859"/>
          </a:xfrm>
        </p:grpSpPr>
        <p:sp>
          <p:nvSpPr>
            <p:cNvPr id="2115" name="Rectangle 2114">
              <a:extLst>
                <a:ext uri="{FF2B5EF4-FFF2-40B4-BE49-F238E27FC236}">
                  <a16:creationId xmlns:a16="http://schemas.microsoft.com/office/drawing/2014/main" id="{5DEA295D-7961-2C48-9B8D-2F4893BD22E1}"/>
                </a:ext>
              </a:extLst>
            </p:cNvPr>
            <p:cNvSpPr/>
            <p:nvPr/>
          </p:nvSpPr>
          <p:spPr bwMode="auto">
            <a:xfrm>
              <a:off x="4560017" y="1328822"/>
              <a:ext cx="3939847" cy="877859"/>
            </a:xfrm>
            <a:prstGeom prst="rect">
              <a:avLst/>
            </a:pr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 anchorCtr="1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27420" name="Group 1486">
              <a:extLst>
                <a:ext uri="{FF2B5EF4-FFF2-40B4-BE49-F238E27FC236}">
                  <a16:creationId xmlns:a16="http://schemas.microsoft.com/office/drawing/2014/main" id="{F6973A36-F0B0-1F49-8248-4924E38208B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45730" y="1393547"/>
              <a:ext cx="463081" cy="747517"/>
              <a:chOff x="3940698" y="1394549"/>
              <a:chExt cx="463081" cy="747517"/>
            </a:xfrm>
          </p:grpSpPr>
          <p:sp>
            <p:nvSpPr>
              <p:cNvPr id="127505" name="Rectangle 2200">
                <a:extLst>
                  <a:ext uri="{FF2B5EF4-FFF2-40B4-BE49-F238E27FC236}">
                    <a16:creationId xmlns:a16="http://schemas.microsoft.com/office/drawing/2014/main" id="{87D650B0-1331-6347-B493-1ABA6B59CC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04141" y="1394549"/>
                <a:ext cx="336195" cy="747517"/>
              </a:xfrm>
              <a:prstGeom prst="rect">
                <a:avLst/>
              </a:prstGeom>
              <a:solidFill>
                <a:srgbClr val="8B9CC3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06" name="TextBox 2201">
                <a:extLst>
                  <a:ext uri="{FF2B5EF4-FFF2-40B4-BE49-F238E27FC236}">
                    <a16:creationId xmlns:a16="http://schemas.microsoft.com/office/drawing/2014/main" id="{1C76240E-95DC-344D-943D-AC43C81D1AA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40698" y="1622113"/>
                <a:ext cx="463081" cy="292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3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yriad Pro Black"/>
                    <a:ea typeface="ＭＳ Ｐゴシック" panose="020B0600070205080204" pitchFamily="34" charset="-128"/>
                    <a:cs typeface="+mn-cs"/>
                  </a:rPr>
                  <a:t>Tex</a:t>
                </a:r>
              </a:p>
            </p:txBody>
          </p:sp>
        </p:grpSp>
        <p:grpSp>
          <p:nvGrpSpPr>
            <p:cNvPr id="127421" name="Group 1428">
              <a:extLst>
                <a:ext uri="{FF2B5EF4-FFF2-40B4-BE49-F238E27FC236}">
                  <a16:creationId xmlns:a16="http://schemas.microsoft.com/office/drawing/2014/main" id="{E00BAA86-7870-8747-BB0C-811D55ADF08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93845" y="1389648"/>
              <a:ext cx="1114185" cy="751417"/>
              <a:chOff x="517764" y="1384300"/>
              <a:chExt cx="1114185" cy="751417"/>
            </a:xfrm>
          </p:grpSpPr>
          <p:sp>
            <p:nvSpPr>
              <p:cNvPr id="2174" name="Rectangle 2173">
                <a:extLst>
                  <a:ext uri="{FF2B5EF4-FFF2-40B4-BE49-F238E27FC236}">
                    <a16:creationId xmlns:a16="http://schemas.microsoft.com/office/drawing/2014/main" id="{A4AC1710-A2EE-234B-B713-69B6ED23A409}"/>
                  </a:ext>
                </a:extLst>
              </p:cNvPr>
              <p:cNvSpPr/>
              <p:nvPr/>
            </p:nvSpPr>
            <p:spPr bwMode="auto">
              <a:xfrm>
                <a:off x="517287" y="1383797"/>
                <a:ext cx="1114332" cy="752450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479" name="Rectangle 2174">
                <a:extLst>
                  <a:ext uri="{FF2B5EF4-FFF2-40B4-BE49-F238E27FC236}">
                    <a16:creationId xmlns:a16="http://schemas.microsoft.com/office/drawing/2014/main" id="{7C347C76-5810-D843-8046-BCD4AC01C1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80" name="Rectangle 2175">
                <a:extLst>
                  <a:ext uri="{FF2B5EF4-FFF2-40B4-BE49-F238E27FC236}">
                    <a16:creationId xmlns:a16="http://schemas.microsoft.com/office/drawing/2014/main" id="{6C001DA1-2D80-3748-B6C4-BCC83C72BB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81" name="Rectangle 2176">
                <a:extLst>
                  <a:ext uri="{FF2B5EF4-FFF2-40B4-BE49-F238E27FC236}">
                    <a16:creationId xmlns:a16="http://schemas.microsoft.com/office/drawing/2014/main" id="{5FA2FA31-AFFA-E945-AD10-266BC184FB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82" name="Rectangle 2177">
                <a:extLst>
                  <a:ext uri="{FF2B5EF4-FFF2-40B4-BE49-F238E27FC236}">
                    <a16:creationId xmlns:a16="http://schemas.microsoft.com/office/drawing/2014/main" id="{FFADFA4C-AEE0-EA45-87E4-EBE369D209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83" name="Rectangle 2178">
                <a:extLst>
                  <a:ext uri="{FF2B5EF4-FFF2-40B4-BE49-F238E27FC236}">
                    <a16:creationId xmlns:a16="http://schemas.microsoft.com/office/drawing/2014/main" id="{C6E7868D-28C0-B64C-A67F-222368C271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84" name="Rectangle 2179">
                <a:extLst>
                  <a:ext uri="{FF2B5EF4-FFF2-40B4-BE49-F238E27FC236}">
                    <a16:creationId xmlns:a16="http://schemas.microsoft.com/office/drawing/2014/main" id="{6C576525-CE9C-A74F-9A64-A5D342933D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85" name="Rectangle 2180">
                <a:extLst>
                  <a:ext uri="{FF2B5EF4-FFF2-40B4-BE49-F238E27FC236}">
                    <a16:creationId xmlns:a16="http://schemas.microsoft.com/office/drawing/2014/main" id="{33B1FA0E-54F6-DE41-8304-E965CA09D4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86" name="Rectangle 2181">
                <a:extLst>
                  <a:ext uri="{FF2B5EF4-FFF2-40B4-BE49-F238E27FC236}">
                    <a16:creationId xmlns:a16="http://schemas.microsoft.com/office/drawing/2014/main" id="{A345BBC5-8FE9-5A46-B7AF-E232FE43CA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87" name="Rectangle 2182">
                <a:extLst>
                  <a:ext uri="{FF2B5EF4-FFF2-40B4-BE49-F238E27FC236}">
                    <a16:creationId xmlns:a16="http://schemas.microsoft.com/office/drawing/2014/main" id="{514D32E8-0609-3843-8F99-D115021B04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88" name="Rectangle 2183">
                <a:extLst>
                  <a:ext uri="{FF2B5EF4-FFF2-40B4-BE49-F238E27FC236}">
                    <a16:creationId xmlns:a16="http://schemas.microsoft.com/office/drawing/2014/main" id="{02453EAD-46F3-E540-9B3D-36E9AB203F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89" name="Rectangle 2184">
                <a:extLst>
                  <a:ext uri="{FF2B5EF4-FFF2-40B4-BE49-F238E27FC236}">
                    <a16:creationId xmlns:a16="http://schemas.microsoft.com/office/drawing/2014/main" id="{C2E2986A-EE81-7D46-9E45-9039E50E9D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90" name="Rectangle 2185">
                <a:extLst>
                  <a:ext uri="{FF2B5EF4-FFF2-40B4-BE49-F238E27FC236}">
                    <a16:creationId xmlns:a16="http://schemas.microsoft.com/office/drawing/2014/main" id="{3835D88E-F9F3-904C-AFB0-86FF26ECF8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91" name="Rectangle 2186">
                <a:extLst>
                  <a:ext uri="{FF2B5EF4-FFF2-40B4-BE49-F238E27FC236}">
                    <a16:creationId xmlns:a16="http://schemas.microsoft.com/office/drawing/2014/main" id="{85C9EDD1-B390-F643-921C-23A09B8DA0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92" name="Rectangle 2187">
                <a:extLst>
                  <a:ext uri="{FF2B5EF4-FFF2-40B4-BE49-F238E27FC236}">
                    <a16:creationId xmlns:a16="http://schemas.microsoft.com/office/drawing/2014/main" id="{721042D5-3E28-8A42-BA38-BD818B0086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93" name="Rectangle 2188">
                <a:extLst>
                  <a:ext uri="{FF2B5EF4-FFF2-40B4-BE49-F238E27FC236}">
                    <a16:creationId xmlns:a16="http://schemas.microsoft.com/office/drawing/2014/main" id="{9A7AB4A3-697D-A942-9AD1-AF6E0EC850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94" name="Rectangle 2189">
                <a:extLst>
                  <a:ext uri="{FF2B5EF4-FFF2-40B4-BE49-F238E27FC236}">
                    <a16:creationId xmlns:a16="http://schemas.microsoft.com/office/drawing/2014/main" id="{858A5E4A-4BC1-EB46-A07E-63D022865C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95" name="Rectangle 2190">
                <a:extLst>
                  <a:ext uri="{FF2B5EF4-FFF2-40B4-BE49-F238E27FC236}">
                    <a16:creationId xmlns:a16="http://schemas.microsoft.com/office/drawing/2014/main" id="{6D88C4D2-0CA5-EC4D-85D0-55CC24E6AF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96" name="Rectangle 2191">
                <a:extLst>
                  <a:ext uri="{FF2B5EF4-FFF2-40B4-BE49-F238E27FC236}">
                    <a16:creationId xmlns:a16="http://schemas.microsoft.com/office/drawing/2014/main" id="{09776078-2BD0-EF41-9E1B-276E4742EC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97" name="Rectangle 2192">
                <a:extLst>
                  <a:ext uri="{FF2B5EF4-FFF2-40B4-BE49-F238E27FC236}">
                    <a16:creationId xmlns:a16="http://schemas.microsoft.com/office/drawing/2014/main" id="{9E27934A-5C2F-C84E-896D-1A63DF087E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98" name="Rectangle 2193">
                <a:extLst>
                  <a:ext uri="{FF2B5EF4-FFF2-40B4-BE49-F238E27FC236}">
                    <a16:creationId xmlns:a16="http://schemas.microsoft.com/office/drawing/2014/main" id="{00F27377-7717-7347-AD6D-725629FC6A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99" name="Rectangle 2194">
                <a:extLst>
                  <a:ext uri="{FF2B5EF4-FFF2-40B4-BE49-F238E27FC236}">
                    <a16:creationId xmlns:a16="http://schemas.microsoft.com/office/drawing/2014/main" id="{A098A121-200F-E249-A24A-A6EC31E4FC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00" name="Rectangle 2195">
                <a:extLst>
                  <a:ext uri="{FF2B5EF4-FFF2-40B4-BE49-F238E27FC236}">
                    <a16:creationId xmlns:a16="http://schemas.microsoft.com/office/drawing/2014/main" id="{D00C8A34-E096-8E49-A232-B4110A13F3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01" name="Rectangle 2196">
                <a:extLst>
                  <a:ext uri="{FF2B5EF4-FFF2-40B4-BE49-F238E27FC236}">
                    <a16:creationId xmlns:a16="http://schemas.microsoft.com/office/drawing/2014/main" id="{8E37E602-6AD2-2E47-BA17-A522F77952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02" name="Rectangle 2197">
                <a:extLst>
                  <a:ext uri="{FF2B5EF4-FFF2-40B4-BE49-F238E27FC236}">
                    <a16:creationId xmlns:a16="http://schemas.microsoft.com/office/drawing/2014/main" id="{CED98E6D-A26D-F245-A3CB-141895B50B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03" name="Rectangle 2198">
                <a:extLst>
                  <a:ext uri="{FF2B5EF4-FFF2-40B4-BE49-F238E27FC236}">
                    <a16:creationId xmlns:a16="http://schemas.microsoft.com/office/drawing/2014/main" id="{6779456C-D91D-014F-B3A4-7CC2D15BAD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04" name="Rectangle 2199">
                <a:extLst>
                  <a:ext uri="{FF2B5EF4-FFF2-40B4-BE49-F238E27FC236}">
                    <a16:creationId xmlns:a16="http://schemas.microsoft.com/office/drawing/2014/main" id="{AE74B155-B35A-7347-80D3-9F40F59202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127422" name="Group 1429">
              <a:extLst>
                <a:ext uri="{FF2B5EF4-FFF2-40B4-BE49-F238E27FC236}">
                  <a16:creationId xmlns:a16="http://schemas.microsoft.com/office/drawing/2014/main" id="{CF0456A0-A3D4-4041-91EE-523509ED2F5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62245" y="1394996"/>
              <a:ext cx="1114185" cy="751417"/>
              <a:chOff x="517764" y="1384300"/>
              <a:chExt cx="1114185" cy="751417"/>
            </a:xfrm>
          </p:grpSpPr>
          <p:sp>
            <p:nvSpPr>
              <p:cNvPr id="2147" name="Rectangle 2146">
                <a:extLst>
                  <a:ext uri="{FF2B5EF4-FFF2-40B4-BE49-F238E27FC236}">
                    <a16:creationId xmlns:a16="http://schemas.microsoft.com/office/drawing/2014/main" id="{9343BEBD-4C4E-4D4C-BD78-5A9F41E72E06}"/>
                  </a:ext>
                </a:extLst>
              </p:cNvPr>
              <p:cNvSpPr/>
              <p:nvPr/>
            </p:nvSpPr>
            <p:spPr bwMode="auto">
              <a:xfrm>
                <a:off x="517189" y="1384799"/>
                <a:ext cx="1114332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452" name="Rectangle 2147">
                <a:extLst>
                  <a:ext uri="{FF2B5EF4-FFF2-40B4-BE49-F238E27FC236}">
                    <a16:creationId xmlns:a16="http://schemas.microsoft.com/office/drawing/2014/main" id="{5DD36A14-7D33-414C-B2D3-D71A364D7B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53" name="Rectangle 2148">
                <a:extLst>
                  <a:ext uri="{FF2B5EF4-FFF2-40B4-BE49-F238E27FC236}">
                    <a16:creationId xmlns:a16="http://schemas.microsoft.com/office/drawing/2014/main" id="{ED01F7F1-3300-3A43-B88D-F6056B99A4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54" name="Rectangle 2149">
                <a:extLst>
                  <a:ext uri="{FF2B5EF4-FFF2-40B4-BE49-F238E27FC236}">
                    <a16:creationId xmlns:a16="http://schemas.microsoft.com/office/drawing/2014/main" id="{9F3B1E53-C243-2046-ABB7-5DA4EB00E4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55" name="Rectangle 2150">
                <a:extLst>
                  <a:ext uri="{FF2B5EF4-FFF2-40B4-BE49-F238E27FC236}">
                    <a16:creationId xmlns:a16="http://schemas.microsoft.com/office/drawing/2014/main" id="{B393DAA3-6DD7-3A4B-A948-1C5094764D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56" name="Rectangle 2151">
                <a:extLst>
                  <a:ext uri="{FF2B5EF4-FFF2-40B4-BE49-F238E27FC236}">
                    <a16:creationId xmlns:a16="http://schemas.microsoft.com/office/drawing/2014/main" id="{9BFC1312-5F43-AB42-AF25-D71855BC39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57" name="Rectangle 2152">
                <a:extLst>
                  <a:ext uri="{FF2B5EF4-FFF2-40B4-BE49-F238E27FC236}">
                    <a16:creationId xmlns:a16="http://schemas.microsoft.com/office/drawing/2014/main" id="{0B14146C-2E3A-7C42-9CDB-C1C1675092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58" name="Rectangle 2153">
                <a:extLst>
                  <a:ext uri="{FF2B5EF4-FFF2-40B4-BE49-F238E27FC236}">
                    <a16:creationId xmlns:a16="http://schemas.microsoft.com/office/drawing/2014/main" id="{46E06AC9-066F-F846-A548-6BD80DECC5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59" name="Rectangle 2154">
                <a:extLst>
                  <a:ext uri="{FF2B5EF4-FFF2-40B4-BE49-F238E27FC236}">
                    <a16:creationId xmlns:a16="http://schemas.microsoft.com/office/drawing/2014/main" id="{3DE0F519-B670-9D4A-88F2-0450AB37F9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60" name="Rectangle 2155">
                <a:extLst>
                  <a:ext uri="{FF2B5EF4-FFF2-40B4-BE49-F238E27FC236}">
                    <a16:creationId xmlns:a16="http://schemas.microsoft.com/office/drawing/2014/main" id="{B1B02998-73D7-1846-B27A-B925F0F109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61" name="Rectangle 2156">
                <a:extLst>
                  <a:ext uri="{FF2B5EF4-FFF2-40B4-BE49-F238E27FC236}">
                    <a16:creationId xmlns:a16="http://schemas.microsoft.com/office/drawing/2014/main" id="{95E4713F-A8F5-C54A-9CB2-AD493B80A3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62" name="Rectangle 2157">
                <a:extLst>
                  <a:ext uri="{FF2B5EF4-FFF2-40B4-BE49-F238E27FC236}">
                    <a16:creationId xmlns:a16="http://schemas.microsoft.com/office/drawing/2014/main" id="{6D8BDF89-9156-CF41-97D2-AB1EA1886A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63" name="Rectangle 2158">
                <a:extLst>
                  <a:ext uri="{FF2B5EF4-FFF2-40B4-BE49-F238E27FC236}">
                    <a16:creationId xmlns:a16="http://schemas.microsoft.com/office/drawing/2014/main" id="{5A2CFE9A-0B8E-EE45-8044-8C4DA8EE4C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64" name="Rectangle 2159">
                <a:extLst>
                  <a:ext uri="{FF2B5EF4-FFF2-40B4-BE49-F238E27FC236}">
                    <a16:creationId xmlns:a16="http://schemas.microsoft.com/office/drawing/2014/main" id="{BA37AF69-4599-D044-94C1-810628D506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65" name="Rectangle 2160">
                <a:extLst>
                  <a:ext uri="{FF2B5EF4-FFF2-40B4-BE49-F238E27FC236}">
                    <a16:creationId xmlns:a16="http://schemas.microsoft.com/office/drawing/2014/main" id="{05CD492B-F7C4-8E4B-82AB-ADE7F4BB7A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66" name="Rectangle 2161">
                <a:extLst>
                  <a:ext uri="{FF2B5EF4-FFF2-40B4-BE49-F238E27FC236}">
                    <a16:creationId xmlns:a16="http://schemas.microsoft.com/office/drawing/2014/main" id="{289F35F8-E271-6542-9D53-204907DBA0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67" name="Rectangle 2162">
                <a:extLst>
                  <a:ext uri="{FF2B5EF4-FFF2-40B4-BE49-F238E27FC236}">
                    <a16:creationId xmlns:a16="http://schemas.microsoft.com/office/drawing/2014/main" id="{09338538-84D1-AC4D-B024-AD39411048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68" name="Rectangle 2163">
                <a:extLst>
                  <a:ext uri="{FF2B5EF4-FFF2-40B4-BE49-F238E27FC236}">
                    <a16:creationId xmlns:a16="http://schemas.microsoft.com/office/drawing/2014/main" id="{063725F0-EFAE-3D4B-BD75-75D3A24894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69" name="Rectangle 2164">
                <a:extLst>
                  <a:ext uri="{FF2B5EF4-FFF2-40B4-BE49-F238E27FC236}">
                    <a16:creationId xmlns:a16="http://schemas.microsoft.com/office/drawing/2014/main" id="{6FCF5870-1267-E84B-AE48-80AE47330E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70" name="Rectangle 2165">
                <a:extLst>
                  <a:ext uri="{FF2B5EF4-FFF2-40B4-BE49-F238E27FC236}">
                    <a16:creationId xmlns:a16="http://schemas.microsoft.com/office/drawing/2014/main" id="{56157953-0A65-0E40-A275-CB6215012D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71" name="Rectangle 2166">
                <a:extLst>
                  <a:ext uri="{FF2B5EF4-FFF2-40B4-BE49-F238E27FC236}">
                    <a16:creationId xmlns:a16="http://schemas.microsoft.com/office/drawing/2014/main" id="{DC95AEDD-A586-D540-8FC4-36397A8B37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72" name="Rectangle 2167">
                <a:extLst>
                  <a:ext uri="{FF2B5EF4-FFF2-40B4-BE49-F238E27FC236}">
                    <a16:creationId xmlns:a16="http://schemas.microsoft.com/office/drawing/2014/main" id="{D0AA0431-9BF3-454B-B6D8-556CDFB4FB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73" name="Rectangle 2168">
                <a:extLst>
                  <a:ext uri="{FF2B5EF4-FFF2-40B4-BE49-F238E27FC236}">
                    <a16:creationId xmlns:a16="http://schemas.microsoft.com/office/drawing/2014/main" id="{20C254AB-5ECF-EF4B-8AA8-5C5DD5DA6D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74" name="Rectangle 2169">
                <a:extLst>
                  <a:ext uri="{FF2B5EF4-FFF2-40B4-BE49-F238E27FC236}">
                    <a16:creationId xmlns:a16="http://schemas.microsoft.com/office/drawing/2014/main" id="{D1B16EA6-0DD5-E24F-9E26-8630408D67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75" name="Rectangle 2170">
                <a:extLst>
                  <a:ext uri="{FF2B5EF4-FFF2-40B4-BE49-F238E27FC236}">
                    <a16:creationId xmlns:a16="http://schemas.microsoft.com/office/drawing/2014/main" id="{918D2C05-87A9-3043-8097-D610288FB0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76" name="Rectangle 2171">
                <a:extLst>
                  <a:ext uri="{FF2B5EF4-FFF2-40B4-BE49-F238E27FC236}">
                    <a16:creationId xmlns:a16="http://schemas.microsoft.com/office/drawing/2014/main" id="{E4DB1138-3BB8-B147-9275-E7B19EA5BD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77" name="Rectangle 2172">
                <a:extLst>
                  <a:ext uri="{FF2B5EF4-FFF2-40B4-BE49-F238E27FC236}">
                    <a16:creationId xmlns:a16="http://schemas.microsoft.com/office/drawing/2014/main" id="{61821480-E6D3-504D-8D87-EF2D127946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127423" name="Group 1457">
              <a:extLst>
                <a:ext uri="{FF2B5EF4-FFF2-40B4-BE49-F238E27FC236}">
                  <a16:creationId xmlns:a16="http://schemas.microsoft.com/office/drawing/2014/main" id="{A49677CD-235B-844F-A584-0B8BD5AD550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25297" y="1394996"/>
              <a:ext cx="1114185" cy="751417"/>
              <a:chOff x="517764" y="1384300"/>
              <a:chExt cx="1114185" cy="751417"/>
            </a:xfrm>
          </p:grpSpPr>
          <p:sp>
            <p:nvSpPr>
              <p:cNvPr id="2120" name="Rectangle 2119">
                <a:extLst>
                  <a:ext uri="{FF2B5EF4-FFF2-40B4-BE49-F238E27FC236}">
                    <a16:creationId xmlns:a16="http://schemas.microsoft.com/office/drawing/2014/main" id="{0E1F9D1A-6AA4-454C-8242-1F1072AD6E29}"/>
                  </a:ext>
                </a:extLst>
              </p:cNvPr>
              <p:cNvSpPr/>
              <p:nvPr/>
            </p:nvSpPr>
            <p:spPr bwMode="auto">
              <a:xfrm>
                <a:off x="517679" y="1384799"/>
                <a:ext cx="1114332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425" name="Rectangle 2120">
                <a:extLst>
                  <a:ext uri="{FF2B5EF4-FFF2-40B4-BE49-F238E27FC236}">
                    <a16:creationId xmlns:a16="http://schemas.microsoft.com/office/drawing/2014/main" id="{6736FB38-D20D-E641-9842-7EA978CD61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26" name="Rectangle 2121">
                <a:extLst>
                  <a:ext uri="{FF2B5EF4-FFF2-40B4-BE49-F238E27FC236}">
                    <a16:creationId xmlns:a16="http://schemas.microsoft.com/office/drawing/2014/main" id="{A5BF7F9D-DE13-5F45-BD62-AF058C68C4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27" name="Rectangle 2122">
                <a:extLst>
                  <a:ext uri="{FF2B5EF4-FFF2-40B4-BE49-F238E27FC236}">
                    <a16:creationId xmlns:a16="http://schemas.microsoft.com/office/drawing/2014/main" id="{9B343353-76CB-E849-9557-0628000968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28" name="Rectangle 2123">
                <a:extLst>
                  <a:ext uri="{FF2B5EF4-FFF2-40B4-BE49-F238E27FC236}">
                    <a16:creationId xmlns:a16="http://schemas.microsoft.com/office/drawing/2014/main" id="{E2740DAC-3F15-4941-AB3F-5FF35D2223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29" name="Rectangle 2124">
                <a:extLst>
                  <a:ext uri="{FF2B5EF4-FFF2-40B4-BE49-F238E27FC236}">
                    <a16:creationId xmlns:a16="http://schemas.microsoft.com/office/drawing/2014/main" id="{6873398D-0033-9241-8524-B65CC77601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30" name="Rectangle 2125">
                <a:extLst>
                  <a:ext uri="{FF2B5EF4-FFF2-40B4-BE49-F238E27FC236}">
                    <a16:creationId xmlns:a16="http://schemas.microsoft.com/office/drawing/2014/main" id="{B67BBFAC-572D-1445-B22F-2F68DF4343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31" name="Rectangle 2126">
                <a:extLst>
                  <a:ext uri="{FF2B5EF4-FFF2-40B4-BE49-F238E27FC236}">
                    <a16:creationId xmlns:a16="http://schemas.microsoft.com/office/drawing/2014/main" id="{56990C18-8D0A-DE47-B233-2C73303C48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32" name="Rectangle 2127">
                <a:extLst>
                  <a:ext uri="{FF2B5EF4-FFF2-40B4-BE49-F238E27FC236}">
                    <a16:creationId xmlns:a16="http://schemas.microsoft.com/office/drawing/2014/main" id="{6F665B3D-14F5-4E41-AD7F-AC46752937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33" name="Rectangle 2128">
                <a:extLst>
                  <a:ext uri="{FF2B5EF4-FFF2-40B4-BE49-F238E27FC236}">
                    <a16:creationId xmlns:a16="http://schemas.microsoft.com/office/drawing/2014/main" id="{DDCC05DE-588C-5C47-A6B3-44E4DFDF4A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34" name="Rectangle 2129">
                <a:extLst>
                  <a:ext uri="{FF2B5EF4-FFF2-40B4-BE49-F238E27FC236}">
                    <a16:creationId xmlns:a16="http://schemas.microsoft.com/office/drawing/2014/main" id="{FE268B63-360B-E54F-8DE7-55B965D21B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35" name="Rectangle 2130">
                <a:extLst>
                  <a:ext uri="{FF2B5EF4-FFF2-40B4-BE49-F238E27FC236}">
                    <a16:creationId xmlns:a16="http://schemas.microsoft.com/office/drawing/2014/main" id="{830E426B-3CDE-744F-A1EB-4A7828A829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36" name="Rectangle 2131">
                <a:extLst>
                  <a:ext uri="{FF2B5EF4-FFF2-40B4-BE49-F238E27FC236}">
                    <a16:creationId xmlns:a16="http://schemas.microsoft.com/office/drawing/2014/main" id="{48EC06E2-59F1-A841-97FA-5A88209BBB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37" name="Rectangle 2132">
                <a:extLst>
                  <a:ext uri="{FF2B5EF4-FFF2-40B4-BE49-F238E27FC236}">
                    <a16:creationId xmlns:a16="http://schemas.microsoft.com/office/drawing/2014/main" id="{5CD2E6F5-0499-9B42-8AAF-8019392AC4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38" name="Rectangle 2133">
                <a:extLst>
                  <a:ext uri="{FF2B5EF4-FFF2-40B4-BE49-F238E27FC236}">
                    <a16:creationId xmlns:a16="http://schemas.microsoft.com/office/drawing/2014/main" id="{533C8703-712C-854C-B190-808C111ECF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39" name="Rectangle 2134">
                <a:extLst>
                  <a:ext uri="{FF2B5EF4-FFF2-40B4-BE49-F238E27FC236}">
                    <a16:creationId xmlns:a16="http://schemas.microsoft.com/office/drawing/2014/main" id="{BB9C95B0-509A-7040-8396-F6C7CE904F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40" name="Rectangle 2135">
                <a:extLst>
                  <a:ext uri="{FF2B5EF4-FFF2-40B4-BE49-F238E27FC236}">
                    <a16:creationId xmlns:a16="http://schemas.microsoft.com/office/drawing/2014/main" id="{A6B306C6-E4FE-9C45-B358-5DE7486E85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41" name="Rectangle 2136">
                <a:extLst>
                  <a:ext uri="{FF2B5EF4-FFF2-40B4-BE49-F238E27FC236}">
                    <a16:creationId xmlns:a16="http://schemas.microsoft.com/office/drawing/2014/main" id="{1AABD766-5BC3-BD49-BB6A-38935A06BA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42" name="Rectangle 2137">
                <a:extLst>
                  <a:ext uri="{FF2B5EF4-FFF2-40B4-BE49-F238E27FC236}">
                    <a16:creationId xmlns:a16="http://schemas.microsoft.com/office/drawing/2014/main" id="{F0630212-1051-DA4A-A2EE-3389F71E2A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43" name="Rectangle 2138">
                <a:extLst>
                  <a:ext uri="{FF2B5EF4-FFF2-40B4-BE49-F238E27FC236}">
                    <a16:creationId xmlns:a16="http://schemas.microsoft.com/office/drawing/2014/main" id="{54DECA8B-674B-C243-A80E-7F3E58A485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44" name="Rectangle 2139">
                <a:extLst>
                  <a:ext uri="{FF2B5EF4-FFF2-40B4-BE49-F238E27FC236}">
                    <a16:creationId xmlns:a16="http://schemas.microsoft.com/office/drawing/2014/main" id="{73BA0D0F-E0D9-D04E-B787-E6D179355F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45" name="Rectangle 2140">
                <a:extLst>
                  <a:ext uri="{FF2B5EF4-FFF2-40B4-BE49-F238E27FC236}">
                    <a16:creationId xmlns:a16="http://schemas.microsoft.com/office/drawing/2014/main" id="{16C6A906-4C92-7243-9541-C4FDD64E2D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46" name="Rectangle 2141">
                <a:extLst>
                  <a:ext uri="{FF2B5EF4-FFF2-40B4-BE49-F238E27FC236}">
                    <a16:creationId xmlns:a16="http://schemas.microsoft.com/office/drawing/2014/main" id="{75208329-C829-A34F-AF17-E7B73DF9D9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47" name="Rectangle 2142">
                <a:extLst>
                  <a:ext uri="{FF2B5EF4-FFF2-40B4-BE49-F238E27FC236}">
                    <a16:creationId xmlns:a16="http://schemas.microsoft.com/office/drawing/2014/main" id="{A39FB375-7966-A04D-ACFA-72FF5EAE49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48" name="Rectangle 2143">
                <a:extLst>
                  <a:ext uri="{FF2B5EF4-FFF2-40B4-BE49-F238E27FC236}">
                    <a16:creationId xmlns:a16="http://schemas.microsoft.com/office/drawing/2014/main" id="{9C1D3CF5-C666-5040-902A-A987EC01D5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49" name="Rectangle 2144">
                <a:extLst>
                  <a:ext uri="{FF2B5EF4-FFF2-40B4-BE49-F238E27FC236}">
                    <a16:creationId xmlns:a16="http://schemas.microsoft.com/office/drawing/2014/main" id="{257C0495-0D58-834D-A65F-1C5B18BBDF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50" name="Rectangle 2145">
                <a:extLst>
                  <a:ext uri="{FF2B5EF4-FFF2-40B4-BE49-F238E27FC236}">
                    <a16:creationId xmlns:a16="http://schemas.microsoft.com/office/drawing/2014/main" id="{34005365-6A51-D04C-8CD3-4BD1C214E4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</p:grpSp>
      <p:grpSp>
        <p:nvGrpSpPr>
          <p:cNvPr id="127017" name="Group 2202">
            <a:extLst>
              <a:ext uri="{FF2B5EF4-FFF2-40B4-BE49-F238E27FC236}">
                <a16:creationId xmlns:a16="http://schemas.microsoft.com/office/drawing/2014/main" id="{FCD98371-79B0-4940-B86C-D214876472EA}"/>
              </a:ext>
            </a:extLst>
          </p:cNvPr>
          <p:cNvGrpSpPr>
            <a:grpSpLocks/>
          </p:cNvGrpSpPr>
          <p:nvPr/>
        </p:nvGrpSpPr>
        <p:grpSpPr bwMode="auto">
          <a:xfrm>
            <a:off x="4733925" y="4841875"/>
            <a:ext cx="3954463" cy="877888"/>
            <a:chOff x="4545730" y="1328822"/>
            <a:chExt cx="3954134" cy="877859"/>
          </a:xfrm>
        </p:grpSpPr>
        <p:sp>
          <p:nvSpPr>
            <p:cNvPr id="2204" name="Rectangle 2203">
              <a:extLst>
                <a:ext uri="{FF2B5EF4-FFF2-40B4-BE49-F238E27FC236}">
                  <a16:creationId xmlns:a16="http://schemas.microsoft.com/office/drawing/2014/main" id="{73F3A306-D4AC-5A4A-B052-80737399455B}"/>
                </a:ext>
              </a:extLst>
            </p:cNvPr>
            <p:cNvSpPr/>
            <p:nvPr/>
          </p:nvSpPr>
          <p:spPr bwMode="auto">
            <a:xfrm>
              <a:off x="4560017" y="1328822"/>
              <a:ext cx="3939847" cy="877859"/>
            </a:xfrm>
            <a:prstGeom prst="rect">
              <a:avLst/>
            </a:pr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 anchorCtr="1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27332" name="Group 1486">
              <a:extLst>
                <a:ext uri="{FF2B5EF4-FFF2-40B4-BE49-F238E27FC236}">
                  <a16:creationId xmlns:a16="http://schemas.microsoft.com/office/drawing/2014/main" id="{D0F851D3-E611-624E-9539-1DA8AB3E329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45730" y="1393547"/>
              <a:ext cx="463081" cy="747517"/>
              <a:chOff x="3940698" y="1394549"/>
              <a:chExt cx="463081" cy="747517"/>
            </a:xfrm>
          </p:grpSpPr>
          <p:sp>
            <p:nvSpPr>
              <p:cNvPr id="127417" name="Rectangle 2289">
                <a:extLst>
                  <a:ext uri="{FF2B5EF4-FFF2-40B4-BE49-F238E27FC236}">
                    <a16:creationId xmlns:a16="http://schemas.microsoft.com/office/drawing/2014/main" id="{77C0C0A9-C91F-D54F-9A6E-65928D7429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04141" y="1394549"/>
                <a:ext cx="336195" cy="747517"/>
              </a:xfrm>
              <a:prstGeom prst="rect">
                <a:avLst/>
              </a:prstGeom>
              <a:solidFill>
                <a:srgbClr val="8B9CC3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18" name="TextBox 2290">
                <a:extLst>
                  <a:ext uri="{FF2B5EF4-FFF2-40B4-BE49-F238E27FC236}">
                    <a16:creationId xmlns:a16="http://schemas.microsoft.com/office/drawing/2014/main" id="{A9D1104B-27A7-924E-9DEE-50A8A644181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40698" y="1622113"/>
                <a:ext cx="463081" cy="292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3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yriad Pro Black"/>
                    <a:ea typeface="ＭＳ Ｐゴシック" panose="020B0600070205080204" pitchFamily="34" charset="-128"/>
                    <a:cs typeface="+mn-cs"/>
                  </a:rPr>
                  <a:t>Tex</a:t>
                </a:r>
              </a:p>
            </p:txBody>
          </p:sp>
        </p:grpSp>
        <p:grpSp>
          <p:nvGrpSpPr>
            <p:cNvPr id="127333" name="Group 1428">
              <a:extLst>
                <a:ext uri="{FF2B5EF4-FFF2-40B4-BE49-F238E27FC236}">
                  <a16:creationId xmlns:a16="http://schemas.microsoft.com/office/drawing/2014/main" id="{46599FD1-94D1-C647-A5FF-530EF1247DE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93845" y="1389648"/>
              <a:ext cx="1114185" cy="751417"/>
              <a:chOff x="517764" y="1384300"/>
              <a:chExt cx="1114185" cy="751417"/>
            </a:xfrm>
          </p:grpSpPr>
          <p:sp>
            <p:nvSpPr>
              <p:cNvPr id="2263" name="Rectangle 2262">
                <a:extLst>
                  <a:ext uri="{FF2B5EF4-FFF2-40B4-BE49-F238E27FC236}">
                    <a16:creationId xmlns:a16="http://schemas.microsoft.com/office/drawing/2014/main" id="{9C578EC3-1CE1-FA42-89FE-826DEA3FA090}"/>
                  </a:ext>
                </a:extLst>
              </p:cNvPr>
              <p:cNvSpPr/>
              <p:nvPr/>
            </p:nvSpPr>
            <p:spPr bwMode="auto">
              <a:xfrm>
                <a:off x="517287" y="1383797"/>
                <a:ext cx="1114332" cy="752450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391" name="Rectangle 2263">
                <a:extLst>
                  <a:ext uri="{FF2B5EF4-FFF2-40B4-BE49-F238E27FC236}">
                    <a16:creationId xmlns:a16="http://schemas.microsoft.com/office/drawing/2014/main" id="{A593BC95-5BCB-A04A-985E-8FFEFED819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92" name="Rectangle 2264">
                <a:extLst>
                  <a:ext uri="{FF2B5EF4-FFF2-40B4-BE49-F238E27FC236}">
                    <a16:creationId xmlns:a16="http://schemas.microsoft.com/office/drawing/2014/main" id="{20DB4D4E-9B24-C548-ABB4-3357775E4B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93" name="Rectangle 2265">
                <a:extLst>
                  <a:ext uri="{FF2B5EF4-FFF2-40B4-BE49-F238E27FC236}">
                    <a16:creationId xmlns:a16="http://schemas.microsoft.com/office/drawing/2014/main" id="{DEA34861-B05A-984B-AEF2-8F17DC8FD0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94" name="Rectangle 2266">
                <a:extLst>
                  <a:ext uri="{FF2B5EF4-FFF2-40B4-BE49-F238E27FC236}">
                    <a16:creationId xmlns:a16="http://schemas.microsoft.com/office/drawing/2014/main" id="{BB9953B9-FC52-944B-AD4B-A73B795002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95" name="Rectangle 2267">
                <a:extLst>
                  <a:ext uri="{FF2B5EF4-FFF2-40B4-BE49-F238E27FC236}">
                    <a16:creationId xmlns:a16="http://schemas.microsoft.com/office/drawing/2014/main" id="{9CA6129A-370E-5B40-9AF9-7713CD1BFD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96" name="Rectangle 2268">
                <a:extLst>
                  <a:ext uri="{FF2B5EF4-FFF2-40B4-BE49-F238E27FC236}">
                    <a16:creationId xmlns:a16="http://schemas.microsoft.com/office/drawing/2014/main" id="{DF23E2AF-DA26-6245-BDF9-AE54FD1C15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97" name="Rectangle 2269">
                <a:extLst>
                  <a:ext uri="{FF2B5EF4-FFF2-40B4-BE49-F238E27FC236}">
                    <a16:creationId xmlns:a16="http://schemas.microsoft.com/office/drawing/2014/main" id="{85FDA46F-7677-2741-BEC1-B437541A5F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98" name="Rectangle 2270">
                <a:extLst>
                  <a:ext uri="{FF2B5EF4-FFF2-40B4-BE49-F238E27FC236}">
                    <a16:creationId xmlns:a16="http://schemas.microsoft.com/office/drawing/2014/main" id="{E6BF52F0-E21D-0245-A279-65E261DE06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99" name="Rectangle 2271">
                <a:extLst>
                  <a:ext uri="{FF2B5EF4-FFF2-40B4-BE49-F238E27FC236}">
                    <a16:creationId xmlns:a16="http://schemas.microsoft.com/office/drawing/2014/main" id="{69F4753D-0558-4F45-93A4-8C4AE6FF4A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00" name="Rectangle 2272">
                <a:extLst>
                  <a:ext uri="{FF2B5EF4-FFF2-40B4-BE49-F238E27FC236}">
                    <a16:creationId xmlns:a16="http://schemas.microsoft.com/office/drawing/2014/main" id="{5A650621-9C0C-1D45-85C2-3809080196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01" name="Rectangle 2273">
                <a:extLst>
                  <a:ext uri="{FF2B5EF4-FFF2-40B4-BE49-F238E27FC236}">
                    <a16:creationId xmlns:a16="http://schemas.microsoft.com/office/drawing/2014/main" id="{786C7FF9-58DE-EE4E-B3F6-9542956B8F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02" name="Rectangle 2274">
                <a:extLst>
                  <a:ext uri="{FF2B5EF4-FFF2-40B4-BE49-F238E27FC236}">
                    <a16:creationId xmlns:a16="http://schemas.microsoft.com/office/drawing/2014/main" id="{BE6FE7A9-9C65-F84F-B166-7BEE61D1AE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03" name="Rectangle 2275">
                <a:extLst>
                  <a:ext uri="{FF2B5EF4-FFF2-40B4-BE49-F238E27FC236}">
                    <a16:creationId xmlns:a16="http://schemas.microsoft.com/office/drawing/2014/main" id="{925E9B15-2754-E84A-A2CA-56FF74A0F2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04" name="Rectangle 2276">
                <a:extLst>
                  <a:ext uri="{FF2B5EF4-FFF2-40B4-BE49-F238E27FC236}">
                    <a16:creationId xmlns:a16="http://schemas.microsoft.com/office/drawing/2014/main" id="{F32EC6AE-71A7-C749-BA7E-A5CF216B8A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05" name="Rectangle 2277">
                <a:extLst>
                  <a:ext uri="{FF2B5EF4-FFF2-40B4-BE49-F238E27FC236}">
                    <a16:creationId xmlns:a16="http://schemas.microsoft.com/office/drawing/2014/main" id="{E9F5B545-0D43-9D41-B48A-A206972500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06" name="Rectangle 2278">
                <a:extLst>
                  <a:ext uri="{FF2B5EF4-FFF2-40B4-BE49-F238E27FC236}">
                    <a16:creationId xmlns:a16="http://schemas.microsoft.com/office/drawing/2014/main" id="{54045144-69B3-2A4A-82F8-106DB3C54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07" name="Rectangle 2279">
                <a:extLst>
                  <a:ext uri="{FF2B5EF4-FFF2-40B4-BE49-F238E27FC236}">
                    <a16:creationId xmlns:a16="http://schemas.microsoft.com/office/drawing/2014/main" id="{BF5297F2-F40D-574D-B49F-2FA0FA5D8F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08" name="Rectangle 2280">
                <a:extLst>
                  <a:ext uri="{FF2B5EF4-FFF2-40B4-BE49-F238E27FC236}">
                    <a16:creationId xmlns:a16="http://schemas.microsoft.com/office/drawing/2014/main" id="{037FFD2C-8234-3647-840E-D1B39C0229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09" name="Rectangle 2281">
                <a:extLst>
                  <a:ext uri="{FF2B5EF4-FFF2-40B4-BE49-F238E27FC236}">
                    <a16:creationId xmlns:a16="http://schemas.microsoft.com/office/drawing/2014/main" id="{31351237-57EE-8B4B-B183-82C8BE7DC4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10" name="Rectangle 2282">
                <a:extLst>
                  <a:ext uri="{FF2B5EF4-FFF2-40B4-BE49-F238E27FC236}">
                    <a16:creationId xmlns:a16="http://schemas.microsoft.com/office/drawing/2014/main" id="{6D5F598D-D39E-7C40-B6EA-ECC9C5C352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11" name="Rectangle 2283">
                <a:extLst>
                  <a:ext uri="{FF2B5EF4-FFF2-40B4-BE49-F238E27FC236}">
                    <a16:creationId xmlns:a16="http://schemas.microsoft.com/office/drawing/2014/main" id="{21D40BF2-EDAA-1443-9237-4533F1E050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12" name="Rectangle 2284">
                <a:extLst>
                  <a:ext uri="{FF2B5EF4-FFF2-40B4-BE49-F238E27FC236}">
                    <a16:creationId xmlns:a16="http://schemas.microsoft.com/office/drawing/2014/main" id="{C4B51432-38A4-FD4A-AE90-1B552C5989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13" name="Rectangle 2285">
                <a:extLst>
                  <a:ext uri="{FF2B5EF4-FFF2-40B4-BE49-F238E27FC236}">
                    <a16:creationId xmlns:a16="http://schemas.microsoft.com/office/drawing/2014/main" id="{3602992F-4703-B64C-8A42-F3896097DA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14" name="Rectangle 2286">
                <a:extLst>
                  <a:ext uri="{FF2B5EF4-FFF2-40B4-BE49-F238E27FC236}">
                    <a16:creationId xmlns:a16="http://schemas.microsoft.com/office/drawing/2014/main" id="{70EF378D-4F46-C446-917A-B7E08708C7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15" name="Rectangle 2287">
                <a:extLst>
                  <a:ext uri="{FF2B5EF4-FFF2-40B4-BE49-F238E27FC236}">
                    <a16:creationId xmlns:a16="http://schemas.microsoft.com/office/drawing/2014/main" id="{B02DCF1A-39A2-D348-B843-F8776139B1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16" name="Rectangle 2288">
                <a:extLst>
                  <a:ext uri="{FF2B5EF4-FFF2-40B4-BE49-F238E27FC236}">
                    <a16:creationId xmlns:a16="http://schemas.microsoft.com/office/drawing/2014/main" id="{918607BA-B48B-A54D-BCAF-A0C44BBA18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127334" name="Group 1429">
              <a:extLst>
                <a:ext uri="{FF2B5EF4-FFF2-40B4-BE49-F238E27FC236}">
                  <a16:creationId xmlns:a16="http://schemas.microsoft.com/office/drawing/2014/main" id="{15FBCC43-D2D6-5345-8B41-F3C48F887BB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62245" y="1394996"/>
              <a:ext cx="1114185" cy="751417"/>
              <a:chOff x="517764" y="1384300"/>
              <a:chExt cx="1114185" cy="751417"/>
            </a:xfrm>
          </p:grpSpPr>
          <p:sp>
            <p:nvSpPr>
              <p:cNvPr id="2236" name="Rectangle 2235">
                <a:extLst>
                  <a:ext uri="{FF2B5EF4-FFF2-40B4-BE49-F238E27FC236}">
                    <a16:creationId xmlns:a16="http://schemas.microsoft.com/office/drawing/2014/main" id="{0CD183D6-9ECF-3845-880D-C298253A2F48}"/>
                  </a:ext>
                </a:extLst>
              </p:cNvPr>
              <p:cNvSpPr/>
              <p:nvPr/>
            </p:nvSpPr>
            <p:spPr bwMode="auto">
              <a:xfrm>
                <a:off x="517189" y="1384799"/>
                <a:ext cx="1114332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364" name="Rectangle 2236">
                <a:extLst>
                  <a:ext uri="{FF2B5EF4-FFF2-40B4-BE49-F238E27FC236}">
                    <a16:creationId xmlns:a16="http://schemas.microsoft.com/office/drawing/2014/main" id="{1FCAE460-1F82-1846-A7A5-1B428B7E36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65" name="Rectangle 2237">
                <a:extLst>
                  <a:ext uri="{FF2B5EF4-FFF2-40B4-BE49-F238E27FC236}">
                    <a16:creationId xmlns:a16="http://schemas.microsoft.com/office/drawing/2014/main" id="{3C5B3562-01AD-1040-B771-5274A2D28D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66" name="Rectangle 2238">
                <a:extLst>
                  <a:ext uri="{FF2B5EF4-FFF2-40B4-BE49-F238E27FC236}">
                    <a16:creationId xmlns:a16="http://schemas.microsoft.com/office/drawing/2014/main" id="{2C11F4F7-229A-274B-86F5-291D079202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67" name="Rectangle 2239">
                <a:extLst>
                  <a:ext uri="{FF2B5EF4-FFF2-40B4-BE49-F238E27FC236}">
                    <a16:creationId xmlns:a16="http://schemas.microsoft.com/office/drawing/2014/main" id="{B4D16877-0311-6A4A-9587-189B78A3F7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68" name="Rectangle 2240">
                <a:extLst>
                  <a:ext uri="{FF2B5EF4-FFF2-40B4-BE49-F238E27FC236}">
                    <a16:creationId xmlns:a16="http://schemas.microsoft.com/office/drawing/2014/main" id="{FF628734-1E3F-EB44-ADB4-BC19CE1788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69" name="Rectangle 2241">
                <a:extLst>
                  <a:ext uri="{FF2B5EF4-FFF2-40B4-BE49-F238E27FC236}">
                    <a16:creationId xmlns:a16="http://schemas.microsoft.com/office/drawing/2014/main" id="{4F5E07A1-C69C-8A4E-9F15-886FCA7625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70" name="Rectangle 2242">
                <a:extLst>
                  <a:ext uri="{FF2B5EF4-FFF2-40B4-BE49-F238E27FC236}">
                    <a16:creationId xmlns:a16="http://schemas.microsoft.com/office/drawing/2014/main" id="{FFB522EB-1397-574E-B603-FCEEA99F4C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71" name="Rectangle 2243">
                <a:extLst>
                  <a:ext uri="{FF2B5EF4-FFF2-40B4-BE49-F238E27FC236}">
                    <a16:creationId xmlns:a16="http://schemas.microsoft.com/office/drawing/2014/main" id="{71C207B6-0B4A-A346-B977-E0804DE961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72" name="Rectangle 2244">
                <a:extLst>
                  <a:ext uri="{FF2B5EF4-FFF2-40B4-BE49-F238E27FC236}">
                    <a16:creationId xmlns:a16="http://schemas.microsoft.com/office/drawing/2014/main" id="{1B16D049-75E3-844C-9C3E-07495CA8C6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73" name="Rectangle 2245">
                <a:extLst>
                  <a:ext uri="{FF2B5EF4-FFF2-40B4-BE49-F238E27FC236}">
                    <a16:creationId xmlns:a16="http://schemas.microsoft.com/office/drawing/2014/main" id="{F853F33B-42C2-0443-A683-209D235F52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74" name="Rectangle 2246">
                <a:extLst>
                  <a:ext uri="{FF2B5EF4-FFF2-40B4-BE49-F238E27FC236}">
                    <a16:creationId xmlns:a16="http://schemas.microsoft.com/office/drawing/2014/main" id="{1968336A-281D-C747-95E6-E5D8260004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75" name="Rectangle 2247">
                <a:extLst>
                  <a:ext uri="{FF2B5EF4-FFF2-40B4-BE49-F238E27FC236}">
                    <a16:creationId xmlns:a16="http://schemas.microsoft.com/office/drawing/2014/main" id="{95D244A8-9DF6-D746-BC05-60AB20B514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76" name="Rectangle 2248">
                <a:extLst>
                  <a:ext uri="{FF2B5EF4-FFF2-40B4-BE49-F238E27FC236}">
                    <a16:creationId xmlns:a16="http://schemas.microsoft.com/office/drawing/2014/main" id="{995BF2BA-A6ED-2246-85BA-EB66A4A96D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77" name="Rectangle 2249">
                <a:extLst>
                  <a:ext uri="{FF2B5EF4-FFF2-40B4-BE49-F238E27FC236}">
                    <a16:creationId xmlns:a16="http://schemas.microsoft.com/office/drawing/2014/main" id="{6EC52802-6AEE-2340-8A3A-D88EA91F83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78" name="Rectangle 2250">
                <a:extLst>
                  <a:ext uri="{FF2B5EF4-FFF2-40B4-BE49-F238E27FC236}">
                    <a16:creationId xmlns:a16="http://schemas.microsoft.com/office/drawing/2014/main" id="{261CBB67-D3E7-6C4D-98B7-1A2DBA4065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79" name="Rectangle 2251">
                <a:extLst>
                  <a:ext uri="{FF2B5EF4-FFF2-40B4-BE49-F238E27FC236}">
                    <a16:creationId xmlns:a16="http://schemas.microsoft.com/office/drawing/2014/main" id="{28ED371C-FF92-AE40-BAA0-6F05D7DE05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80" name="Rectangle 2252">
                <a:extLst>
                  <a:ext uri="{FF2B5EF4-FFF2-40B4-BE49-F238E27FC236}">
                    <a16:creationId xmlns:a16="http://schemas.microsoft.com/office/drawing/2014/main" id="{9670A41F-0227-D94B-9512-FEA3F654C6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81" name="Rectangle 2253">
                <a:extLst>
                  <a:ext uri="{FF2B5EF4-FFF2-40B4-BE49-F238E27FC236}">
                    <a16:creationId xmlns:a16="http://schemas.microsoft.com/office/drawing/2014/main" id="{47E57CF0-9EE4-F541-B56F-1A6904F212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82" name="Rectangle 2254">
                <a:extLst>
                  <a:ext uri="{FF2B5EF4-FFF2-40B4-BE49-F238E27FC236}">
                    <a16:creationId xmlns:a16="http://schemas.microsoft.com/office/drawing/2014/main" id="{8AB47C33-7132-BC4A-92D4-34CFB2B8E8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83" name="Rectangle 2255">
                <a:extLst>
                  <a:ext uri="{FF2B5EF4-FFF2-40B4-BE49-F238E27FC236}">
                    <a16:creationId xmlns:a16="http://schemas.microsoft.com/office/drawing/2014/main" id="{FBB024AB-5CC6-B043-8D03-C5F87F10C0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84" name="Rectangle 2256">
                <a:extLst>
                  <a:ext uri="{FF2B5EF4-FFF2-40B4-BE49-F238E27FC236}">
                    <a16:creationId xmlns:a16="http://schemas.microsoft.com/office/drawing/2014/main" id="{1843627C-3C9A-5940-A58D-7F1E8CA653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85" name="Rectangle 2257">
                <a:extLst>
                  <a:ext uri="{FF2B5EF4-FFF2-40B4-BE49-F238E27FC236}">
                    <a16:creationId xmlns:a16="http://schemas.microsoft.com/office/drawing/2014/main" id="{C0270D81-0BF3-3B40-A91B-5B2944BCB5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86" name="Rectangle 2258">
                <a:extLst>
                  <a:ext uri="{FF2B5EF4-FFF2-40B4-BE49-F238E27FC236}">
                    <a16:creationId xmlns:a16="http://schemas.microsoft.com/office/drawing/2014/main" id="{7A5E87E0-1363-004F-B824-53597EF2CD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87" name="Rectangle 2259">
                <a:extLst>
                  <a:ext uri="{FF2B5EF4-FFF2-40B4-BE49-F238E27FC236}">
                    <a16:creationId xmlns:a16="http://schemas.microsoft.com/office/drawing/2014/main" id="{62CED83F-CB1B-3142-B06E-4087045692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88" name="Rectangle 2260">
                <a:extLst>
                  <a:ext uri="{FF2B5EF4-FFF2-40B4-BE49-F238E27FC236}">
                    <a16:creationId xmlns:a16="http://schemas.microsoft.com/office/drawing/2014/main" id="{3213F7B1-C834-E245-8830-92CDA8958B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89" name="Rectangle 2261">
                <a:extLst>
                  <a:ext uri="{FF2B5EF4-FFF2-40B4-BE49-F238E27FC236}">
                    <a16:creationId xmlns:a16="http://schemas.microsoft.com/office/drawing/2014/main" id="{63EB516C-E66A-0141-A303-B85078AEC8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127335" name="Group 1457">
              <a:extLst>
                <a:ext uri="{FF2B5EF4-FFF2-40B4-BE49-F238E27FC236}">
                  <a16:creationId xmlns:a16="http://schemas.microsoft.com/office/drawing/2014/main" id="{A981A0DD-1A34-F846-9DFD-5121B8D08D0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25297" y="1394996"/>
              <a:ext cx="1114185" cy="751417"/>
              <a:chOff x="517764" y="1384300"/>
              <a:chExt cx="1114185" cy="751417"/>
            </a:xfrm>
          </p:grpSpPr>
          <p:sp>
            <p:nvSpPr>
              <p:cNvPr id="2209" name="Rectangle 2208">
                <a:extLst>
                  <a:ext uri="{FF2B5EF4-FFF2-40B4-BE49-F238E27FC236}">
                    <a16:creationId xmlns:a16="http://schemas.microsoft.com/office/drawing/2014/main" id="{3E715440-9E09-E140-A87A-D127AF6A6339}"/>
                  </a:ext>
                </a:extLst>
              </p:cNvPr>
              <p:cNvSpPr/>
              <p:nvPr/>
            </p:nvSpPr>
            <p:spPr bwMode="auto">
              <a:xfrm>
                <a:off x="517679" y="1384799"/>
                <a:ext cx="1114332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337" name="Rectangle 2209">
                <a:extLst>
                  <a:ext uri="{FF2B5EF4-FFF2-40B4-BE49-F238E27FC236}">
                    <a16:creationId xmlns:a16="http://schemas.microsoft.com/office/drawing/2014/main" id="{3CD8C83F-32A3-A041-B341-DA8CD42249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38" name="Rectangle 2210">
                <a:extLst>
                  <a:ext uri="{FF2B5EF4-FFF2-40B4-BE49-F238E27FC236}">
                    <a16:creationId xmlns:a16="http://schemas.microsoft.com/office/drawing/2014/main" id="{3153A453-AF2A-4048-897D-AB8DA21A6E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39" name="Rectangle 2211">
                <a:extLst>
                  <a:ext uri="{FF2B5EF4-FFF2-40B4-BE49-F238E27FC236}">
                    <a16:creationId xmlns:a16="http://schemas.microsoft.com/office/drawing/2014/main" id="{D435175E-F77B-E34F-A39A-A19CB4965C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40" name="Rectangle 2212">
                <a:extLst>
                  <a:ext uri="{FF2B5EF4-FFF2-40B4-BE49-F238E27FC236}">
                    <a16:creationId xmlns:a16="http://schemas.microsoft.com/office/drawing/2014/main" id="{B873CBB3-73DB-3347-A7E2-78C618F8AF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41" name="Rectangle 2213">
                <a:extLst>
                  <a:ext uri="{FF2B5EF4-FFF2-40B4-BE49-F238E27FC236}">
                    <a16:creationId xmlns:a16="http://schemas.microsoft.com/office/drawing/2014/main" id="{FA1EA2C6-2BD1-254D-B427-96F36B3C1A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42" name="Rectangle 2214">
                <a:extLst>
                  <a:ext uri="{FF2B5EF4-FFF2-40B4-BE49-F238E27FC236}">
                    <a16:creationId xmlns:a16="http://schemas.microsoft.com/office/drawing/2014/main" id="{78080CDE-D920-C745-AE16-BB27D13EB5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43" name="Rectangle 2215">
                <a:extLst>
                  <a:ext uri="{FF2B5EF4-FFF2-40B4-BE49-F238E27FC236}">
                    <a16:creationId xmlns:a16="http://schemas.microsoft.com/office/drawing/2014/main" id="{B279DD5A-B8B1-C448-8C4F-1B61276619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44" name="Rectangle 2216">
                <a:extLst>
                  <a:ext uri="{FF2B5EF4-FFF2-40B4-BE49-F238E27FC236}">
                    <a16:creationId xmlns:a16="http://schemas.microsoft.com/office/drawing/2014/main" id="{D477D508-24D9-A94F-AA99-83E104F242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45" name="Rectangle 2217">
                <a:extLst>
                  <a:ext uri="{FF2B5EF4-FFF2-40B4-BE49-F238E27FC236}">
                    <a16:creationId xmlns:a16="http://schemas.microsoft.com/office/drawing/2014/main" id="{F784B4B9-C88E-6C4F-AFA1-26DAFB82B5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46" name="Rectangle 2218">
                <a:extLst>
                  <a:ext uri="{FF2B5EF4-FFF2-40B4-BE49-F238E27FC236}">
                    <a16:creationId xmlns:a16="http://schemas.microsoft.com/office/drawing/2014/main" id="{ACFC5262-9A89-6E49-AEFD-5C7A77200B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47" name="Rectangle 2219">
                <a:extLst>
                  <a:ext uri="{FF2B5EF4-FFF2-40B4-BE49-F238E27FC236}">
                    <a16:creationId xmlns:a16="http://schemas.microsoft.com/office/drawing/2014/main" id="{D83B1F87-F948-4446-A04C-2A1F4172A1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48" name="Rectangle 2220">
                <a:extLst>
                  <a:ext uri="{FF2B5EF4-FFF2-40B4-BE49-F238E27FC236}">
                    <a16:creationId xmlns:a16="http://schemas.microsoft.com/office/drawing/2014/main" id="{B38BE8CC-41F2-554B-98BC-4DB2878FFA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49" name="Rectangle 2221">
                <a:extLst>
                  <a:ext uri="{FF2B5EF4-FFF2-40B4-BE49-F238E27FC236}">
                    <a16:creationId xmlns:a16="http://schemas.microsoft.com/office/drawing/2014/main" id="{4CDD33FB-E849-D142-8B7B-369D9636F8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50" name="Rectangle 2222">
                <a:extLst>
                  <a:ext uri="{FF2B5EF4-FFF2-40B4-BE49-F238E27FC236}">
                    <a16:creationId xmlns:a16="http://schemas.microsoft.com/office/drawing/2014/main" id="{83FF043C-6026-3249-801B-AC7100F41B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51" name="Rectangle 2223">
                <a:extLst>
                  <a:ext uri="{FF2B5EF4-FFF2-40B4-BE49-F238E27FC236}">
                    <a16:creationId xmlns:a16="http://schemas.microsoft.com/office/drawing/2014/main" id="{00D38D62-A334-9D48-A21F-83110AB282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52" name="Rectangle 2224">
                <a:extLst>
                  <a:ext uri="{FF2B5EF4-FFF2-40B4-BE49-F238E27FC236}">
                    <a16:creationId xmlns:a16="http://schemas.microsoft.com/office/drawing/2014/main" id="{3403D0D5-D7E2-2B42-B6E8-64DEE531E0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53" name="Rectangle 2225">
                <a:extLst>
                  <a:ext uri="{FF2B5EF4-FFF2-40B4-BE49-F238E27FC236}">
                    <a16:creationId xmlns:a16="http://schemas.microsoft.com/office/drawing/2014/main" id="{E898527C-EA95-1B40-9E69-F9D981A816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54" name="Rectangle 2226">
                <a:extLst>
                  <a:ext uri="{FF2B5EF4-FFF2-40B4-BE49-F238E27FC236}">
                    <a16:creationId xmlns:a16="http://schemas.microsoft.com/office/drawing/2014/main" id="{A3B47477-4D56-6346-A4E2-666442B6D6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55" name="Rectangle 2227">
                <a:extLst>
                  <a:ext uri="{FF2B5EF4-FFF2-40B4-BE49-F238E27FC236}">
                    <a16:creationId xmlns:a16="http://schemas.microsoft.com/office/drawing/2014/main" id="{B6083F00-2F2B-F840-AE81-00AD5CE4D8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56" name="Rectangle 2228">
                <a:extLst>
                  <a:ext uri="{FF2B5EF4-FFF2-40B4-BE49-F238E27FC236}">
                    <a16:creationId xmlns:a16="http://schemas.microsoft.com/office/drawing/2014/main" id="{3358BDFD-2DB8-144B-8875-58A683FD71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57" name="Rectangle 2229">
                <a:extLst>
                  <a:ext uri="{FF2B5EF4-FFF2-40B4-BE49-F238E27FC236}">
                    <a16:creationId xmlns:a16="http://schemas.microsoft.com/office/drawing/2014/main" id="{7B9B3BCB-F3E3-9343-B979-84AE9FB301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58" name="Rectangle 2230">
                <a:extLst>
                  <a:ext uri="{FF2B5EF4-FFF2-40B4-BE49-F238E27FC236}">
                    <a16:creationId xmlns:a16="http://schemas.microsoft.com/office/drawing/2014/main" id="{F5160510-555D-0046-A8DC-53D35D01D0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59" name="Rectangle 2231">
                <a:extLst>
                  <a:ext uri="{FF2B5EF4-FFF2-40B4-BE49-F238E27FC236}">
                    <a16:creationId xmlns:a16="http://schemas.microsoft.com/office/drawing/2014/main" id="{D2BA5672-673D-DE4A-8555-D55F287DD4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60" name="Rectangle 2232">
                <a:extLst>
                  <a:ext uri="{FF2B5EF4-FFF2-40B4-BE49-F238E27FC236}">
                    <a16:creationId xmlns:a16="http://schemas.microsoft.com/office/drawing/2014/main" id="{DA91243B-E91E-BE4F-8831-1A67820229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61" name="Rectangle 2233">
                <a:extLst>
                  <a:ext uri="{FF2B5EF4-FFF2-40B4-BE49-F238E27FC236}">
                    <a16:creationId xmlns:a16="http://schemas.microsoft.com/office/drawing/2014/main" id="{568DA370-DA30-B341-8D8B-4FD548CCDA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62" name="Rectangle 2234">
                <a:extLst>
                  <a:ext uri="{FF2B5EF4-FFF2-40B4-BE49-F238E27FC236}">
                    <a16:creationId xmlns:a16="http://schemas.microsoft.com/office/drawing/2014/main" id="{086F8393-6816-E74D-9A31-C6C0AD9FCF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</p:grpSp>
      <p:sp>
        <p:nvSpPr>
          <p:cNvPr id="2293" name="Rectangle 2292">
            <a:extLst>
              <a:ext uri="{FF2B5EF4-FFF2-40B4-BE49-F238E27FC236}">
                <a16:creationId xmlns:a16="http://schemas.microsoft.com/office/drawing/2014/main" id="{1715F4C8-8FEB-0843-9878-6D0B369C7868}"/>
              </a:ext>
            </a:extLst>
          </p:cNvPr>
          <p:cNvSpPr/>
          <p:nvPr/>
        </p:nvSpPr>
        <p:spPr bwMode="auto">
          <a:xfrm>
            <a:off x="274638" y="1230313"/>
            <a:ext cx="8594725" cy="5233987"/>
          </a:xfrm>
          <a:prstGeom prst="rect">
            <a:avLst/>
          </a:prstGeom>
          <a:noFill/>
          <a:ln w="1270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rebuchet MS" charset="0"/>
              <a:ea typeface="ＭＳ Ｐゴシック" charset="-128"/>
              <a:cs typeface="+mn-cs"/>
            </a:endParaRPr>
          </a:p>
        </p:txBody>
      </p:sp>
      <p:grpSp>
        <p:nvGrpSpPr>
          <p:cNvPr id="127019" name="Group 924">
            <a:extLst>
              <a:ext uri="{FF2B5EF4-FFF2-40B4-BE49-F238E27FC236}">
                <a16:creationId xmlns:a16="http://schemas.microsoft.com/office/drawing/2014/main" id="{B173DA80-C54A-C84E-B71C-09AE79F719AF}"/>
              </a:ext>
            </a:extLst>
          </p:cNvPr>
          <p:cNvGrpSpPr>
            <a:grpSpLocks/>
          </p:cNvGrpSpPr>
          <p:nvPr/>
        </p:nvGrpSpPr>
        <p:grpSpPr bwMode="auto">
          <a:xfrm>
            <a:off x="657225" y="1838325"/>
            <a:ext cx="825500" cy="276225"/>
            <a:chOff x="656433" y="1838325"/>
            <a:chExt cx="826293" cy="276999"/>
          </a:xfrm>
        </p:grpSpPr>
        <p:cxnSp>
          <p:nvCxnSpPr>
            <p:cNvPr id="127322" name="Straight Connector 899">
              <a:extLst>
                <a:ext uri="{FF2B5EF4-FFF2-40B4-BE49-F238E27FC236}">
                  <a16:creationId xmlns:a16="http://schemas.microsoft.com/office/drawing/2014/main" id="{84D2721A-CD6B-0149-B64A-0946145A1E2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594520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23" name="Straight Connector 906">
              <a:extLst>
                <a:ext uri="{FF2B5EF4-FFF2-40B4-BE49-F238E27FC236}">
                  <a16:creationId xmlns:a16="http://schemas.microsoft.com/office/drawing/2014/main" id="{2E3C5BCC-5749-314E-824B-A397891FA5B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690828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24" name="Straight Connector 907">
              <a:extLst>
                <a:ext uri="{FF2B5EF4-FFF2-40B4-BE49-F238E27FC236}">
                  <a16:creationId xmlns:a16="http://schemas.microsoft.com/office/drawing/2014/main" id="{0F42763E-F8ED-B142-BFB5-C636DCB05AC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787136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25" name="Straight Connector 908">
              <a:extLst>
                <a:ext uri="{FF2B5EF4-FFF2-40B4-BE49-F238E27FC236}">
                  <a16:creationId xmlns:a16="http://schemas.microsoft.com/office/drawing/2014/main" id="{CE0F8DCE-A59F-634E-A544-A4CFAAC840C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229520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26" name="Straight Connector 909">
              <a:extLst>
                <a:ext uri="{FF2B5EF4-FFF2-40B4-BE49-F238E27FC236}">
                  <a16:creationId xmlns:a16="http://schemas.microsoft.com/office/drawing/2014/main" id="{F7F4FF40-EA50-5A45-98EC-A3CE55A6676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324770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27" name="Straight Connector 910">
              <a:extLst>
                <a:ext uri="{FF2B5EF4-FFF2-40B4-BE49-F238E27FC236}">
                  <a16:creationId xmlns:a16="http://schemas.microsoft.com/office/drawing/2014/main" id="{C6D44E71-F111-0347-AE3B-349C7CFD827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420020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28" name="Straight Connector 911">
              <a:extLst>
                <a:ext uri="{FF2B5EF4-FFF2-40B4-BE49-F238E27FC236}">
                  <a16:creationId xmlns:a16="http://schemas.microsoft.com/office/drawing/2014/main" id="{1F3DB8C7-9D26-D44D-9238-F9831842DB2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883445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29" name="Straight Connector 912">
              <a:extLst>
                <a:ext uri="{FF2B5EF4-FFF2-40B4-BE49-F238E27FC236}">
                  <a16:creationId xmlns:a16="http://schemas.microsoft.com/office/drawing/2014/main" id="{3244224C-56CB-8940-93A4-074CB05AC39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134270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7330" name="TextBox 913">
              <a:extLst>
                <a:ext uri="{FF2B5EF4-FFF2-40B4-BE49-F238E27FC236}">
                  <a16:creationId xmlns:a16="http://schemas.microsoft.com/office/drawing/2014/main" id="{17F8210D-4DC9-3B43-8092-D14B43368B0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17575" y="1838325"/>
              <a:ext cx="297678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717F9F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…</a:t>
              </a:r>
            </a:p>
          </p:txBody>
        </p:sp>
      </p:grpSp>
      <p:grpSp>
        <p:nvGrpSpPr>
          <p:cNvPr id="127020" name="Group 925">
            <a:extLst>
              <a:ext uri="{FF2B5EF4-FFF2-40B4-BE49-F238E27FC236}">
                <a16:creationId xmlns:a16="http://schemas.microsoft.com/office/drawing/2014/main" id="{C311A57A-4EF5-A148-B3AB-54C4B8FCBA10}"/>
              </a:ext>
            </a:extLst>
          </p:cNvPr>
          <p:cNvGrpSpPr>
            <a:grpSpLocks/>
          </p:cNvGrpSpPr>
          <p:nvPr/>
        </p:nvGrpSpPr>
        <p:grpSpPr bwMode="auto">
          <a:xfrm>
            <a:off x="1828800" y="1843088"/>
            <a:ext cx="827088" cy="276225"/>
            <a:chOff x="656433" y="1838325"/>
            <a:chExt cx="826293" cy="276999"/>
          </a:xfrm>
        </p:grpSpPr>
        <p:cxnSp>
          <p:nvCxnSpPr>
            <p:cNvPr id="127313" name="Straight Connector 926">
              <a:extLst>
                <a:ext uri="{FF2B5EF4-FFF2-40B4-BE49-F238E27FC236}">
                  <a16:creationId xmlns:a16="http://schemas.microsoft.com/office/drawing/2014/main" id="{46CD8142-1E76-804B-B835-321E8E9F268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594520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14" name="Straight Connector 927">
              <a:extLst>
                <a:ext uri="{FF2B5EF4-FFF2-40B4-BE49-F238E27FC236}">
                  <a16:creationId xmlns:a16="http://schemas.microsoft.com/office/drawing/2014/main" id="{65FDFE92-878C-5545-89E9-E623D597C3A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690828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15" name="Straight Connector 928">
              <a:extLst>
                <a:ext uri="{FF2B5EF4-FFF2-40B4-BE49-F238E27FC236}">
                  <a16:creationId xmlns:a16="http://schemas.microsoft.com/office/drawing/2014/main" id="{24ECB6CB-7AF0-2B41-9AFE-24F25054466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787136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16" name="Straight Connector 929">
              <a:extLst>
                <a:ext uri="{FF2B5EF4-FFF2-40B4-BE49-F238E27FC236}">
                  <a16:creationId xmlns:a16="http://schemas.microsoft.com/office/drawing/2014/main" id="{05AE5BB7-56C6-0F4C-8A91-4698EEC90AD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229520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17" name="Straight Connector 930">
              <a:extLst>
                <a:ext uri="{FF2B5EF4-FFF2-40B4-BE49-F238E27FC236}">
                  <a16:creationId xmlns:a16="http://schemas.microsoft.com/office/drawing/2014/main" id="{A81CBC27-C72C-C347-B3A6-673A0E8F1D0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324770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18" name="Straight Connector 931">
              <a:extLst>
                <a:ext uri="{FF2B5EF4-FFF2-40B4-BE49-F238E27FC236}">
                  <a16:creationId xmlns:a16="http://schemas.microsoft.com/office/drawing/2014/main" id="{B003CA1C-846F-7A46-9A3A-3AB428CA158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420020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19" name="Straight Connector 932">
              <a:extLst>
                <a:ext uri="{FF2B5EF4-FFF2-40B4-BE49-F238E27FC236}">
                  <a16:creationId xmlns:a16="http://schemas.microsoft.com/office/drawing/2014/main" id="{13355AAF-216B-E941-B7FB-E4EBB79AF8E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883445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20" name="Straight Connector 933">
              <a:extLst>
                <a:ext uri="{FF2B5EF4-FFF2-40B4-BE49-F238E27FC236}">
                  <a16:creationId xmlns:a16="http://schemas.microsoft.com/office/drawing/2014/main" id="{91B1EEB3-F8AC-834D-ACEF-35CED7086CC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134270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7321" name="TextBox 934">
              <a:extLst>
                <a:ext uri="{FF2B5EF4-FFF2-40B4-BE49-F238E27FC236}">
                  <a16:creationId xmlns:a16="http://schemas.microsoft.com/office/drawing/2014/main" id="{9CC48280-FEA8-A340-924E-779973E263B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17575" y="1838325"/>
              <a:ext cx="297678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717F9F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…</a:t>
              </a:r>
            </a:p>
          </p:txBody>
        </p:sp>
      </p:grpSp>
      <p:grpSp>
        <p:nvGrpSpPr>
          <p:cNvPr id="127021" name="Group 935">
            <a:extLst>
              <a:ext uri="{FF2B5EF4-FFF2-40B4-BE49-F238E27FC236}">
                <a16:creationId xmlns:a16="http://schemas.microsoft.com/office/drawing/2014/main" id="{A5FA68D0-B32D-9D4B-A519-79C60C7237B3}"/>
              </a:ext>
            </a:extLst>
          </p:cNvPr>
          <p:cNvGrpSpPr>
            <a:grpSpLocks/>
          </p:cNvGrpSpPr>
          <p:nvPr/>
        </p:nvGrpSpPr>
        <p:grpSpPr bwMode="auto">
          <a:xfrm>
            <a:off x="2989263" y="1843088"/>
            <a:ext cx="825500" cy="276225"/>
            <a:chOff x="656433" y="1838325"/>
            <a:chExt cx="826293" cy="276999"/>
          </a:xfrm>
        </p:grpSpPr>
        <p:cxnSp>
          <p:nvCxnSpPr>
            <p:cNvPr id="127304" name="Straight Connector 936">
              <a:extLst>
                <a:ext uri="{FF2B5EF4-FFF2-40B4-BE49-F238E27FC236}">
                  <a16:creationId xmlns:a16="http://schemas.microsoft.com/office/drawing/2014/main" id="{B227E021-5BED-714D-A49C-847D507FCA9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594520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05" name="Straight Connector 937">
              <a:extLst>
                <a:ext uri="{FF2B5EF4-FFF2-40B4-BE49-F238E27FC236}">
                  <a16:creationId xmlns:a16="http://schemas.microsoft.com/office/drawing/2014/main" id="{B222719C-57D4-C047-A1F6-9C3C0AC4789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690828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06" name="Straight Connector 938">
              <a:extLst>
                <a:ext uri="{FF2B5EF4-FFF2-40B4-BE49-F238E27FC236}">
                  <a16:creationId xmlns:a16="http://schemas.microsoft.com/office/drawing/2014/main" id="{214782F8-7611-6545-BADA-93BFAAE9DE2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787136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07" name="Straight Connector 939">
              <a:extLst>
                <a:ext uri="{FF2B5EF4-FFF2-40B4-BE49-F238E27FC236}">
                  <a16:creationId xmlns:a16="http://schemas.microsoft.com/office/drawing/2014/main" id="{94E9A51E-02C6-6941-8F80-BF88F8550F7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229520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08" name="Straight Connector 940">
              <a:extLst>
                <a:ext uri="{FF2B5EF4-FFF2-40B4-BE49-F238E27FC236}">
                  <a16:creationId xmlns:a16="http://schemas.microsoft.com/office/drawing/2014/main" id="{4C03EDE2-6F8E-6644-95CA-4427ABE557D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324770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09" name="Straight Connector 941">
              <a:extLst>
                <a:ext uri="{FF2B5EF4-FFF2-40B4-BE49-F238E27FC236}">
                  <a16:creationId xmlns:a16="http://schemas.microsoft.com/office/drawing/2014/main" id="{5E9E54DB-A90A-474C-85E8-1D44689505E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420020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10" name="Straight Connector 942">
              <a:extLst>
                <a:ext uri="{FF2B5EF4-FFF2-40B4-BE49-F238E27FC236}">
                  <a16:creationId xmlns:a16="http://schemas.microsoft.com/office/drawing/2014/main" id="{2B51EDB5-81D0-A745-AE27-236F7AAD372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883445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11" name="Straight Connector 943">
              <a:extLst>
                <a:ext uri="{FF2B5EF4-FFF2-40B4-BE49-F238E27FC236}">
                  <a16:creationId xmlns:a16="http://schemas.microsoft.com/office/drawing/2014/main" id="{F4474984-BDE4-C64E-B3E5-F72350BAB4E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134270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7312" name="TextBox 944">
              <a:extLst>
                <a:ext uri="{FF2B5EF4-FFF2-40B4-BE49-F238E27FC236}">
                  <a16:creationId xmlns:a16="http://schemas.microsoft.com/office/drawing/2014/main" id="{19DB510D-3126-2E44-9A92-5EB9FA818EA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17575" y="1838325"/>
              <a:ext cx="297678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717F9F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…</a:t>
              </a:r>
            </a:p>
          </p:txBody>
        </p:sp>
      </p:grpSp>
      <p:grpSp>
        <p:nvGrpSpPr>
          <p:cNvPr id="127022" name="Group 985">
            <a:extLst>
              <a:ext uri="{FF2B5EF4-FFF2-40B4-BE49-F238E27FC236}">
                <a16:creationId xmlns:a16="http://schemas.microsoft.com/office/drawing/2014/main" id="{A96368FE-D132-424B-9F25-AB1687E148EC}"/>
              </a:ext>
            </a:extLst>
          </p:cNvPr>
          <p:cNvGrpSpPr>
            <a:grpSpLocks/>
          </p:cNvGrpSpPr>
          <p:nvPr/>
        </p:nvGrpSpPr>
        <p:grpSpPr bwMode="auto">
          <a:xfrm>
            <a:off x="657225" y="2706688"/>
            <a:ext cx="3157538" cy="284162"/>
            <a:chOff x="656433" y="2706158"/>
            <a:chExt cx="3158860" cy="285466"/>
          </a:xfrm>
        </p:grpSpPr>
        <p:grpSp>
          <p:nvGrpSpPr>
            <p:cNvPr id="127274" name="Group 945">
              <a:extLst>
                <a:ext uri="{FF2B5EF4-FFF2-40B4-BE49-F238E27FC236}">
                  <a16:creationId xmlns:a16="http://schemas.microsoft.com/office/drawing/2014/main" id="{642E7AA2-CA2A-644D-BEF6-04FB52A4C76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89000" y="2714624"/>
              <a:ext cx="826293" cy="276999"/>
              <a:chOff x="656433" y="1838325"/>
              <a:chExt cx="826293" cy="276999"/>
            </a:xfrm>
          </p:grpSpPr>
          <p:cxnSp>
            <p:nvCxnSpPr>
              <p:cNvPr id="127295" name="Straight Connector 946">
                <a:extLst>
                  <a:ext uri="{FF2B5EF4-FFF2-40B4-BE49-F238E27FC236}">
                    <a16:creationId xmlns:a16="http://schemas.microsoft.com/office/drawing/2014/main" id="{E0812847-621F-A74D-A693-DA890502350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96" name="Straight Connector 947">
                <a:extLst>
                  <a:ext uri="{FF2B5EF4-FFF2-40B4-BE49-F238E27FC236}">
                    <a16:creationId xmlns:a16="http://schemas.microsoft.com/office/drawing/2014/main" id="{C4908D6B-E765-E74A-891E-65E89E49338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97" name="Straight Connector 948">
                <a:extLst>
                  <a:ext uri="{FF2B5EF4-FFF2-40B4-BE49-F238E27FC236}">
                    <a16:creationId xmlns:a16="http://schemas.microsoft.com/office/drawing/2014/main" id="{EAA2154A-C73A-FC4B-A5BC-2C3D13F5355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98" name="Straight Connector 949">
                <a:extLst>
                  <a:ext uri="{FF2B5EF4-FFF2-40B4-BE49-F238E27FC236}">
                    <a16:creationId xmlns:a16="http://schemas.microsoft.com/office/drawing/2014/main" id="{A8099950-4F4B-674B-9251-D77AAD659D3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99" name="Straight Connector 950">
                <a:extLst>
                  <a:ext uri="{FF2B5EF4-FFF2-40B4-BE49-F238E27FC236}">
                    <a16:creationId xmlns:a16="http://schemas.microsoft.com/office/drawing/2014/main" id="{DF221CDB-2EC3-A04A-8953-8A66ADBD490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300" name="Straight Connector 951">
                <a:extLst>
                  <a:ext uri="{FF2B5EF4-FFF2-40B4-BE49-F238E27FC236}">
                    <a16:creationId xmlns:a16="http://schemas.microsoft.com/office/drawing/2014/main" id="{097E7A54-B7C8-3446-A652-C31ED58FC1C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301" name="Straight Connector 952">
                <a:extLst>
                  <a:ext uri="{FF2B5EF4-FFF2-40B4-BE49-F238E27FC236}">
                    <a16:creationId xmlns:a16="http://schemas.microsoft.com/office/drawing/2014/main" id="{68533D53-ADD9-154A-B90C-065963381D9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302" name="Straight Connector 953">
                <a:extLst>
                  <a:ext uri="{FF2B5EF4-FFF2-40B4-BE49-F238E27FC236}">
                    <a16:creationId xmlns:a16="http://schemas.microsoft.com/office/drawing/2014/main" id="{C85C8136-742C-5940-B3F3-385760FA2C10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303" name="TextBox 954">
                <a:extLst>
                  <a:ext uri="{FF2B5EF4-FFF2-40B4-BE49-F238E27FC236}">
                    <a16:creationId xmlns:a16="http://schemas.microsoft.com/office/drawing/2014/main" id="{0F723B43-0663-DB4C-947B-3EAECDD5EC7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  <p:grpSp>
          <p:nvGrpSpPr>
            <p:cNvPr id="127275" name="Group 955">
              <a:extLst>
                <a:ext uri="{FF2B5EF4-FFF2-40B4-BE49-F238E27FC236}">
                  <a16:creationId xmlns:a16="http://schemas.microsoft.com/office/drawing/2014/main" id="{3F1DC8B0-6A1D-F343-87E0-979BFA82477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29066" y="2714625"/>
              <a:ext cx="826293" cy="276999"/>
              <a:chOff x="656433" y="1838325"/>
              <a:chExt cx="826293" cy="276999"/>
            </a:xfrm>
          </p:grpSpPr>
          <p:cxnSp>
            <p:nvCxnSpPr>
              <p:cNvPr id="127286" name="Straight Connector 956">
                <a:extLst>
                  <a:ext uri="{FF2B5EF4-FFF2-40B4-BE49-F238E27FC236}">
                    <a16:creationId xmlns:a16="http://schemas.microsoft.com/office/drawing/2014/main" id="{C1021278-6B4F-1F4F-A8C8-9EC2C93F573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87" name="Straight Connector 957">
                <a:extLst>
                  <a:ext uri="{FF2B5EF4-FFF2-40B4-BE49-F238E27FC236}">
                    <a16:creationId xmlns:a16="http://schemas.microsoft.com/office/drawing/2014/main" id="{BCC11791-98AD-764E-BC61-15665FF0CD6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88" name="Straight Connector 958">
                <a:extLst>
                  <a:ext uri="{FF2B5EF4-FFF2-40B4-BE49-F238E27FC236}">
                    <a16:creationId xmlns:a16="http://schemas.microsoft.com/office/drawing/2014/main" id="{AD62EF4F-CCB1-0C45-8E97-87C6936B16B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89" name="Straight Connector 959">
                <a:extLst>
                  <a:ext uri="{FF2B5EF4-FFF2-40B4-BE49-F238E27FC236}">
                    <a16:creationId xmlns:a16="http://schemas.microsoft.com/office/drawing/2014/main" id="{CD449F79-C1D9-5D4B-85FE-F90BDEE716F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90" name="Straight Connector 960">
                <a:extLst>
                  <a:ext uri="{FF2B5EF4-FFF2-40B4-BE49-F238E27FC236}">
                    <a16:creationId xmlns:a16="http://schemas.microsoft.com/office/drawing/2014/main" id="{A3099D3C-E2D9-FC45-BDFA-BD35A2D8B43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91" name="Straight Connector 961">
                <a:extLst>
                  <a:ext uri="{FF2B5EF4-FFF2-40B4-BE49-F238E27FC236}">
                    <a16:creationId xmlns:a16="http://schemas.microsoft.com/office/drawing/2014/main" id="{0475B86A-F521-1543-BBD7-404BD5E7C4B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92" name="Straight Connector 962">
                <a:extLst>
                  <a:ext uri="{FF2B5EF4-FFF2-40B4-BE49-F238E27FC236}">
                    <a16:creationId xmlns:a16="http://schemas.microsoft.com/office/drawing/2014/main" id="{3E269717-ADF7-B445-9665-BF77D249C19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93" name="Straight Connector 963">
                <a:extLst>
                  <a:ext uri="{FF2B5EF4-FFF2-40B4-BE49-F238E27FC236}">
                    <a16:creationId xmlns:a16="http://schemas.microsoft.com/office/drawing/2014/main" id="{537FDBA8-AB88-C144-8C97-8CC6EDB83C1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294" name="TextBox 964">
                <a:extLst>
                  <a:ext uri="{FF2B5EF4-FFF2-40B4-BE49-F238E27FC236}">
                    <a16:creationId xmlns:a16="http://schemas.microsoft.com/office/drawing/2014/main" id="{C0BE7C99-A518-B24C-986A-6C29A12DA10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  <p:grpSp>
          <p:nvGrpSpPr>
            <p:cNvPr id="127276" name="Group 965">
              <a:extLst>
                <a:ext uri="{FF2B5EF4-FFF2-40B4-BE49-F238E27FC236}">
                  <a16:creationId xmlns:a16="http://schemas.microsoft.com/office/drawing/2014/main" id="{0CEB3768-1AFC-BC4B-8903-A14594D3989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6433" y="2706158"/>
              <a:ext cx="826293" cy="276999"/>
              <a:chOff x="656433" y="1838325"/>
              <a:chExt cx="826293" cy="276999"/>
            </a:xfrm>
          </p:grpSpPr>
          <p:cxnSp>
            <p:nvCxnSpPr>
              <p:cNvPr id="127277" name="Straight Connector 966">
                <a:extLst>
                  <a:ext uri="{FF2B5EF4-FFF2-40B4-BE49-F238E27FC236}">
                    <a16:creationId xmlns:a16="http://schemas.microsoft.com/office/drawing/2014/main" id="{0235A022-DEB5-B84C-BE59-B3579A6E3B9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78" name="Straight Connector 967">
                <a:extLst>
                  <a:ext uri="{FF2B5EF4-FFF2-40B4-BE49-F238E27FC236}">
                    <a16:creationId xmlns:a16="http://schemas.microsoft.com/office/drawing/2014/main" id="{0CEC5508-3F66-0B4B-A525-5A0AFC56BDB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79" name="Straight Connector 968">
                <a:extLst>
                  <a:ext uri="{FF2B5EF4-FFF2-40B4-BE49-F238E27FC236}">
                    <a16:creationId xmlns:a16="http://schemas.microsoft.com/office/drawing/2014/main" id="{C09F1BBB-A07A-654E-90F3-C074321FDFD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80" name="Straight Connector 969">
                <a:extLst>
                  <a:ext uri="{FF2B5EF4-FFF2-40B4-BE49-F238E27FC236}">
                    <a16:creationId xmlns:a16="http://schemas.microsoft.com/office/drawing/2014/main" id="{26A7AD94-7855-EC40-8F5A-F2D8DBBF702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81" name="Straight Connector 970">
                <a:extLst>
                  <a:ext uri="{FF2B5EF4-FFF2-40B4-BE49-F238E27FC236}">
                    <a16:creationId xmlns:a16="http://schemas.microsoft.com/office/drawing/2014/main" id="{67FE7D15-9FC2-884D-8381-C286DACDB95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82" name="Straight Connector 971">
                <a:extLst>
                  <a:ext uri="{FF2B5EF4-FFF2-40B4-BE49-F238E27FC236}">
                    <a16:creationId xmlns:a16="http://schemas.microsoft.com/office/drawing/2014/main" id="{F92B1943-77CE-D74F-8C6B-5CC6DF97F63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83" name="Straight Connector 972">
                <a:extLst>
                  <a:ext uri="{FF2B5EF4-FFF2-40B4-BE49-F238E27FC236}">
                    <a16:creationId xmlns:a16="http://schemas.microsoft.com/office/drawing/2014/main" id="{B53AA2AA-4857-8A4F-8505-7903DB7A68C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84" name="Straight Connector 973">
                <a:extLst>
                  <a:ext uri="{FF2B5EF4-FFF2-40B4-BE49-F238E27FC236}">
                    <a16:creationId xmlns:a16="http://schemas.microsoft.com/office/drawing/2014/main" id="{FD698737-844C-A841-AA10-ADEF4DB8965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285" name="TextBox 974">
                <a:extLst>
                  <a:ext uri="{FF2B5EF4-FFF2-40B4-BE49-F238E27FC236}">
                    <a16:creationId xmlns:a16="http://schemas.microsoft.com/office/drawing/2014/main" id="{74F1E993-49CD-1C4F-B617-20C97B08973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</p:grpSp>
      <p:grpSp>
        <p:nvGrpSpPr>
          <p:cNvPr id="127023" name="Group 986">
            <a:extLst>
              <a:ext uri="{FF2B5EF4-FFF2-40B4-BE49-F238E27FC236}">
                <a16:creationId xmlns:a16="http://schemas.microsoft.com/office/drawing/2014/main" id="{BB73297A-E744-5047-9BA9-98F790AB6890}"/>
              </a:ext>
            </a:extLst>
          </p:cNvPr>
          <p:cNvGrpSpPr>
            <a:grpSpLocks/>
          </p:cNvGrpSpPr>
          <p:nvPr/>
        </p:nvGrpSpPr>
        <p:grpSpPr bwMode="auto">
          <a:xfrm>
            <a:off x="657225" y="3582988"/>
            <a:ext cx="3157538" cy="284162"/>
            <a:chOff x="656433" y="2706158"/>
            <a:chExt cx="3158860" cy="285466"/>
          </a:xfrm>
        </p:grpSpPr>
        <p:grpSp>
          <p:nvGrpSpPr>
            <p:cNvPr id="127244" name="Group 945">
              <a:extLst>
                <a:ext uri="{FF2B5EF4-FFF2-40B4-BE49-F238E27FC236}">
                  <a16:creationId xmlns:a16="http://schemas.microsoft.com/office/drawing/2014/main" id="{5E7BF9E8-BDD6-DA4D-87E4-8D13AC60B30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89000" y="2714624"/>
              <a:ext cx="826293" cy="276999"/>
              <a:chOff x="656433" y="1838325"/>
              <a:chExt cx="826293" cy="276999"/>
            </a:xfrm>
          </p:grpSpPr>
          <p:cxnSp>
            <p:nvCxnSpPr>
              <p:cNvPr id="127265" name="Straight Connector 1008">
                <a:extLst>
                  <a:ext uri="{FF2B5EF4-FFF2-40B4-BE49-F238E27FC236}">
                    <a16:creationId xmlns:a16="http://schemas.microsoft.com/office/drawing/2014/main" id="{898A9720-1225-7742-B0B9-29500C04538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66" name="Straight Connector 1009">
                <a:extLst>
                  <a:ext uri="{FF2B5EF4-FFF2-40B4-BE49-F238E27FC236}">
                    <a16:creationId xmlns:a16="http://schemas.microsoft.com/office/drawing/2014/main" id="{6CA2A938-682F-5D48-830F-AEAE7029FEC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67" name="Straight Connector 1010">
                <a:extLst>
                  <a:ext uri="{FF2B5EF4-FFF2-40B4-BE49-F238E27FC236}">
                    <a16:creationId xmlns:a16="http://schemas.microsoft.com/office/drawing/2014/main" id="{F4E8298C-A2ED-B342-B6F2-F6EB3B92BFA0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68" name="Straight Connector 1011">
                <a:extLst>
                  <a:ext uri="{FF2B5EF4-FFF2-40B4-BE49-F238E27FC236}">
                    <a16:creationId xmlns:a16="http://schemas.microsoft.com/office/drawing/2014/main" id="{8EF28F66-7301-494B-A148-43C0DC92F96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69" name="Straight Connector 1012">
                <a:extLst>
                  <a:ext uri="{FF2B5EF4-FFF2-40B4-BE49-F238E27FC236}">
                    <a16:creationId xmlns:a16="http://schemas.microsoft.com/office/drawing/2014/main" id="{A7EA8E3F-7D20-A347-AC7C-78C01397F89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70" name="Straight Connector 1013">
                <a:extLst>
                  <a:ext uri="{FF2B5EF4-FFF2-40B4-BE49-F238E27FC236}">
                    <a16:creationId xmlns:a16="http://schemas.microsoft.com/office/drawing/2014/main" id="{BC83ED94-AA6B-FA4B-BE36-87E23B43A18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71" name="Straight Connector 1014">
                <a:extLst>
                  <a:ext uri="{FF2B5EF4-FFF2-40B4-BE49-F238E27FC236}">
                    <a16:creationId xmlns:a16="http://schemas.microsoft.com/office/drawing/2014/main" id="{88C9E745-9FE7-6F46-9F17-CF853CE86409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72" name="Straight Connector 1015">
                <a:extLst>
                  <a:ext uri="{FF2B5EF4-FFF2-40B4-BE49-F238E27FC236}">
                    <a16:creationId xmlns:a16="http://schemas.microsoft.com/office/drawing/2014/main" id="{0A511194-D3E5-3646-BB02-C67D9113B82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273" name="TextBox 1016">
                <a:extLst>
                  <a:ext uri="{FF2B5EF4-FFF2-40B4-BE49-F238E27FC236}">
                    <a16:creationId xmlns:a16="http://schemas.microsoft.com/office/drawing/2014/main" id="{BE28BD04-DBAC-D647-B5C5-55B3D1BDB32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  <p:grpSp>
          <p:nvGrpSpPr>
            <p:cNvPr id="127245" name="Group 955">
              <a:extLst>
                <a:ext uri="{FF2B5EF4-FFF2-40B4-BE49-F238E27FC236}">
                  <a16:creationId xmlns:a16="http://schemas.microsoft.com/office/drawing/2014/main" id="{279680F4-695B-6F4C-AA1F-A59B0CDB2E6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29066" y="2714625"/>
              <a:ext cx="826293" cy="276999"/>
              <a:chOff x="656433" y="1838325"/>
              <a:chExt cx="826293" cy="276999"/>
            </a:xfrm>
          </p:grpSpPr>
          <p:cxnSp>
            <p:nvCxnSpPr>
              <p:cNvPr id="127256" name="Straight Connector 999">
                <a:extLst>
                  <a:ext uri="{FF2B5EF4-FFF2-40B4-BE49-F238E27FC236}">
                    <a16:creationId xmlns:a16="http://schemas.microsoft.com/office/drawing/2014/main" id="{450E1A36-C66F-164E-8DC1-CC8E72E45EE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57" name="Straight Connector 1000">
                <a:extLst>
                  <a:ext uri="{FF2B5EF4-FFF2-40B4-BE49-F238E27FC236}">
                    <a16:creationId xmlns:a16="http://schemas.microsoft.com/office/drawing/2014/main" id="{4C31ECB0-36B2-3046-B234-D05E968BA92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58" name="Straight Connector 1001">
                <a:extLst>
                  <a:ext uri="{FF2B5EF4-FFF2-40B4-BE49-F238E27FC236}">
                    <a16:creationId xmlns:a16="http://schemas.microsoft.com/office/drawing/2014/main" id="{51EC5FEA-2963-2441-AA24-DB4BD7F8468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59" name="Straight Connector 1002">
                <a:extLst>
                  <a:ext uri="{FF2B5EF4-FFF2-40B4-BE49-F238E27FC236}">
                    <a16:creationId xmlns:a16="http://schemas.microsoft.com/office/drawing/2014/main" id="{3B921336-CAE0-BA44-A9AE-BDADCEE4351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60" name="Straight Connector 1003">
                <a:extLst>
                  <a:ext uri="{FF2B5EF4-FFF2-40B4-BE49-F238E27FC236}">
                    <a16:creationId xmlns:a16="http://schemas.microsoft.com/office/drawing/2014/main" id="{F7FC1439-2C64-A040-BCC8-015D3282FBE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61" name="Straight Connector 1004">
                <a:extLst>
                  <a:ext uri="{FF2B5EF4-FFF2-40B4-BE49-F238E27FC236}">
                    <a16:creationId xmlns:a16="http://schemas.microsoft.com/office/drawing/2014/main" id="{4C65DA63-B5A4-DA41-BBC9-5F3440B54D1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62" name="Straight Connector 1005">
                <a:extLst>
                  <a:ext uri="{FF2B5EF4-FFF2-40B4-BE49-F238E27FC236}">
                    <a16:creationId xmlns:a16="http://schemas.microsoft.com/office/drawing/2014/main" id="{CF34F665-E992-EF43-BFF0-8D599BB7DAE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63" name="Straight Connector 1006">
                <a:extLst>
                  <a:ext uri="{FF2B5EF4-FFF2-40B4-BE49-F238E27FC236}">
                    <a16:creationId xmlns:a16="http://schemas.microsoft.com/office/drawing/2014/main" id="{999149BD-6E56-AB46-9D2C-48E3574CB67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264" name="TextBox 1007">
                <a:extLst>
                  <a:ext uri="{FF2B5EF4-FFF2-40B4-BE49-F238E27FC236}">
                    <a16:creationId xmlns:a16="http://schemas.microsoft.com/office/drawing/2014/main" id="{7EF4DEC9-1791-D54D-BDDC-0E63B899ECD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  <p:grpSp>
          <p:nvGrpSpPr>
            <p:cNvPr id="127246" name="Group 965">
              <a:extLst>
                <a:ext uri="{FF2B5EF4-FFF2-40B4-BE49-F238E27FC236}">
                  <a16:creationId xmlns:a16="http://schemas.microsoft.com/office/drawing/2014/main" id="{701403FC-BACB-094A-90B3-033E57FEA2F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6433" y="2706158"/>
              <a:ext cx="826293" cy="276999"/>
              <a:chOff x="656433" y="1838325"/>
              <a:chExt cx="826293" cy="276999"/>
            </a:xfrm>
          </p:grpSpPr>
          <p:cxnSp>
            <p:nvCxnSpPr>
              <p:cNvPr id="127247" name="Straight Connector 990">
                <a:extLst>
                  <a:ext uri="{FF2B5EF4-FFF2-40B4-BE49-F238E27FC236}">
                    <a16:creationId xmlns:a16="http://schemas.microsoft.com/office/drawing/2014/main" id="{322A80B5-0821-F94D-A647-EE3B9715913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48" name="Straight Connector 991">
                <a:extLst>
                  <a:ext uri="{FF2B5EF4-FFF2-40B4-BE49-F238E27FC236}">
                    <a16:creationId xmlns:a16="http://schemas.microsoft.com/office/drawing/2014/main" id="{099D7503-560B-DC4D-9E45-56C9A8E608A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49" name="Straight Connector 992">
                <a:extLst>
                  <a:ext uri="{FF2B5EF4-FFF2-40B4-BE49-F238E27FC236}">
                    <a16:creationId xmlns:a16="http://schemas.microsoft.com/office/drawing/2014/main" id="{24B40DDB-0B09-094A-9551-76B5B4569AF9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50" name="Straight Connector 993">
                <a:extLst>
                  <a:ext uri="{FF2B5EF4-FFF2-40B4-BE49-F238E27FC236}">
                    <a16:creationId xmlns:a16="http://schemas.microsoft.com/office/drawing/2014/main" id="{408563F7-E3A3-5B4B-8FF2-65F9C298EEE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51" name="Straight Connector 994">
                <a:extLst>
                  <a:ext uri="{FF2B5EF4-FFF2-40B4-BE49-F238E27FC236}">
                    <a16:creationId xmlns:a16="http://schemas.microsoft.com/office/drawing/2014/main" id="{A1E6B93C-0B5E-DD4F-B09E-3F4FACD7918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52" name="Straight Connector 995">
                <a:extLst>
                  <a:ext uri="{FF2B5EF4-FFF2-40B4-BE49-F238E27FC236}">
                    <a16:creationId xmlns:a16="http://schemas.microsoft.com/office/drawing/2014/main" id="{6475F151-8895-634E-AAED-DC4B672E071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53" name="Straight Connector 996">
                <a:extLst>
                  <a:ext uri="{FF2B5EF4-FFF2-40B4-BE49-F238E27FC236}">
                    <a16:creationId xmlns:a16="http://schemas.microsoft.com/office/drawing/2014/main" id="{7C7D0436-255D-D44A-9C35-7E4C476B2C5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54" name="Straight Connector 997">
                <a:extLst>
                  <a:ext uri="{FF2B5EF4-FFF2-40B4-BE49-F238E27FC236}">
                    <a16:creationId xmlns:a16="http://schemas.microsoft.com/office/drawing/2014/main" id="{6F6A187D-85DB-DB46-8A03-615ED272053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255" name="TextBox 998">
                <a:extLst>
                  <a:ext uri="{FF2B5EF4-FFF2-40B4-BE49-F238E27FC236}">
                    <a16:creationId xmlns:a16="http://schemas.microsoft.com/office/drawing/2014/main" id="{EE33592A-17C0-9147-9510-09E5A97A7DA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</p:grpSp>
      <p:grpSp>
        <p:nvGrpSpPr>
          <p:cNvPr id="127024" name="Group 1017">
            <a:extLst>
              <a:ext uri="{FF2B5EF4-FFF2-40B4-BE49-F238E27FC236}">
                <a16:creationId xmlns:a16="http://schemas.microsoft.com/office/drawing/2014/main" id="{D6C062F1-B7A9-824F-BF8E-B79174E342C7}"/>
              </a:ext>
            </a:extLst>
          </p:cNvPr>
          <p:cNvGrpSpPr>
            <a:grpSpLocks/>
          </p:cNvGrpSpPr>
          <p:nvPr/>
        </p:nvGrpSpPr>
        <p:grpSpPr bwMode="auto">
          <a:xfrm>
            <a:off x="657225" y="4452938"/>
            <a:ext cx="3157538" cy="284162"/>
            <a:chOff x="656433" y="2706158"/>
            <a:chExt cx="3158860" cy="285466"/>
          </a:xfrm>
        </p:grpSpPr>
        <p:grpSp>
          <p:nvGrpSpPr>
            <p:cNvPr id="127214" name="Group 945">
              <a:extLst>
                <a:ext uri="{FF2B5EF4-FFF2-40B4-BE49-F238E27FC236}">
                  <a16:creationId xmlns:a16="http://schemas.microsoft.com/office/drawing/2014/main" id="{CCB54467-0946-4F4B-B35F-F34DD7C1300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89000" y="2714624"/>
              <a:ext cx="826293" cy="276999"/>
              <a:chOff x="656433" y="1838325"/>
              <a:chExt cx="826293" cy="276999"/>
            </a:xfrm>
          </p:grpSpPr>
          <p:cxnSp>
            <p:nvCxnSpPr>
              <p:cNvPr id="127235" name="Straight Connector 1039">
                <a:extLst>
                  <a:ext uri="{FF2B5EF4-FFF2-40B4-BE49-F238E27FC236}">
                    <a16:creationId xmlns:a16="http://schemas.microsoft.com/office/drawing/2014/main" id="{AA0DDE8B-731C-8543-984E-0238DCC2B6F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36" name="Straight Connector 1040">
                <a:extLst>
                  <a:ext uri="{FF2B5EF4-FFF2-40B4-BE49-F238E27FC236}">
                    <a16:creationId xmlns:a16="http://schemas.microsoft.com/office/drawing/2014/main" id="{182E076A-CE01-934B-8CA9-0BB26E0E5B5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37" name="Straight Connector 1041">
                <a:extLst>
                  <a:ext uri="{FF2B5EF4-FFF2-40B4-BE49-F238E27FC236}">
                    <a16:creationId xmlns:a16="http://schemas.microsoft.com/office/drawing/2014/main" id="{AA3EE890-0828-2443-97DC-009B35B5A16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38" name="Straight Connector 1042">
                <a:extLst>
                  <a:ext uri="{FF2B5EF4-FFF2-40B4-BE49-F238E27FC236}">
                    <a16:creationId xmlns:a16="http://schemas.microsoft.com/office/drawing/2014/main" id="{1845F200-98D2-F14E-AB07-815DA565508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39" name="Straight Connector 1043">
                <a:extLst>
                  <a:ext uri="{FF2B5EF4-FFF2-40B4-BE49-F238E27FC236}">
                    <a16:creationId xmlns:a16="http://schemas.microsoft.com/office/drawing/2014/main" id="{60C3E03C-0621-B74E-A6A1-3F21E21E348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40" name="Straight Connector 1044">
                <a:extLst>
                  <a:ext uri="{FF2B5EF4-FFF2-40B4-BE49-F238E27FC236}">
                    <a16:creationId xmlns:a16="http://schemas.microsoft.com/office/drawing/2014/main" id="{AC5BC777-9B2C-B84C-9FDD-2873EF9039E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41" name="Straight Connector 1045">
                <a:extLst>
                  <a:ext uri="{FF2B5EF4-FFF2-40B4-BE49-F238E27FC236}">
                    <a16:creationId xmlns:a16="http://schemas.microsoft.com/office/drawing/2014/main" id="{E223581E-C5B1-3845-BC22-CAF63881738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42" name="Straight Connector 1046">
                <a:extLst>
                  <a:ext uri="{FF2B5EF4-FFF2-40B4-BE49-F238E27FC236}">
                    <a16:creationId xmlns:a16="http://schemas.microsoft.com/office/drawing/2014/main" id="{5513415F-D97C-084E-A5C6-ED1D90EC5E5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243" name="TextBox 1047">
                <a:extLst>
                  <a:ext uri="{FF2B5EF4-FFF2-40B4-BE49-F238E27FC236}">
                    <a16:creationId xmlns:a16="http://schemas.microsoft.com/office/drawing/2014/main" id="{741C2175-3E9C-6043-AA36-851CED267FE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  <p:grpSp>
          <p:nvGrpSpPr>
            <p:cNvPr id="127215" name="Group 955">
              <a:extLst>
                <a:ext uri="{FF2B5EF4-FFF2-40B4-BE49-F238E27FC236}">
                  <a16:creationId xmlns:a16="http://schemas.microsoft.com/office/drawing/2014/main" id="{FB8B5A75-91BA-0B42-AF6F-E9833F52CB7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29066" y="2714625"/>
              <a:ext cx="826293" cy="276999"/>
              <a:chOff x="656433" y="1838325"/>
              <a:chExt cx="826293" cy="276999"/>
            </a:xfrm>
          </p:grpSpPr>
          <p:cxnSp>
            <p:nvCxnSpPr>
              <p:cNvPr id="127226" name="Straight Connector 1030">
                <a:extLst>
                  <a:ext uri="{FF2B5EF4-FFF2-40B4-BE49-F238E27FC236}">
                    <a16:creationId xmlns:a16="http://schemas.microsoft.com/office/drawing/2014/main" id="{DB95B130-F153-0A40-B81C-98CB2AA9AA2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27" name="Straight Connector 1031">
                <a:extLst>
                  <a:ext uri="{FF2B5EF4-FFF2-40B4-BE49-F238E27FC236}">
                    <a16:creationId xmlns:a16="http://schemas.microsoft.com/office/drawing/2014/main" id="{4B3C967B-2647-A34A-8B3E-C0890208891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28" name="Straight Connector 1032">
                <a:extLst>
                  <a:ext uri="{FF2B5EF4-FFF2-40B4-BE49-F238E27FC236}">
                    <a16:creationId xmlns:a16="http://schemas.microsoft.com/office/drawing/2014/main" id="{FD055827-7E87-E94F-B93F-E8CFB0DD958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29" name="Straight Connector 1033">
                <a:extLst>
                  <a:ext uri="{FF2B5EF4-FFF2-40B4-BE49-F238E27FC236}">
                    <a16:creationId xmlns:a16="http://schemas.microsoft.com/office/drawing/2014/main" id="{86934869-AB5C-A549-B7EA-6D6B48FCB6B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30" name="Straight Connector 1034">
                <a:extLst>
                  <a:ext uri="{FF2B5EF4-FFF2-40B4-BE49-F238E27FC236}">
                    <a16:creationId xmlns:a16="http://schemas.microsoft.com/office/drawing/2014/main" id="{3ABA1150-8C8B-1D40-A9AE-63173EFEDA1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31" name="Straight Connector 1035">
                <a:extLst>
                  <a:ext uri="{FF2B5EF4-FFF2-40B4-BE49-F238E27FC236}">
                    <a16:creationId xmlns:a16="http://schemas.microsoft.com/office/drawing/2014/main" id="{A8B1802B-88D5-934E-AD8E-BF6448A10DA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32" name="Straight Connector 1036">
                <a:extLst>
                  <a:ext uri="{FF2B5EF4-FFF2-40B4-BE49-F238E27FC236}">
                    <a16:creationId xmlns:a16="http://schemas.microsoft.com/office/drawing/2014/main" id="{344F5BE2-0AC0-704F-AF70-9962650C134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33" name="Straight Connector 1037">
                <a:extLst>
                  <a:ext uri="{FF2B5EF4-FFF2-40B4-BE49-F238E27FC236}">
                    <a16:creationId xmlns:a16="http://schemas.microsoft.com/office/drawing/2014/main" id="{0F1FACF4-F19F-2B42-9044-21A6CE70905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234" name="TextBox 1038">
                <a:extLst>
                  <a:ext uri="{FF2B5EF4-FFF2-40B4-BE49-F238E27FC236}">
                    <a16:creationId xmlns:a16="http://schemas.microsoft.com/office/drawing/2014/main" id="{3D8250F2-ADE7-A642-A513-C7A764FE983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  <p:grpSp>
          <p:nvGrpSpPr>
            <p:cNvPr id="127216" name="Group 965">
              <a:extLst>
                <a:ext uri="{FF2B5EF4-FFF2-40B4-BE49-F238E27FC236}">
                  <a16:creationId xmlns:a16="http://schemas.microsoft.com/office/drawing/2014/main" id="{658173FF-970C-D64B-A535-65747D87A42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6433" y="2706158"/>
              <a:ext cx="826293" cy="276999"/>
              <a:chOff x="656433" y="1838325"/>
              <a:chExt cx="826293" cy="276999"/>
            </a:xfrm>
          </p:grpSpPr>
          <p:cxnSp>
            <p:nvCxnSpPr>
              <p:cNvPr id="127217" name="Straight Connector 1021">
                <a:extLst>
                  <a:ext uri="{FF2B5EF4-FFF2-40B4-BE49-F238E27FC236}">
                    <a16:creationId xmlns:a16="http://schemas.microsoft.com/office/drawing/2014/main" id="{E3BCFDC4-CA30-6441-9E4D-639A82E30F0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18" name="Straight Connector 1022">
                <a:extLst>
                  <a:ext uri="{FF2B5EF4-FFF2-40B4-BE49-F238E27FC236}">
                    <a16:creationId xmlns:a16="http://schemas.microsoft.com/office/drawing/2014/main" id="{03BF4BE0-B840-0840-A576-510BADDE6B5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19" name="Straight Connector 1023">
                <a:extLst>
                  <a:ext uri="{FF2B5EF4-FFF2-40B4-BE49-F238E27FC236}">
                    <a16:creationId xmlns:a16="http://schemas.microsoft.com/office/drawing/2014/main" id="{2B67F30C-FCA3-C049-9702-4A83023A4A5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20" name="Straight Connector 1024">
                <a:extLst>
                  <a:ext uri="{FF2B5EF4-FFF2-40B4-BE49-F238E27FC236}">
                    <a16:creationId xmlns:a16="http://schemas.microsoft.com/office/drawing/2014/main" id="{3FB4BC4C-9C7C-3948-92D8-A10813F28D4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21" name="Straight Connector 1025">
                <a:extLst>
                  <a:ext uri="{FF2B5EF4-FFF2-40B4-BE49-F238E27FC236}">
                    <a16:creationId xmlns:a16="http://schemas.microsoft.com/office/drawing/2014/main" id="{B64FC1F5-99D6-E64C-858E-EC341052592D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22" name="Straight Connector 1026">
                <a:extLst>
                  <a:ext uri="{FF2B5EF4-FFF2-40B4-BE49-F238E27FC236}">
                    <a16:creationId xmlns:a16="http://schemas.microsoft.com/office/drawing/2014/main" id="{49220499-9EAA-CC4A-9DAD-5EAF4D48195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23" name="Straight Connector 1027">
                <a:extLst>
                  <a:ext uri="{FF2B5EF4-FFF2-40B4-BE49-F238E27FC236}">
                    <a16:creationId xmlns:a16="http://schemas.microsoft.com/office/drawing/2014/main" id="{672B9303-B7A7-D745-A045-EADDB58B2DA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24" name="Straight Connector 1028">
                <a:extLst>
                  <a:ext uri="{FF2B5EF4-FFF2-40B4-BE49-F238E27FC236}">
                    <a16:creationId xmlns:a16="http://schemas.microsoft.com/office/drawing/2014/main" id="{726CB0AC-36AD-EA41-AB23-05F9B38B7B20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225" name="TextBox 1029">
                <a:extLst>
                  <a:ext uri="{FF2B5EF4-FFF2-40B4-BE49-F238E27FC236}">
                    <a16:creationId xmlns:a16="http://schemas.microsoft.com/office/drawing/2014/main" id="{58CA5E37-D404-4240-86E5-52D243B3425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</p:grpSp>
      <p:grpSp>
        <p:nvGrpSpPr>
          <p:cNvPr id="127025" name="Group 1048">
            <a:extLst>
              <a:ext uri="{FF2B5EF4-FFF2-40B4-BE49-F238E27FC236}">
                <a16:creationId xmlns:a16="http://schemas.microsoft.com/office/drawing/2014/main" id="{EE486295-5646-6640-9821-03B517B8A66E}"/>
              </a:ext>
            </a:extLst>
          </p:cNvPr>
          <p:cNvGrpSpPr>
            <a:grpSpLocks/>
          </p:cNvGrpSpPr>
          <p:nvPr/>
        </p:nvGrpSpPr>
        <p:grpSpPr bwMode="auto">
          <a:xfrm>
            <a:off x="657225" y="5322888"/>
            <a:ext cx="3157538" cy="284162"/>
            <a:chOff x="656433" y="2706158"/>
            <a:chExt cx="3158860" cy="285466"/>
          </a:xfrm>
        </p:grpSpPr>
        <p:grpSp>
          <p:nvGrpSpPr>
            <p:cNvPr id="127184" name="Group 945">
              <a:extLst>
                <a:ext uri="{FF2B5EF4-FFF2-40B4-BE49-F238E27FC236}">
                  <a16:creationId xmlns:a16="http://schemas.microsoft.com/office/drawing/2014/main" id="{6D01C3F5-F47E-B842-9629-2ECD021921C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89000" y="2714624"/>
              <a:ext cx="826293" cy="276999"/>
              <a:chOff x="656433" y="1838325"/>
              <a:chExt cx="826293" cy="276999"/>
            </a:xfrm>
          </p:grpSpPr>
          <p:cxnSp>
            <p:nvCxnSpPr>
              <p:cNvPr id="127205" name="Straight Connector 1070">
                <a:extLst>
                  <a:ext uri="{FF2B5EF4-FFF2-40B4-BE49-F238E27FC236}">
                    <a16:creationId xmlns:a16="http://schemas.microsoft.com/office/drawing/2014/main" id="{727548B8-75C2-A748-B1BD-3346038B4F5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06" name="Straight Connector 1071">
                <a:extLst>
                  <a:ext uri="{FF2B5EF4-FFF2-40B4-BE49-F238E27FC236}">
                    <a16:creationId xmlns:a16="http://schemas.microsoft.com/office/drawing/2014/main" id="{34F33032-A38C-4B44-9B34-28C8E05934A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07" name="Straight Connector 1072">
                <a:extLst>
                  <a:ext uri="{FF2B5EF4-FFF2-40B4-BE49-F238E27FC236}">
                    <a16:creationId xmlns:a16="http://schemas.microsoft.com/office/drawing/2014/main" id="{56DC1EE7-F068-DF41-A0E7-F345F1871A1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08" name="Straight Connector 1073">
                <a:extLst>
                  <a:ext uri="{FF2B5EF4-FFF2-40B4-BE49-F238E27FC236}">
                    <a16:creationId xmlns:a16="http://schemas.microsoft.com/office/drawing/2014/main" id="{CF572FF2-03E6-A043-9303-0D668C08862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09" name="Straight Connector 1074">
                <a:extLst>
                  <a:ext uri="{FF2B5EF4-FFF2-40B4-BE49-F238E27FC236}">
                    <a16:creationId xmlns:a16="http://schemas.microsoft.com/office/drawing/2014/main" id="{7FA68812-2531-FA47-9160-DA0AAD33E77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10" name="Straight Connector 1075">
                <a:extLst>
                  <a:ext uri="{FF2B5EF4-FFF2-40B4-BE49-F238E27FC236}">
                    <a16:creationId xmlns:a16="http://schemas.microsoft.com/office/drawing/2014/main" id="{D4AF058D-42AE-4C4E-8BD0-6BEF4421127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11" name="Straight Connector 1076">
                <a:extLst>
                  <a:ext uri="{FF2B5EF4-FFF2-40B4-BE49-F238E27FC236}">
                    <a16:creationId xmlns:a16="http://schemas.microsoft.com/office/drawing/2014/main" id="{13D860AA-EC1B-1C4B-ABDE-425AA33DCD5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12" name="Straight Connector 1077">
                <a:extLst>
                  <a:ext uri="{FF2B5EF4-FFF2-40B4-BE49-F238E27FC236}">
                    <a16:creationId xmlns:a16="http://schemas.microsoft.com/office/drawing/2014/main" id="{9BAF5C66-5C55-0644-8A94-53B31B4F4DE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213" name="TextBox 1078">
                <a:extLst>
                  <a:ext uri="{FF2B5EF4-FFF2-40B4-BE49-F238E27FC236}">
                    <a16:creationId xmlns:a16="http://schemas.microsoft.com/office/drawing/2014/main" id="{5DC31464-961A-8A4B-A923-8DE497DFBDA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  <p:grpSp>
          <p:nvGrpSpPr>
            <p:cNvPr id="127185" name="Group 955">
              <a:extLst>
                <a:ext uri="{FF2B5EF4-FFF2-40B4-BE49-F238E27FC236}">
                  <a16:creationId xmlns:a16="http://schemas.microsoft.com/office/drawing/2014/main" id="{E2613105-EEB4-A346-B516-B81D6929503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29066" y="2714625"/>
              <a:ext cx="826293" cy="276999"/>
              <a:chOff x="656433" y="1838325"/>
              <a:chExt cx="826293" cy="276999"/>
            </a:xfrm>
          </p:grpSpPr>
          <p:cxnSp>
            <p:nvCxnSpPr>
              <p:cNvPr id="127196" name="Straight Connector 1061">
                <a:extLst>
                  <a:ext uri="{FF2B5EF4-FFF2-40B4-BE49-F238E27FC236}">
                    <a16:creationId xmlns:a16="http://schemas.microsoft.com/office/drawing/2014/main" id="{499B1271-75B4-5146-AB1F-0940D116014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97" name="Straight Connector 1062">
                <a:extLst>
                  <a:ext uri="{FF2B5EF4-FFF2-40B4-BE49-F238E27FC236}">
                    <a16:creationId xmlns:a16="http://schemas.microsoft.com/office/drawing/2014/main" id="{8A5AE72C-8435-AB4B-BE39-BD0745B849CD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98" name="Straight Connector 1063">
                <a:extLst>
                  <a:ext uri="{FF2B5EF4-FFF2-40B4-BE49-F238E27FC236}">
                    <a16:creationId xmlns:a16="http://schemas.microsoft.com/office/drawing/2014/main" id="{9F49D91F-5116-A14A-A479-B598D7EB73B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99" name="Straight Connector 1064">
                <a:extLst>
                  <a:ext uri="{FF2B5EF4-FFF2-40B4-BE49-F238E27FC236}">
                    <a16:creationId xmlns:a16="http://schemas.microsoft.com/office/drawing/2014/main" id="{7F2E21C7-88CC-AF47-B441-E9DCADE8387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00" name="Straight Connector 1065">
                <a:extLst>
                  <a:ext uri="{FF2B5EF4-FFF2-40B4-BE49-F238E27FC236}">
                    <a16:creationId xmlns:a16="http://schemas.microsoft.com/office/drawing/2014/main" id="{663A4978-A61E-0847-A9C8-1E6C965DF4B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01" name="Straight Connector 1066">
                <a:extLst>
                  <a:ext uri="{FF2B5EF4-FFF2-40B4-BE49-F238E27FC236}">
                    <a16:creationId xmlns:a16="http://schemas.microsoft.com/office/drawing/2014/main" id="{2F13195F-18DC-3644-833A-2C778BC618CD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02" name="Straight Connector 1067">
                <a:extLst>
                  <a:ext uri="{FF2B5EF4-FFF2-40B4-BE49-F238E27FC236}">
                    <a16:creationId xmlns:a16="http://schemas.microsoft.com/office/drawing/2014/main" id="{38BF5288-957F-114E-8FAF-B9BDE345BC9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03" name="Straight Connector 1068">
                <a:extLst>
                  <a:ext uri="{FF2B5EF4-FFF2-40B4-BE49-F238E27FC236}">
                    <a16:creationId xmlns:a16="http://schemas.microsoft.com/office/drawing/2014/main" id="{31C38493-3D6D-E14F-86AD-BAEB9F6C143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204" name="TextBox 1069">
                <a:extLst>
                  <a:ext uri="{FF2B5EF4-FFF2-40B4-BE49-F238E27FC236}">
                    <a16:creationId xmlns:a16="http://schemas.microsoft.com/office/drawing/2014/main" id="{86C7F4FC-88CD-074C-9D41-C27A9DA6AA4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  <p:grpSp>
          <p:nvGrpSpPr>
            <p:cNvPr id="127186" name="Group 965">
              <a:extLst>
                <a:ext uri="{FF2B5EF4-FFF2-40B4-BE49-F238E27FC236}">
                  <a16:creationId xmlns:a16="http://schemas.microsoft.com/office/drawing/2014/main" id="{B1CE9D48-D31F-5443-A7E7-7F60F885C69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6433" y="2706158"/>
              <a:ext cx="826293" cy="276999"/>
              <a:chOff x="656433" y="1838325"/>
              <a:chExt cx="826293" cy="276999"/>
            </a:xfrm>
          </p:grpSpPr>
          <p:cxnSp>
            <p:nvCxnSpPr>
              <p:cNvPr id="127187" name="Straight Connector 1052">
                <a:extLst>
                  <a:ext uri="{FF2B5EF4-FFF2-40B4-BE49-F238E27FC236}">
                    <a16:creationId xmlns:a16="http://schemas.microsoft.com/office/drawing/2014/main" id="{A930C769-B075-E24F-9A89-152F63BF759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88" name="Straight Connector 1053">
                <a:extLst>
                  <a:ext uri="{FF2B5EF4-FFF2-40B4-BE49-F238E27FC236}">
                    <a16:creationId xmlns:a16="http://schemas.microsoft.com/office/drawing/2014/main" id="{11A514D3-FCBB-674E-9098-A43BDA441479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89" name="Straight Connector 1054">
                <a:extLst>
                  <a:ext uri="{FF2B5EF4-FFF2-40B4-BE49-F238E27FC236}">
                    <a16:creationId xmlns:a16="http://schemas.microsoft.com/office/drawing/2014/main" id="{2A240664-5CEB-034C-AE65-752EC17D1E1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90" name="Straight Connector 1055">
                <a:extLst>
                  <a:ext uri="{FF2B5EF4-FFF2-40B4-BE49-F238E27FC236}">
                    <a16:creationId xmlns:a16="http://schemas.microsoft.com/office/drawing/2014/main" id="{9F4D3DB6-CF2E-A345-A241-B2918E85DE8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91" name="Straight Connector 1056">
                <a:extLst>
                  <a:ext uri="{FF2B5EF4-FFF2-40B4-BE49-F238E27FC236}">
                    <a16:creationId xmlns:a16="http://schemas.microsoft.com/office/drawing/2014/main" id="{1F01D04E-2EC4-B94A-85B2-F17BE1BB83D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92" name="Straight Connector 1057">
                <a:extLst>
                  <a:ext uri="{FF2B5EF4-FFF2-40B4-BE49-F238E27FC236}">
                    <a16:creationId xmlns:a16="http://schemas.microsoft.com/office/drawing/2014/main" id="{25556825-634E-BE48-9E67-186C30D5DC5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93" name="Straight Connector 1058">
                <a:extLst>
                  <a:ext uri="{FF2B5EF4-FFF2-40B4-BE49-F238E27FC236}">
                    <a16:creationId xmlns:a16="http://schemas.microsoft.com/office/drawing/2014/main" id="{E086D7F3-B4CE-EB40-82C8-5BD45A984EB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94" name="Straight Connector 1059">
                <a:extLst>
                  <a:ext uri="{FF2B5EF4-FFF2-40B4-BE49-F238E27FC236}">
                    <a16:creationId xmlns:a16="http://schemas.microsoft.com/office/drawing/2014/main" id="{C4839C1E-DD69-7C4C-82B5-29F154A34AA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195" name="TextBox 1060">
                <a:extLst>
                  <a:ext uri="{FF2B5EF4-FFF2-40B4-BE49-F238E27FC236}">
                    <a16:creationId xmlns:a16="http://schemas.microsoft.com/office/drawing/2014/main" id="{FFBF2A44-65D0-B444-B4AD-05C0E044E7B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</p:grpSp>
      <p:grpSp>
        <p:nvGrpSpPr>
          <p:cNvPr id="127026" name="Group 1079">
            <a:extLst>
              <a:ext uri="{FF2B5EF4-FFF2-40B4-BE49-F238E27FC236}">
                <a16:creationId xmlns:a16="http://schemas.microsoft.com/office/drawing/2014/main" id="{FD637780-A1D4-D340-832E-DE47408BEA31}"/>
              </a:ext>
            </a:extLst>
          </p:cNvPr>
          <p:cNvGrpSpPr>
            <a:grpSpLocks/>
          </p:cNvGrpSpPr>
          <p:nvPr/>
        </p:nvGrpSpPr>
        <p:grpSpPr bwMode="auto">
          <a:xfrm>
            <a:off x="5330825" y="1836738"/>
            <a:ext cx="3157538" cy="284162"/>
            <a:chOff x="656433" y="2706158"/>
            <a:chExt cx="3158860" cy="285466"/>
          </a:xfrm>
        </p:grpSpPr>
        <p:grpSp>
          <p:nvGrpSpPr>
            <p:cNvPr id="127154" name="Group 945">
              <a:extLst>
                <a:ext uri="{FF2B5EF4-FFF2-40B4-BE49-F238E27FC236}">
                  <a16:creationId xmlns:a16="http://schemas.microsoft.com/office/drawing/2014/main" id="{5D1CA993-D04B-EF4F-AA99-F3644DEF493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89000" y="2714624"/>
              <a:ext cx="826293" cy="276999"/>
              <a:chOff x="656433" y="1838325"/>
              <a:chExt cx="826293" cy="276999"/>
            </a:xfrm>
          </p:grpSpPr>
          <p:cxnSp>
            <p:nvCxnSpPr>
              <p:cNvPr id="127175" name="Straight Connector 1101">
                <a:extLst>
                  <a:ext uri="{FF2B5EF4-FFF2-40B4-BE49-F238E27FC236}">
                    <a16:creationId xmlns:a16="http://schemas.microsoft.com/office/drawing/2014/main" id="{DF46503F-18C8-4B48-A1CF-34E129A2145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76" name="Straight Connector 1102">
                <a:extLst>
                  <a:ext uri="{FF2B5EF4-FFF2-40B4-BE49-F238E27FC236}">
                    <a16:creationId xmlns:a16="http://schemas.microsoft.com/office/drawing/2014/main" id="{BC358C47-A106-5B4D-A165-04866D763D6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77" name="Straight Connector 1103">
                <a:extLst>
                  <a:ext uri="{FF2B5EF4-FFF2-40B4-BE49-F238E27FC236}">
                    <a16:creationId xmlns:a16="http://schemas.microsoft.com/office/drawing/2014/main" id="{5F729DF2-E10C-B948-9AAC-3EF1570832CD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78" name="Straight Connector 1104">
                <a:extLst>
                  <a:ext uri="{FF2B5EF4-FFF2-40B4-BE49-F238E27FC236}">
                    <a16:creationId xmlns:a16="http://schemas.microsoft.com/office/drawing/2014/main" id="{1FAF55CF-1B53-D441-85BC-70E4CA3F26E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79" name="Straight Connector 1105">
                <a:extLst>
                  <a:ext uri="{FF2B5EF4-FFF2-40B4-BE49-F238E27FC236}">
                    <a16:creationId xmlns:a16="http://schemas.microsoft.com/office/drawing/2014/main" id="{46BF65BB-0597-5344-9DEA-FADD6673E0E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80" name="Straight Connector 1106">
                <a:extLst>
                  <a:ext uri="{FF2B5EF4-FFF2-40B4-BE49-F238E27FC236}">
                    <a16:creationId xmlns:a16="http://schemas.microsoft.com/office/drawing/2014/main" id="{36711E41-380A-7845-AF3C-ADCDF639164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81" name="Straight Connector 1107">
                <a:extLst>
                  <a:ext uri="{FF2B5EF4-FFF2-40B4-BE49-F238E27FC236}">
                    <a16:creationId xmlns:a16="http://schemas.microsoft.com/office/drawing/2014/main" id="{76AA242D-8510-D449-9C1B-9D2917CEE87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82" name="Straight Connector 1108">
                <a:extLst>
                  <a:ext uri="{FF2B5EF4-FFF2-40B4-BE49-F238E27FC236}">
                    <a16:creationId xmlns:a16="http://schemas.microsoft.com/office/drawing/2014/main" id="{FEEA2239-5D77-3B40-B34B-46678F3D84D9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183" name="TextBox 1109">
                <a:extLst>
                  <a:ext uri="{FF2B5EF4-FFF2-40B4-BE49-F238E27FC236}">
                    <a16:creationId xmlns:a16="http://schemas.microsoft.com/office/drawing/2014/main" id="{0FED7043-8E53-6340-98B2-D2CFFFE29F9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  <p:grpSp>
          <p:nvGrpSpPr>
            <p:cNvPr id="127155" name="Group 955">
              <a:extLst>
                <a:ext uri="{FF2B5EF4-FFF2-40B4-BE49-F238E27FC236}">
                  <a16:creationId xmlns:a16="http://schemas.microsoft.com/office/drawing/2014/main" id="{BCA08873-98C4-0342-B03F-73BEDA66F06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29066" y="2714625"/>
              <a:ext cx="826293" cy="276999"/>
              <a:chOff x="656433" y="1838325"/>
              <a:chExt cx="826293" cy="276999"/>
            </a:xfrm>
          </p:grpSpPr>
          <p:cxnSp>
            <p:nvCxnSpPr>
              <p:cNvPr id="127166" name="Straight Connector 1092">
                <a:extLst>
                  <a:ext uri="{FF2B5EF4-FFF2-40B4-BE49-F238E27FC236}">
                    <a16:creationId xmlns:a16="http://schemas.microsoft.com/office/drawing/2014/main" id="{6DAC24A3-3B8C-D440-A72F-E0EFC395986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67" name="Straight Connector 1093">
                <a:extLst>
                  <a:ext uri="{FF2B5EF4-FFF2-40B4-BE49-F238E27FC236}">
                    <a16:creationId xmlns:a16="http://schemas.microsoft.com/office/drawing/2014/main" id="{4B9434B3-6AEB-AD47-A071-FBFBEB3843F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68" name="Straight Connector 1094">
                <a:extLst>
                  <a:ext uri="{FF2B5EF4-FFF2-40B4-BE49-F238E27FC236}">
                    <a16:creationId xmlns:a16="http://schemas.microsoft.com/office/drawing/2014/main" id="{A1B6EE12-C949-A044-B499-9C29DCDD3C5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69" name="Straight Connector 1095">
                <a:extLst>
                  <a:ext uri="{FF2B5EF4-FFF2-40B4-BE49-F238E27FC236}">
                    <a16:creationId xmlns:a16="http://schemas.microsoft.com/office/drawing/2014/main" id="{38532E18-94B8-BA44-BA33-22B211515C0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70" name="Straight Connector 1096">
                <a:extLst>
                  <a:ext uri="{FF2B5EF4-FFF2-40B4-BE49-F238E27FC236}">
                    <a16:creationId xmlns:a16="http://schemas.microsoft.com/office/drawing/2014/main" id="{D83C14E7-FEF4-D248-A6C8-287B182C18A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71" name="Straight Connector 1097">
                <a:extLst>
                  <a:ext uri="{FF2B5EF4-FFF2-40B4-BE49-F238E27FC236}">
                    <a16:creationId xmlns:a16="http://schemas.microsoft.com/office/drawing/2014/main" id="{4498E5E5-FEDC-9646-9F13-623D231CAF2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72" name="Straight Connector 1098">
                <a:extLst>
                  <a:ext uri="{FF2B5EF4-FFF2-40B4-BE49-F238E27FC236}">
                    <a16:creationId xmlns:a16="http://schemas.microsoft.com/office/drawing/2014/main" id="{2E0A0CC5-D135-8D4A-948B-ADCB2E32891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73" name="Straight Connector 1099">
                <a:extLst>
                  <a:ext uri="{FF2B5EF4-FFF2-40B4-BE49-F238E27FC236}">
                    <a16:creationId xmlns:a16="http://schemas.microsoft.com/office/drawing/2014/main" id="{5606B8C4-762B-1A4D-95AA-67E6BBBDB57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174" name="TextBox 1100">
                <a:extLst>
                  <a:ext uri="{FF2B5EF4-FFF2-40B4-BE49-F238E27FC236}">
                    <a16:creationId xmlns:a16="http://schemas.microsoft.com/office/drawing/2014/main" id="{4E679AE7-0FBC-B245-8FBA-FFF8C2FB11B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  <p:grpSp>
          <p:nvGrpSpPr>
            <p:cNvPr id="127156" name="Group 965">
              <a:extLst>
                <a:ext uri="{FF2B5EF4-FFF2-40B4-BE49-F238E27FC236}">
                  <a16:creationId xmlns:a16="http://schemas.microsoft.com/office/drawing/2014/main" id="{8CB6F4B3-1BA9-244F-92B6-3468E70B5A6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6433" y="2706158"/>
              <a:ext cx="826293" cy="276999"/>
              <a:chOff x="656433" y="1838325"/>
              <a:chExt cx="826293" cy="276999"/>
            </a:xfrm>
          </p:grpSpPr>
          <p:cxnSp>
            <p:nvCxnSpPr>
              <p:cNvPr id="127157" name="Straight Connector 1083">
                <a:extLst>
                  <a:ext uri="{FF2B5EF4-FFF2-40B4-BE49-F238E27FC236}">
                    <a16:creationId xmlns:a16="http://schemas.microsoft.com/office/drawing/2014/main" id="{7D9F4C34-9D96-8F42-9B1D-0E0D421A6B3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58" name="Straight Connector 1084">
                <a:extLst>
                  <a:ext uri="{FF2B5EF4-FFF2-40B4-BE49-F238E27FC236}">
                    <a16:creationId xmlns:a16="http://schemas.microsoft.com/office/drawing/2014/main" id="{8E922B03-EDD6-7D47-88B9-82521D3A03F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59" name="Straight Connector 1085">
                <a:extLst>
                  <a:ext uri="{FF2B5EF4-FFF2-40B4-BE49-F238E27FC236}">
                    <a16:creationId xmlns:a16="http://schemas.microsoft.com/office/drawing/2014/main" id="{14BFA5D1-8F64-0445-9D2A-3D324E4B411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60" name="Straight Connector 1086">
                <a:extLst>
                  <a:ext uri="{FF2B5EF4-FFF2-40B4-BE49-F238E27FC236}">
                    <a16:creationId xmlns:a16="http://schemas.microsoft.com/office/drawing/2014/main" id="{1FF207F2-A851-0D48-93B4-994C1BD6BF0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61" name="Straight Connector 1087">
                <a:extLst>
                  <a:ext uri="{FF2B5EF4-FFF2-40B4-BE49-F238E27FC236}">
                    <a16:creationId xmlns:a16="http://schemas.microsoft.com/office/drawing/2014/main" id="{72F2E2F6-A94F-8F46-AEE3-C4F730CB107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62" name="Straight Connector 1088">
                <a:extLst>
                  <a:ext uri="{FF2B5EF4-FFF2-40B4-BE49-F238E27FC236}">
                    <a16:creationId xmlns:a16="http://schemas.microsoft.com/office/drawing/2014/main" id="{B4359F33-94F1-424C-BF73-6DE732BA991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63" name="Straight Connector 1089">
                <a:extLst>
                  <a:ext uri="{FF2B5EF4-FFF2-40B4-BE49-F238E27FC236}">
                    <a16:creationId xmlns:a16="http://schemas.microsoft.com/office/drawing/2014/main" id="{BD38ED3F-B302-8B42-8398-71B1C342F0C9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64" name="Straight Connector 1090">
                <a:extLst>
                  <a:ext uri="{FF2B5EF4-FFF2-40B4-BE49-F238E27FC236}">
                    <a16:creationId xmlns:a16="http://schemas.microsoft.com/office/drawing/2014/main" id="{87FC2435-1D7A-A743-B5F9-EA6257B86CF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165" name="TextBox 1091">
                <a:extLst>
                  <a:ext uri="{FF2B5EF4-FFF2-40B4-BE49-F238E27FC236}">
                    <a16:creationId xmlns:a16="http://schemas.microsoft.com/office/drawing/2014/main" id="{63943129-B0F2-E248-AE7A-599B41BC277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</p:grpSp>
      <p:grpSp>
        <p:nvGrpSpPr>
          <p:cNvPr id="127027" name="Group 1110">
            <a:extLst>
              <a:ext uri="{FF2B5EF4-FFF2-40B4-BE49-F238E27FC236}">
                <a16:creationId xmlns:a16="http://schemas.microsoft.com/office/drawing/2014/main" id="{B453EF4C-404F-3140-9C7A-5AC0E6FC9532}"/>
              </a:ext>
            </a:extLst>
          </p:cNvPr>
          <p:cNvGrpSpPr>
            <a:grpSpLocks/>
          </p:cNvGrpSpPr>
          <p:nvPr/>
        </p:nvGrpSpPr>
        <p:grpSpPr bwMode="auto">
          <a:xfrm>
            <a:off x="5330825" y="2719388"/>
            <a:ext cx="3157538" cy="284162"/>
            <a:chOff x="656433" y="2706158"/>
            <a:chExt cx="3158860" cy="285466"/>
          </a:xfrm>
        </p:grpSpPr>
        <p:grpSp>
          <p:nvGrpSpPr>
            <p:cNvPr id="127124" name="Group 945">
              <a:extLst>
                <a:ext uri="{FF2B5EF4-FFF2-40B4-BE49-F238E27FC236}">
                  <a16:creationId xmlns:a16="http://schemas.microsoft.com/office/drawing/2014/main" id="{33F39E0C-61D3-554F-B6E5-88E165EF92F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89000" y="2714624"/>
              <a:ext cx="826293" cy="276999"/>
              <a:chOff x="656433" y="1838325"/>
              <a:chExt cx="826293" cy="276999"/>
            </a:xfrm>
          </p:grpSpPr>
          <p:cxnSp>
            <p:nvCxnSpPr>
              <p:cNvPr id="127145" name="Straight Connector 1132">
                <a:extLst>
                  <a:ext uri="{FF2B5EF4-FFF2-40B4-BE49-F238E27FC236}">
                    <a16:creationId xmlns:a16="http://schemas.microsoft.com/office/drawing/2014/main" id="{9396621A-C7F8-F74F-AF91-FB635D14476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46" name="Straight Connector 1133">
                <a:extLst>
                  <a:ext uri="{FF2B5EF4-FFF2-40B4-BE49-F238E27FC236}">
                    <a16:creationId xmlns:a16="http://schemas.microsoft.com/office/drawing/2014/main" id="{A79172A8-3A7A-ED46-B845-09A6B6E21E89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47" name="Straight Connector 1134">
                <a:extLst>
                  <a:ext uri="{FF2B5EF4-FFF2-40B4-BE49-F238E27FC236}">
                    <a16:creationId xmlns:a16="http://schemas.microsoft.com/office/drawing/2014/main" id="{A2371372-A237-C148-96CA-FCAF19297D6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48" name="Straight Connector 1135">
                <a:extLst>
                  <a:ext uri="{FF2B5EF4-FFF2-40B4-BE49-F238E27FC236}">
                    <a16:creationId xmlns:a16="http://schemas.microsoft.com/office/drawing/2014/main" id="{CCC97AE5-A163-1744-A0EF-12CFA3ECE48D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49" name="Straight Connector 1136">
                <a:extLst>
                  <a:ext uri="{FF2B5EF4-FFF2-40B4-BE49-F238E27FC236}">
                    <a16:creationId xmlns:a16="http://schemas.microsoft.com/office/drawing/2014/main" id="{AA44743A-2BFB-6240-BD72-C8C2D6BEB32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50" name="Straight Connector 1137">
                <a:extLst>
                  <a:ext uri="{FF2B5EF4-FFF2-40B4-BE49-F238E27FC236}">
                    <a16:creationId xmlns:a16="http://schemas.microsoft.com/office/drawing/2014/main" id="{2C5EE1CB-384B-3441-BD15-7F1E760B67A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51" name="Straight Connector 1138">
                <a:extLst>
                  <a:ext uri="{FF2B5EF4-FFF2-40B4-BE49-F238E27FC236}">
                    <a16:creationId xmlns:a16="http://schemas.microsoft.com/office/drawing/2014/main" id="{D020E758-0C98-3846-BFB9-2C7EDD808CF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52" name="Straight Connector 1139">
                <a:extLst>
                  <a:ext uri="{FF2B5EF4-FFF2-40B4-BE49-F238E27FC236}">
                    <a16:creationId xmlns:a16="http://schemas.microsoft.com/office/drawing/2014/main" id="{742B1170-6067-6848-ADAF-123DAB200E40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153" name="TextBox 1140">
                <a:extLst>
                  <a:ext uri="{FF2B5EF4-FFF2-40B4-BE49-F238E27FC236}">
                    <a16:creationId xmlns:a16="http://schemas.microsoft.com/office/drawing/2014/main" id="{F497C5BC-1D57-D740-9594-9949747EB6D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  <p:grpSp>
          <p:nvGrpSpPr>
            <p:cNvPr id="127125" name="Group 955">
              <a:extLst>
                <a:ext uri="{FF2B5EF4-FFF2-40B4-BE49-F238E27FC236}">
                  <a16:creationId xmlns:a16="http://schemas.microsoft.com/office/drawing/2014/main" id="{29BD2322-1C41-B54B-9C8C-30ED9401F4C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29066" y="2714625"/>
              <a:ext cx="826293" cy="276999"/>
              <a:chOff x="656433" y="1838325"/>
              <a:chExt cx="826293" cy="276999"/>
            </a:xfrm>
          </p:grpSpPr>
          <p:cxnSp>
            <p:nvCxnSpPr>
              <p:cNvPr id="127136" name="Straight Connector 1123">
                <a:extLst>
                  <a:ext uri="{FF2B5EF4-FFF2-40B4-BE49-F238E27FC236}">
                    <a16:creationId xmlns:a16="http://schemas.microsoft.com/office/drawing/2014/main" id="{0097B434-C723-324B-8D5B-BFE775606AE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37" name="Straight Connector 1124">
                <a:extLst>
                  <a:ext uri="{FF2B5EF4-FFF2-40B4-BE49-F238E27FC236}">
                    <a16:creationId xmlns:a16="http://schemas.microsoft.com/office/drawing/2014/main" id="{F6212219-4451-164F-AB51-727E8C86A7D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38" name="Straight Connector 1125">
                <a:extLst>
                  <a:ext uri="{FF2B5EF4-FFF2-40B4-BE49-F238E27FC236}">
                    <a16:creationId xmlns:a16="http://schemas.microsoft.com/office/drawing/2014/main" id="{90706E8C-F084-5343-AE75-22A156AC7F9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39" name="Straight Connector 1126">
                <a:extLst>
                  <a:ext uri="{FF2B5EF4-FFF2-40B4-BE49-F238E27FC236}">
                    <a16:creationId xmlns:a16="http://schemas.microsoft.com/office/drawing/2014/main" id="{619C88C8-B302-4341-9CDF-B3D40EA9790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40" name="Straight Connector 1127">
                <a:extLst>
                  <a:ext uri="{FF2B5EF4-FFF2-40B4-BE49-F238E27FC236}">
                    <a16:creationId xmlns:a16="http://schemas.microsoft.com/office/drawing/2014/main" id="{DAE78A30-968A-6D4C-BDCB-50421199A220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41" name="Straight Connector 1128">
                <a:extLst>
                  <a:ext uri="{FF2B5EF4-FFF2-40B4-BE49-F238E27FC236}">
                    <a16:creationId xmlns:a16="http://schemas.microsoft.com/office/drawing/2014/main" id="{06D9296C-BE10-8E42-A2D6-E3458160010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42" name="Straight Connector 1129">
                <a:extLst>
                  <a:ext uri="{FF2B5EF4-FFF2-40B4-BE49-F238E27FC236}">
                    <a16:creationId xmlns:a16="http://schemas.microsoft.com/office/drawing/2014/main" id="{0D6B0C28-6AD5-5641-BAF7-4ACAB97C9DF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43" name="Straight Connector 1130">
                <a:extLst>
                  <a:ext uri="{FF2B5EF4-FFF2-40B4-BE49-F238E27FC236}">
                    <a16:creationId xmlns:a16="http://schemas.microsoft.com/office/drawing/2014/main" id="{D339A549-E0E1-3844-9953-A1BFA2EF87A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144" name="TextBox 1131">
                <a:extLst>
                  <a:ext uri="{FF2B5EF4-FFF2-40B4-BE49-F238E27FC236}">
                    <a16:creationId xmlns:a16="http://schemas.microsoft.com/office/drawing/2014/main" id="{CA5EF3BC-F994-8D49-AEFF-8A6507ED230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  <p:grpSp>
          <p:nvGrpSpPr>
            <p:cNvPr id="127126" name="Group 965">
              <a:extLst>
                <a:ext uri="{FF2B5EF4-FFF2-40B4-BE49-F238E27FC236}">
                  <a16:creationId xmlns:a16="http://schemas.microsoft.com/office/drawing/2014/main" id="{2C99AF6B-3295-B74B-894A-6B874924924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6433" y="2706158"/>
              <a:ext cx="826293" cy="276999"/>
              <a:chOff x="656433" y="1838325"/>
              <a:chExt cx="826293" cy="276999"/>
            </a:xfrm>
          </p:grpSpPr>
          <p:cxnSp>
            <p:nvCxnSpPr>
              <p:cNvPr id="127127" name="Straight Connector 1114">
                <a:extLst>
                  <a:ext uri="{FF2B5EF4-FFF2-40B4-BE49-F238E27FC236}">
                    <a16:creationId xmlns:a16="http://schemas.microsoft.com/office/drawing/2014/main" id="{7FA3DD25-17CB-9F4E-B926-3318F714745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28" name="Straight Connector 1115">
                <a:extLst>
                  <a:ext uri="{FF2B5EF4-FFF2-40B4-BE49-F238E27FC236}">
                    <a16:creationId xmlns:a16="http://schemas.microsoft.com/office/drawing/2014/main" id="{28E840F1-ADD8-744D-BB36-56ECC5126EF0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29" name="Straight Connector 1116">
                <a:extLst>
                  <a:ext uri="{FF2B5EF4-FFF2-40B4-BE49-F238E27FC236}">
                    <a16:creationId xmlns:a16="http://schemas.microsoft.com/office/drawing/2014/main" id="{93771FC5-4D3F-4C4B-A7EB-835A6D3012B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30" name="Straight Connector 1117">
                <a:extLst>
                  <a:ext uri="{FF2B5EF4-FFF2-40B4-BE49-F238E27FC236}">
                    <a16:creationId xmlns:a16="http://schemas.microsoft.com/office/drawing/2014/main" id="{4336646A-E2F1-A949-9CF8-27AEACA8516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31" name="Straight Connector 1118">
                <a:extLst>
                  <a:ext uri="{FF2B5EF4-FFF2-40B4-BE49-F238E27FC236}">
                    <a16:creationId xmlns:a16="http://schemas.microsoft.com/office/drawing/2014/main" id="{CC7FCCDA-8E13-D84A-9415-F524F1B7240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32" name="Straight Connector 1119">
                <a:extLst>
                  <a:ext uri="{FF2B5EF4-FFF2-40B4-BE49-F238E27FC236}">
                    <a16:creationId xmlns:a16="http://schemas.microsoft.com/office/drawing/2014/main" id="{D5C5E465-45FA-BF43-A646-6787FFA5B26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33" name="Straight Connector 1120">
                <a:extLst>
                  <a:ext uri="{FF2B5EF4-FFF2-40B4-BE49-F238E27FC236}">
                    <a16:creationId xmlns:a16="http://schemas.microsoft.com/office/drawing/2014/main" id="{04FA5818-C194-4C43-B9DE-FC34DE3621C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34" name="Straight Connector 1121">
                <a:extLst>
                  <a:ext uri="{FF2B5EF4-FFF2-40B4-BE49-F238E27FC236}">
                    <a16:creationId xmlns:a16="http://schemas.microsoft.com/office/drawing/2014/main" id="{7F704BC2-7C8C-714F-B46A-FDC4089BA069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135" name="TextBox 1122">
                <a:extLst>
                  <a:ext uri="{FF2B5EF4-FFF2-40B4-BE49-F238E27FC236}">
                    <a16:creationId xmlns:a16="http://schemas.microsoft.com/office/drawing/2014/main" id="{B396B603-61F3-C845-8D80-8990AC6992D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</p:grpSp>
      <p:grpSp>
        <p:nvGrpSpPr>
          <p:cNvPr id="127028" name="Group 1141">
            <a:extLst>
              <a:ext uri="{FF2B5EF4-FFF2-40B4-BE49-F238E27FC236}">
                <a16:creationId xmlns:a16="http://schemas.microsoft.com/office/drawing/2014/main" id="{3220CED7-E6F7-D34A-85A4-068F436F9B42}"/>
              </a:ext>
            </a:extLst>
          </p:cNvPr>
          <p:cNvGrpSpPr>
            <a:grpSpLocks/>
          </p:cNvGrpSpPr>
          <p:nvPr/>
        </p:nvGrpSpPr>
        <p:grpSpPr bwMode="auto">
          <a:xfrm>
            <a:off x="5330825" y="3595688"/>
            <a:ext cx="3157538" cy="284162"/>
            <a:chOff x="656433" y="2706158"/>
            <a:chExt cx="3158860" cy="285466"/>
          </a:xfrm>
        </p:grpSpPr>
        <p:grpSp>
          <p:nvGrpSpPr>
            <p:cNvPr id="127094" name="Group 945">
              <a:extLst>
                <a:ext uri="{FF2B5EF4-FFF2-40B4-BE49-F238E27FC236}">
                  <a16:creationId xmlns:a16="http://schemas.microsoft.com/office/drawing/2014/main" id="{0D094A6A-B66E-6240-8AB5-F4133E7364F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89000" y="2714624"/>
              <a:ext cx="826293" cy="276999"/>
              <a:chOff x="656433" y="1838325"/>
              <a:chExt cx="826293" cy="276999"/>
            </a:xfrm>
          </p:grpSpPr>
          <p:cxnSp>
            <p:nvCxnSpPr>
              <p:cNvPr id="127115" name="Straight Connector 1166">
                <a:extLst>
                  <a:ext uri="{FF2B5EF4-FFF2-40B4-BE49-F238E27FC236}">
                    <a16:creationId xmlns:a16="http://schemas.microsoft.com/office/drawing/2014/main" id="{9189E8C1-4939-754D-ADF8-F278091CC64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16" name="Straight Connector 1168">
                <a:extLst>
                  <a:ext uri="{FF2B5EF4-FFF2-40B4-BE49-F238E27FC236}">
                    <a16:creationId xmlns:a16="http://schemas.microsoft.com/office/drawing/2014/main" id="{7AAD709C-DE87-8545-9D45-7416D8959A2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17" name="Straight Connector 1171">
                <a:extLst>
                  <a:ext uri="{FF2B5EF4-FFF2-40B4-BE49-F238E27FC236}">
                    <a16:creationId xmlns:a16="http://schemas.microsoft.com/office/drawing/2014/main" id="{2C1301FE-AC99-FE42-BA2C-C17A06E9B78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18" name="Straight Connector 1173">
                <a:extLst>
                  <a:ext uri="{FF2B5EF4-FFF2-40B4-BE49-F238E27FC236}">
                    <a16:creationId xmlns:a16="http://schemas.microsoft.com/office/drawing/2014/main" id="{84374808-66C0-BF43-98F1-AD2CB1CFD56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19" name="Straight Connector 1176">
                <a:extLst>
                  <a:ext uri="{FF2B5EF4-FFF2-40B4-BE49-F238E27FC236}">
                    <a16:creationId xmlns:a16="http://schemas.microsoft.com/office/drawing/2014/main" id="{5B5F6627-62BC-5C48-9F8B-C68998A1A06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20" name="Straight Connector 1178">
                <a:extLst>
                  <a:ext uri="{FF2B5EF4-FFF2-40B4-BE49-F238E27FC236}">
                    <a16:creationId xmlns:a16="http://schemas.microsoft.com/office/drawing/2014/main" id="{9CD3D47E-6427-774C-839E-FAC8CD43A30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21" name="Straight Connector 1181">
                <a:extLst>
                  <a:ext uri="{FF2B5EF4-FFF2-40B4-BE49-F238E27FC236}">
                    <a16:creationId xmlns:a16="http://schemas.microsoft.com/office/drawing/2014/main" id="{BAC1463D-4608-A04B-B128-1A627476C2E9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22" name="Straight Connector 1183">
                <a:extLst>
                  <a:ext uri="{FF2B5EF4-FFF2-40B4-BE49-F238E27FC236}">
                    <a16:creationId xmlns:a16="http://schemas.microsoft.com/office/drawing/2014/main" id="{2AD138F9-2959-9045-AAD1-038F58E3F56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123" name="TextBox 1186">
                <a:extLst>
                  <a:ext uri="{FF2B5EF4-FFF2-40B4-BE49-F238E27FC236}">
                    <a16:creationId xmlns:a16="http://schemas.microsoft.com/office/drawing/2014/main" id="{C387F026-D5EB-CC44-987D-FA1E53937ED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  <p:grpSp>
          <p:nvGrpSpPr>
            <p:cNvPr id="127095" name="Group 955">
              <a:extLst>
                <a:ext uri="{FF2B5EF4-FFF2-40B4-BE49-F238E27FC236}">
                  <a16:creationId xmlns:a16="http://schemas.microsoft.com/office/drawing/2014/main" id="{F1D48BD5-DC04-9E48-8AD1-2FC6093F001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29066" y="2714625"/>
              <a:ext cx="826293" cy="276999"/>
              <a:chOff x="656433" y="1838325"/>
              <a:chExt cx="826293" cy="276999"/>
            </a:xfrm>
          </p:grpSpPr>
          <p:cxnSp>
            <p:nvCxnSpPr>
              <p:cNvPr id="127106" name="Straight Connector 1154">
                <a:extLst>
                  <a:ext uri="{FF2B5EF4-FFF2-40B4-BE49-F238E27FC236}">
                    <a16:creationId xmlns:a16="http://schemas.microsoft.com/office/drawing/2014/main" id="{FE1218C4-FC01-E041-B827-B64C70E02D3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07" name="Straight Connector 1155">
                <a:extLst>
                  <a:ext uri="{FF2B5EF4-FFF2-40B4-BE49-F238E27FC236}">
                    <a16:creationId xmlns:a16="http://schemas.microsoft.com/office/drawing/2014/main" id="{2B4C4727-96A0-7E47-8864-94302DF0CFDD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08" name="Straight Connector 1156">
                <a:extLst>
                  <a:ext uri="{FF2B5EF4-FFF2-40B4-BE49-F238E27FC236}">
                    <a16:creationId xmlns:a16="http://schemas.microsoft.com/office/drawing/2014/main" id="{CAC726D3-2A59-FE47-8B23-BAE0B1F0EE4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09" name="Straight Connector 1157">
                <a:extLst>
                  <a:ext uri="{FF2B5EF4-FFF2-40B4-BE49-F238E27FC236}">
                    <a16:creationId xmlns:a16="http://schemas.microsoft.com/office/drawing/2014/main" id="{280807A8-4572-6E49-9BA6-C98176A7890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10" name="Straight Connector 1158">
                <a:extLst>
                  <a:ext uri="{FF2B5EF4-FFF2-40B4-BE49-F238E27FC236}">
                    <a16:creationId xmlns:a16="http://schemas.microsoft.com/office/drawing/2014/main" id="{D3B698DA-DF04-2A45-87D0-ECA684E4AC8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11" name="Straight Connector 1159">
                <a:extLst>
                  <a:ext uri="{FF2B5EF4-FFF2-40B4-BE49-F238E27FC236}">
                    <a16:creationId xmlns:a16="http://schemas.microsoft.com/office/drawing/2014/main" id="{B936B1DE-ECEF-0A4B-8702-AA8926D016E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12" name="Straight Connector 1160">
                <a:extLst>
                  <a:ext uri="{FF2B5EF4-FFF2-40B4-BE49-F238E27FC236}">
                    <a16:creationId xmlns:a16="http://schemas.microsoft.com/office/drawing/2014/main" id="{244CB854-9C75-034C-8695-3ACA2DB4555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13" name="Straight Connector 1161">
                <a:extLst>
                  <a:ext uri="{FF2B5EF4-FFF2-40B4-BE49-F238E27FC236}">
                    <a16:creationId xmlns:a16="http://schemas.microsoft.com/office/drawing/2014/main" id="{4E1CCF9B-A465-AC41-9486-2DA9311873E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114" name="TextBox 1163">
                <a:extLst>
                  <a:ext uri="{FF2B5EF4-FFF2-40B4-BE49-F238E27FC236}">
                    <a16:creationId xmlns:a16="http://schemas.microsoft.com/office/drawing/2014/main" id="{2FD13470-1EC9-4647-AB0A-7B9425A3247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  <p:grpSp>
          <p:nvGrpSpPr>
            <p:cNvPr id="127096" name="Group 965">
              <a:extLst>
                <a:ext uri="{FF2B5EF4-FFF2-40B4-BE49-F238E27FC236}">
                  <a16:creationId xmlns:a16="http://schemas.microsoft.com/office/drawing/2014/main" id="{B97A1D9B-6765-1648-91F4-D107743126A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6433" y="2706158"/>
              <a:ext cx="826293" cy="276999"/>
              <a:chOff x="656433" y="1838325"/>
              <a:chExt cx="826293" cy="276999"/>
            </a:xfrm>
          </p:grpSpPr>
          <p:cxnSp>
            <p:nvCxnSpPr>
              <p:cNvPr id="127097" name="Straight Connector 1145">
                <a:extLst>
                  <a:ext uri="{FF2B5EF4-FFF2-40B4-BE49-F238E27FC236}">
                    <a16:creationId xmlns:a16="http://schemas.microsoft.com/office/drawing/2014/main" id="{69F5C97B-11C3-C840-BEA5-D5DF872E233D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98" name="Straight Connector 1146">
                <a:extLst>
                  <a:ext uri="{FF2B5EF4-FFF2-40B4-BE49-F238E27FC236}">
                    <a16:creationId xmlns:a16="http://schemas.microsoft.com/office/drawing/2014/main" id="{AC1716F7-E5DD-7143-9CD7-38AB32DE095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99" name="Straight Connector 1147">
                <a:extLst>
                  <a:ext uri="{FF2B5EF4-FFF2-40B4-BE49-F238E27FC236}">
                    <a16:creationId xmlns:a16="http://schemas.microsoft.com/office/drawing/2014/main" id="{8E1CB4A5-D83F-274F-B8E4-571CC6AFD8E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00" name="Straight Connector 1148">
                <a:extLst>
                  <a:ext uri="{FF2B5EF4-FFF2-40B4-BE49-F238E27FC236}">
                    <a16:creationId xmlns:a16="http://schemas.microsoft.com/office/drawing/2014/main" id="{4C0E4506-4D2F-3341-96D4-EF2B1772E249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01" name="Straight Connector 1149">
                <a:extLst>
                  <a:ext uri="{FF2B5EF4-FFF2-40B4-BE49-F238E27FC236}">
                    <a16:creationId xmlns:a16="http://schemas.microsoft.com/office/drawing/2014/main" id="{7B603BA9-1A73-A145-AACE-BB75988E386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02" name="Straight Connector 1150">
                <a:extLst>
                  <a:ext uri="{FF2B5EF4-FFF2-40B4-BE49-F238E27FC236}">
                    <a16:creationId xmlns:a16="http://schemas.microsoft.com/office/drawing/2014/main" id="{D196AD16-3793-B14B-9FD2-F6A261DB78B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03" name="Straight Connector 1151">
                <a:extLst>
                  <a:ext uri="{FF2B5EF4-FFF2-40B4-BE49-F238E27FC236}">
                    <a16:creationId xmlns:a16="http://schemas.microsoft.com/office/drawing/2014/main" id="{E945A96F-9002-1D4C-B5C6-69F41ABE6A5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04" name="Straight Connector 1152">
                <a:extLst>
                  <a:ext uri="{FF2B5EF4-FFF2-40B4-BE49-F238E27FC236}">
                    <a16:creationId xmlns:a16="http://schemas.microsoft.com/office/drawing/2014/main" id="{B1ECCB02-D58B-844B-9CA8-6BC8C1ABBC50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105" name="TextBox 1153">
                <a:extLst>
                  <a:ext uri="{FF2B5EF4-FFF2-40B4-BE49-F238E27FC236}">
                    <a16:creationId xmlns:a16="http://schemas.microsoft.com/office/drawing/2014/main" id="{B58E03C7-0A28-8F4C-9486-7C04E96C829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</p:grpSp>
      <p:grpSp>
        <p:nvGrpSpPr>
          <p:cNvPr id="127029" name="Group 1188">
            <a:extLst>
              <a:ext uri="{FF2B5EF4-FFF2-40B4-BE49-F238E27FC236}">
                <a16:creationId xmlns:a16="http://schemas.microsoft.com/office/drawing/2014/main" id="{94C149FD-942B-2C4A-8A7A-62504D90DACA}"/>
              </a:ext>
            </a:extLst>
          </p:cNvPr>
          <p:cNvGrpSpPr>
            <a:grpSpLocks/>
          </p:cNvGrpSpPr>
          <p:nvPr/>
        </p:nvGrpSpPr>
        <p:grpSpPr bwMode="auto">
          <a:xfrm>
            <a:off x="5324475" y="4478338"/>
            <a:ext cx="3157538" cy="284162"/>
            <a:chOff x="656433" y="2706158"/>
            <a:chExt cx="3158860" cy="285466"/>
          </a:xfrm>
        </p:grpSpPr>
        <p:grpSp>
          <p:nvGrpSpPr>
            <p:cNvPr id="127064" name="Group 945">
              <a:extLst>
                <a:ext uri="{FF2B5EF4-FFF2-40B4-BE49-F238E27FC236}">
                  <a16:creationId xmlns:a16="http://schemas.microsoft.com/office/drawing/2014/main" id="{E2144901-A5B9-694A-8A0E-1416CECD0E3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89000" y="2714624"/>
              <a:ext cx="826293" cy="276999"/>
              <a:chOff x="656433" y="1838325"/>
              <a:chExt cx="826293" cy="276999"/>
            </a:xfrm>
          </p:grpSpPr>
          <p:cxnSp>
            <p:nvCxnSpPr>
              <p:cNvPr id="127085" name="Straight Connector 1215">
                <a:extLst>
                  <a:ext uri="{FF2B5EF4-FFF2-40B4-BE49-F238E27FC236}">
                    <a16:creationId xmlns:a16="http://schemas.microsoft.com/office/drawing/2014/main" id="{980BBA09-38A8-3947-B827-F7AB4928285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86" name="Straight Connector 1216">
                <a:extLst>
                  <a:ext uri="{FF2B5EF4-FFF2-40B4-BE49-F238E27FC236}">
                    <a16:creationId xmlns:a16="http://schemas.microsoft.com/office/drawing/2014/main" id="{A125A54E-D9C7-DE4D-AEA7-13DA51C9802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87" name="Straight Connector 1217">
                <a:extLst>
                  <a:ext uri="{FF2B5EF4-FFF2-40B4-BE49-F238E27FC236}">
                    <a16:creationId xmlns:a16="http://schemas.microsoft.com/office/drawing/2014/main" id="{D9DBAD93-17AC-DF48-96F8-E8294440EF30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88" name="Straight Connector 1218">
                <a:extLst>
                  <a:ext uri="{FF2B5EF4-FFF2-40B4-BE49-F238E27FC236}">
                    <a16:creationId xmlns:a16="http://schemas.microsoft.com/office/drawing/2014/main" id="{D943B757-4360-C64C-AD18-BE196B20E53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89" name="Straight Connector 1219">
                <a:extLst>
                  <a:ext uri="{FF2B5EF4-FFF2-40B4-BE49-F238E27FC236}">
                    <a16:creationId xmlns:a16="http://schemas.microsoft.com/office/drawing/2014/main" id="{5FC3C3A3-0083-4248-A15B-EF79A78070D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90" name="Straight Connector 1220">
                <a:extLst>
                  <a:ext uri="{FF2B5EF4-FFF2-40B4-BE49-F238E27FC236}">
                    <a16:creationId xmlns:a16="http://schemas.microsoft.com/office/drawing/2014/main" id="{903A0ABF-4417-6D43-8B85-A7E70729701D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91" name="Straight Connector 1221">
                <a:extLst>
                  <a:ext uri="{FF2B5EF4-FFF2-40B4-BE49-F238E27FC236}">
                    <a16:creationId xmlns:a16="http://schemas.microsoft.com/office/drawing/2014/main" id="{37D35A04-B57C-2245-B420-60DE414FF75D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92" name="Straight Connector 1222">
                <a:extLst>
                  <a:ext uri="{FF2B5EF4-FFF2-40B4-BE49-F238E27FC236}">
                    <a16:creationId xmlns:a16="http://schemas.microsoft.com/office/drawing/2014/main" id="{AE8D431C-168B-1B41-8316-1EC2EBACC6B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093" name="TextBox 1223">
                <a:extLst>
                  <a:ext uri="{FF2B5EF4-FFF2-40B4-BE49-F238E27FC236}">
                    <a16:creationId xmlns:a16="http://schemas.microsoft.com/office/drawing/2014/main" id="{DE678432-649E-B146-9063-77F4C02C514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  <p:grpSp>
          <p:nvGrpSpPr>
            <p:cNvPr id="127065" name="Group 955">
              <a:extLst>
                <a:ext uri="{FF2B5EF4-FFF2-40B4-BE49-F238E27FC236}">
                  <a16:creationId xmlns:a16="http://schemas.microsoft.com/office/drawing/2014/main" id="{77FC8AD6-4C15-744F-ABEC-D7F01B11343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29066" y="2714625"/>
              <a:ext cx="826293" cy="276999"/>
              <a:chOff x="656433" y="1838325"/>
              <a:chExt cx="826293" cy="276999"/>
            </a:xfrm>
          </p:grpSpPr>
          <p:cxnSp>
            <p:nvCxnSpPr>
              <p:cNvPr id="127076" name="Straight Connector 1206">
                <a:extLst>
                  <a:ext uri="{FF2B5EF4-FFF2-40B4-BE49-F238E27FC236}">
                    <a16:creationId xmlns:a16="http://schemas.microsoft.com/office/drawing/2014/main" id="{FF5D1737-8898-8342-B4AE-DA5A3775BBED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77" name="Straight Connector 1207">
                <a:extLst>
                  <a:ext uri="{FF2B5EF4-FFF2-40B4-BE49-F238E27FC236}">
                    <a16:creationId xmlns:a16="http://schemas.microsoft.com/office/drawing/2014/main" id="{136CD51B-7F7B-B045-AA34-DB4BEFC7D599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78" name="Straight Connector 1208">
                <a:extLst>
                  <a:ext uri="{FF2B5EF4-FFF2-40B4-BE49-F238E27FC236}">
                    <a16:creationId xmlns:a16="http://schemas.microsoft.com/office/drawing/2014/main" id="{0938EC2B-CE39-964D-BD09-D9761B6F0DC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79" name="Straight Connector 1209">
                <a:extLst>
                  <a:ext uri="{FF2B5EF4-FFF2-40B4-BE49-F238E27FC236}">
                    <a16:creationId xmlns:a16="http://schemas.microsoft.com/office/drawing/2014/main" id="{3259B81A-2D6D-9D44-BC27-EE38B6CB165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80" name="Straight Connector 1210">
                <a:extLst>
                  <a:ext uri="{FF2B5EF4-FFF2-40B4-BE49-F238E27FC236}">
                    <a16:creationId xmlns:a16="http://schemas.microsoft.com/office/drawing/2014/main" id="{ADAF112F-E1B5-EF4B-B27B-3DB0242A00AD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81" name="Straight Connector 1211">
                <a:extLst>
                  <a:ext uri="{FF2B5EF4-FFF2-40B4-BE49-F238E27FC236}">
                    <a16:creationId xmlns:a16="http://schemas.microsoft.com/office/drawing/2014/main" id="{423C0A38-7F76-D64A-BD25-28C7E41C5F5D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82" name="Straight Connector 1212">
                <a:extLst>
                  <a:ext uri="{FF2B5EF4-FFF2-40B4-BE49-F238E27FC236}">
                    <a16:creationId xmlns:a16="http://schemas.microsoft.com/office/drawing/2014/main" id="{CDE60D77-5B78-7E42-85D2-8BFA732D389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83" name="Straight Connector 1213">
                <a:extLst>
                  <a:ext uri="{FF2B5EF4-FFF2-40B4-BE49-F238E27FC236}">
                    <a16:creationId xmlns:a16="http://schemas.microsoft.com/office/drawing/2014/main" id="{EF915031-A3AA-CB4D-B074-B90A1900B72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084" name="TextBox 1214">
                <a:extLst>
                  <a:ext uri="{FF2B5EF4-FFF2-40B4-BE49-F238E27FC236}">
                    <a16:creationId xmlns:a16="http://schemas.microsoft.com/office/drawing/2014/main" id="{B6623D87-2EE9-9044-AAE0-6711612EC48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  <p:grpSp>
          <p:nvGrpSpPr>
            <p:cNvPr id="127066" name="Group 965">
              <a:extLst>
                <a:ext uri="{FF2B5EF4-FFF2-40B4-BE49-F238E27FC236}">
                  <a16:creationId xmlns:a16="http://schemas.microsoft.com/office/drawing/2014/main" id="{ADAC8E32-2E96-3D4E-B6BF-4C9CD3F06C2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6433" y="2706158"/>
              <a:ext cx="826293" cy="276999"/>
              <a:chOff x="656433" y="1838325"/>
              <a:chExt cx="826293" cy="276999"/>
            </a:xfrm>
          </p:grpSpPr>
          <p:cxnSp>
            <p:nvCxnSpPr>
              <p:cNvPr id="127067" name="Straight Connector 1197">
                <a:extLst>
                  <a:ext uri="{FF2B5EF4-FFF2-40B4-BE49-F238E27FC236}">
                    <a16:creationId xmlns:a16="http://schemas.microsoft.com/office/drawing/2014/main" id="{76B93CAF-6B5C-F04B-8297-78A997DCF0C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68" name="Straight Connector 1198">
                <a:extLst>
                  <a:ext uri="{FF2B5EF4-FFF2-40B4-BE49-F238E27FC236}">
                    <a16:creationId xmlns:a16="http://schemas.microsoft.com/office/drawing/2014/main" id="{43350DA4-95AA-0149-859F-F458D1B36050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69" name="Straight Connector 1199">
                <a:extLst>
                  <a:ext uri="{FF2B5EF4-FFF2-40B4-BE49-F238E27FC236}">
                    <a16:creationId xmlns:a16="http://schemas.microsoft.com/office/drawing/2014/main" id="{9D6136DF-34F7-CE4B-BE47-163C1929692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70" name="Straight Connector 1200">
                <a:extLst>
                  <a:ext uri="{FF2B5EF4-FFF2-40B4-BE49-F238E27FC236}">
                    <a16:creationId xmlns:a16="http://schemas.microsoft.com/office/drawing/2014/main" id="{8626C097-B67C-B744-8089-93C78982FCB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71" name="Straight Connector 1201">
                <a:extLst>
                  <a:ext uri="{FF2B5EF4-FFF2-40B4-BE49-F238E27FC236}">
                    <a16:creationId xmlns:a16="http://schemas.microsoft.com/office/drawing/2014/main" id="{3F9C1000-08C9-BC48-ABC1-952805198D2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72" name="Straight Connector 1202">
                <a:extLst>
                  <a:ext uri="{FF2B5EF4-FFF2-40B4-BE49-F238E27FC236}">
                    <a16:creationId xmlns:a16="http://schemas.microsoft.com/office/drawing/2014/main" id="{66B40235-44AA-9D4A-961A-70DBD7D069D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73" name="Straight Connector 1203">
                <a:extLst>
                  <a:ext uri="{FF2B5EF4-FFF2-40B4-BE49-F238E27FC236}">
                    <a16:creationId xmlns:a16="http://schemas.microsoft.com/office/drawing/2014/main" id="{0316D5B5-BDA3-2445-9B81-9C4DDD9D438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74" name="Straight Connector 1204">
                <a:extLst>
                  <a:ext uri="{FF2B5EF4-FFF2-40B4-BE49-F238E27FC236}">
                    <a16:creationId xmlns:a16="http://schemas.microsoft.com/office/drawing/2014/main" id="{4F7F8EBC-1D35-1142-A326-426459E0D86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075" name="TextBox 1205">
                <a:extLst>
                  <a:ext uri="{FF2B5EF4-FFF2-40B4-BE49-F238E27FC236}">
                    <a16:creationId xmlns:a16="http://schemas.microsoft.com/office/drawing/2014/main" id="{CB6715F1-63C6-7446-953D-8072278BBE6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</p:grpSp>
      <p:grpSp>
        <p:nvGrpSpPr>
          <p:cNvPr id="127030" name="Group 1224">
            <a:extLst>
              <a:ext uri="{FF2B5EF4-FFF2-40B4-BE49-F238E27FC236}">
                <a16:creationId xmlns:a16="http://schemas.microsoft.com/office/drawing/2014/main" id="{44268757-9823-4047-8A1D-D4887DF0CB84}"/>
              </a:ext>
            </a:extLst>
          </p:cNvPr>
          <p:cNvGrpSpPr>
            <a:grpSpLocks/>
          </p:cNvGrpSpPr>
          <p:nvPr/>
        </p:nvGrpSpPr>
        <p:grpSpPr bwMode="auto">
          <a:xfrm>
            <a:off x="5324475" y="5354638"/>
            <a:ext cx="3157538" cy="284162"/>
            <a:chOff x="656433" y="2706158"/>
            <a:chExt cx="3158860" cy="285466"/>
          </a:xfrm>
        </p:grpSpPr>
        <p:grpSp>
          <p:nvGrpSpPr>
            <p:cNvPr id="127034" name="Group 945">
              <a:extLst>
                <a:ext uri="{FF2B5EF4-FFF2-40B4-BE49-F238E27FC236}">
                  <a16:creationId xmlns:a16="http://schemas.microsoft.com/office/drawing/2014/main" id="{120EAF09-8E5F-6745-92CB-DD47E5EEC77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89000" y="2714624"/>
              <a:ext cx="826293" cy="276999"/>
              <a:chOff x="656433" y="1838325"/>
              <a:chExt cx="826293" cy="276999"/>
            </a:xfrm>
          </p:grpSpPr>
          <p:cxnSp>
            <p:nvCxnSpPr>
              <p:cNvPr id="127055" name="Straight Connector 1246">
                <a:extLst>
                  <a:ext uri="{FF2B5EF4-FFF2-40B4-BE49-F238E27FC236}">
                    <a16:creationId xmlns:a16="http://schemas.microsoft.com/office/drawing/2014/main" id="{81407F6D-57BD-BB40-A977-D513838098A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56" name="Straight Connector 1247">
                <a:extLst>
                  <a:ext uri="{FF2B5EF4-FFF2-40B4-BE49-F238E27FC236}">
                    <a16:creationId xmlns:a16="http://schemas.microsoft.com/office/drawing/2014/main" id="{F8FB938A-C48D-1E4D-BCBC-CEB5F779A10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57" name="Straight Connector 1248">
                <a:extLst>
                  <a:ext uri="{FF2B5EF4-FFF2-40B4-BE49-F238E27FC236}">
                    <a16:creationId xmlns:a16="http://schemas.microsoft.com/office/drawing/2014/main" id="{CD612541-9F06-4048-90A3-F2D171984DF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58" name="Straight Connector 1249">
                <a:extLst>
                  <a:ext uri="{FF2B5EF4-FFF2-40B4-BE49-F238E27FC236}">
                    <a16:creationId xmlns:a16="http://schemas.microsoft.com/office/drawing/2014/main" id="{57B91468-CA71-3C47-A4F8-47F3CED4891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59" name="Straight Connector 1250">
                <a:extLst>
                  <a:ext uri="{FF2B5EF4-FFF2-40B4-BE49-F238E27FC236}">
                    <a16:creationId xmlns:a16="http://schemas.microsoft.com/office/drawing/2014/main" id="{50AA25D5-2B72-0347-A761-173E49D68FB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60" name="Straight Connector 1251">
                <a:extLst>
                  <a:ext uri="{FF2B5EF4-FFF2-40B4-BE49-F238E27FC236}">
                    <a16:creationId xmlns:a16="http://schemas.microsoft.com/office/drawing/2014/main" id="{7250767D-A32A-E444-AE3D-2669D2A42F5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61" name="Straight Connector 1252">
                <a:extLst>
                  <a:ext uri="{FF2B5EF4-FFF2-40B4-BE49-F238E27FC236}">
                    <a16:creationId xmlns:a16="http://schemas.microsoft.com/office/drawing/2014/main" id="{12B35669-1CE4-4046-8F57-98C30FDA4EA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62" name="Straight Connector 1253">
                <a:extLst>
                  <a:ext uri="{FF2B5EF4-FFF2-40B4-BE49-F238E27FC236}">
                    <a16:creationId xmlns:a16="http://schemas.microsoft.com/office/drawing/2014/main" id="{224D18E4-0CEA-DB41-8F5D-B11397F3148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063" name="TextBox 1254">
                <a:extLst>
                  <a:ext uri="{FF2B5EF4-FFF2-40B4-BE49-F238E27FC236}">
                    <a16:creationId xmlns:a16="http://schemas.microsoft.com/office/drawing/2014/main" id="{F7FA7EEC-7E26-2348-A134-7F465E1BD0E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  <p:grpSp>
          <p:nvGrpSpPr>
            <p:cNvPr id="127035" name="Group 955">
              <a:extLst>
                <a:ext uri="{FF2B5EF4-FFF2-40B4-BE49-F238E27FC236}">
                  <a16:creationId xmlns:a16="http://schemas.microsoft.com/office/drawing/2014/main" id="{1AB83456-37FB-A845-AA37-A1538792A6D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29066" y="2714625"/>
              <a:ext cx="826293" cy="276999"/>
              <a:chOff x="656433" y="1838325"/>
              <a:chExt cx="826293" cy="276999"/>
            </a:xfrm>
          </p:grpSpPr>
          <p:cxnSp>
            <p:nvCxnSpPr>
              <p:cNvPr id="127046" name="Straight Connector 1237">
                <a:extLst>
                  <a:ext uri="{FF2B5EF4-FFF2-40B4-BE49-F238E27FC236}">
                    <a16:creationId xmlns:a16="http://schemas.microsoft.com/office/drawing/2014/main" id="{4F6C5163-130B-6B48-A3D1-CDFA00B2B93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47" name="Straight Connector 1238">
                <a:extLst>
                  <a:ext uri="{FF2B5EF4-FFF2-40B4-BE49-F238E27FC236}">
                    <a16:creationId xmlns:a16="http://schemas.microsoft.com/office/drawing/2014/main" id="{4C98B7E2-B5ED-AC4C-B609-41CD732EEED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48" name="Straight Connector 1239">
                <a:extLst>
                  <a:ext uri="{FF2B5EF4-FFF2-40B4-BE49-F238E27FC236}">
                    <a16:creationId xmlns:a16="http://schemas.microsoft.com/office/drawing/2014/main" id="{E34F7FB2-74AE-9741-9902-B82A181E495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49" name="Straight Connector 1240">
                <a:extLst>
                  <a:ext uri="{FF2B5EF4-FFF2-40B4-BE49-F238E27FC236}">
                    <a16:creationId xmlns:a16="http://schemas.microsoft.com/office/drawing/2014/main" id="{DE228161-46E5-C44D-AD60-45918C21144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50" name="Straight Connector 1241">
                <a:extLst>
                  <a:ext uri="{FF2B5EF4-FFF2-40B4-BE49-F238E27FC236}">
                    <a16:creationId xmlns:a16="http://schemas.microsoft.com/office/drawing/2014/main" id="{FDA00DC1-72FF-4E4A-8B22-76270199AAF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51" name="Straight Connector 1242">
                <a:extLst>
                  <a:ext uri="{FF2B5EF4-FFF2-40B4-BE49-F238E27FC236}">
                    <a16:creationId xmlns:a16="http://schemas.microsoft.com/office/drawing/2014/main" id="{9E15DA1C-3912-6849-A637-199102497FB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52" name="Straight Connector 1243">
                <a:extLst>
                  <a:ext uri="{FF2B5EF4-FFF2-40B4-BE49-F238E27FC236}">
                    <a16:creationId xmlns:a16="http://schemas.microsoft.com/office/drawing/2014/main" id="{E5AE0718-6CB9-9346-B9B9-A69A21859B3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53" name="Straight Connector 1244">
                <a:extLst>
                  <a:ext uri="{FF2B5EF4-FFF2-40B4-BE49-F238E27FC236}">
                    <a16:creationId xmlns:a16="http://schemas.microsoft.com/office/drawing/2014/main" id="{6B22A866-7406-5748-B8E2-75052DF0F9D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054" name="TextBox 1245">
                <a:extLst>
                  <a:ext uri="{FF2B5EF4-FFF2-40B4-BE49-F238E27FC236}">
                    <a16:creationId xmlns:a16="http://schemas.microsoft.com/office/drawing/2014/main" id="{E57AB34A-BD3A-2844-9DC7-0C69FF85D12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  <p:grpSp>
          <p:nvGrpSpPr>
            <p:cNvPr id="127036" name="Group 965">
              <a:extLst>
                <a:ext uri="{FF2B5EF4-FFF2-40B4-BE49-F238E27FC236}">
                  <a16:creationId xmlns:a16="http://schemas.microsoft.com/office/drawing/2014/main" id="{36068A7F-2FC5-6D4E-8BC4-9544591CCBC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6433" y="2706158"/>
              <a:ext cx="826293" cy="276999"/>
              <a:chOff x="656433" y="1838325"/>
              <a:chExt cx="826293" cy="276999"/>
            </a:xfrm>
          </p:grpSpPr>
          <p:cxnSp>
            <p:nvCxnSpPr>
              <p:cNvPr id="127037" name="Straight Connector 1228">
                <a:extLst>
                  <a:ext uri="{FF2B5EF4-FFF2-40B4-BE49-F238E27FC236}">
                    <a16:creationId xmlns:a16="http://schemas.microsoft.com/office/drawing/2014/main" id="{6F5C7F24-11C9-4843-AD55-1A84F563A47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38" name="Straight Connector 1229">
                <a:extLst>
                  <a:ext uri="{FF2B5EF4-FFF2-40B4-BE49-F238E27FC236}">
                    <a16:creationId xmlns:a16="http://schemas.microsoft.com/office/drawing/2014/main" id="{F75700EB-FCF2-9D4A-8D98-8C4C2284EC9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39" name="Straight Connector 1230">
                <a:extLst>
                  <a:ext uri="{FF2B5EF4-FFF2-40B4-BE49-F238E27FC236}">
                    <a16:creationId xmlns:a16="http://schemas.microsoft.com/office/drawing/2014/main" id="{ED9F4D17-7229-F540-A815-9839DE396B3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40" name="Straight Connector 1231">
                <a:extLst>
                  <a:ext uri="{FF2B5EF4-FFF2-40B4-BE49-F238E27FC236}">
                    <a16:creationId xmlns:a16="http://schemas.microsoft.com/office/drawing/2014/main" id="{CD6CB468-5670-2D40-9170-57D6405A367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41" name="Straight Connector 1232">
                <a:extLst>
                  <a:ext uri="{FF2B5EF4-FFF2-40B4-BE49-F238E27FC236}">
                    <a16:creationId xmlns:a16="http://schemas.microsoft.com/office/drawing/2014/main" id="{4D07F915-824F-D441-8BDC-04C736AF9C6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42" name="Straight Connector 1233">
                <a:extLst>
                  <a:ext uri="{FF2B5EF4-FFF2-40B4-BE49-F238E27FC236}">
                    <a16:creationId xmlns:a16="http://schemas.microsoft.com/office/drawing/2014/main" id="{76534144-406B-3643-A911-B16FF1200BF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43" name="Straight Connector 1234">
                <a:extLst>
                  <a:ext uri="{FF2B5EF4-FFF2-40B4-BE49-F238E27FC236}">
                    <a16:creationId xmlns:a16="http://schemas.microsoft.com/office/drawing/2014/main" id="{50233DC5-CEF5-8244-8283-73E7A365E2B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44" name="Straight Connector 1235">
                <a:extLst>
                  <a:ext uri="{FF2B5EF4-FFF2-40B4-BE49-F238E27FC236}">
                    <a16:creationId xmlns:a16="http://schemas.microsoft.com/office/drawing/2014/main" id="{BDA21883-1D80-104D-88FB-40B52F3144C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045" name="TextBox 1236">
                <a:extLst>
                  <a:ext uri="{FF2B5EF4-FFF2-40B4-BE49-F238E27FC236}">
                    <a16:creationId xmlns:a16="http://schemas.microsoft.com/office/drawing/2014/main" id="{035E396C-621A-3649-BC0B-80FFAFCBFF3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</p:grpSp>
      <p:sp>
        <p:nvSpPr>
          <p:cNvPr id="127031" name="Slide Number Placeholder 1224">
            <a:extLst>
              <a:ext uri="{FF2B5EF4-FFF2-40B4-BE49-F238E27FC236}">
                <a16:creationId xmlns:a16="http://schemas.microsoft.com/office/drawing/2014/main" id="{30ED5367-CD9B-DD4A-8EC9-C33DC6532B5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3124200" y="6248400"/>
            <a:ext cx="2895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DF20ED6-99FA-BB4A-B198-E1F80EAACF6D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137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7032" name="Content Placeholder 2">
            <a:extLst>
              <a:ext uri="{FF2B5EF4-FFF2-40B4-BE49-F238E27FC236}">
                <a16:creationId xmlns:a16="http://schemas.microsoft.com/office/drawing/2014/main" id="{3B7DCD20-A471-DB41-BAEF-9CA681ACA2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4000" y="5829300"/>
            <a:ext cx="8643938" cy="5334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30 cores on the GTX 285: 30,720 threads</a:t>
            </a:r>
          </a:p>
        </p:txBody>
      </p:sp>
      <p:sp>
        <p:nvSpPr>
          <p:cNvPr id="127033" name="TextBox 1225">
            <a:extLst>
              <a:ext uri="{FF2B5EF4-FFF2-40B4-BE49-F238E27FC236}">
                <a16:creationId xmlns:a16="http://schemas.microsoft.com/office/drawing/2014/main" id="{B4E80723-1D3E-BF47-ACA0-919FACD957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6535738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Slide credit: Kayvon Fatahalian</a:t>
            </a:r>
          </a:p>
        </p:txBody>
      </p:sp>
    </p:spTree>
    <p:extLst>
      <p:ext uri="{BB962C8B-B14F-4D97-AF65-F5344CB8AC3E}">
        <p14:creationId xmlns:p14="http://schemas.microsoft.com/office/powerpoint/2010/main" val="2980360464"/>
      </p:ext>
    </p:extLst>
  </p:cSld>
  <p:clrMapOvr>
    <a:masterClrMapping/>
  </p:clrMapOvr>
  <p:transition spd="slow"/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5" name="Title 4">
            <a:extLst>
              <a:ext uri="{FF2B5EF4-FFF2-40B4-BE49-F238E27FC236}">
                <a16:creationId xmlns:a16="http://schemas.microsoft.com/office/drawing/2014/main" id="{206DC265-59C6-EB4C-A038-37A362BDF5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8077200" cy="17526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End of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Fine-Grained Multithreading</a:t>
            </a:r>
            <a:endParaRPr lang="en-US" altLang="en-US" i="1">
              <a:ea typeface="ＭＳ Ｐゴシック" panose="020B0600070205080204" pitchFamily="34" charset="-128"/>
            </a:endParaRPr>
          </a:p>
        </p:txBody>
      </p:sp>
      <p:sp>
        <p:nvSpPr>
          <p:cNvPr id="129026" name="Subtitle 5">
            <a:extLst>
              <a:ext uri="{FF2B5EF4-FFF2-40B4-BE49-F238E27FC236}">
                <a16:creationId xmlns:a16="http://schemas.microsoft.com/office/drawing/2014/main" id="{74CA6916-8B08-E64B-AC5C-56C7C050743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29027" name="Slide Number Placeholder 3">
            <a:extLst>
              <a:ext uri="{FF2B5EF4-FFF2-40B4-BE49-F238E27FC236}">
                <a16:creationId xmlns:a16="http://schemas.microsoft.com/office/drawing/2014/main" id="{48E0D3CC-8A81-D543-BB17-5DD1B60F1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B63843F-880F-8B43-A85E-FD0B7ACEE8DD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138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8981590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1506" name="Rectangle 2"/>
          <p:cNvSpPr>
            <a:spLocks noChangeArrowheads="1"/>
          </p:cNvSpPr>
          <p:nvPr/>
        </p:nvSpPr>
        <p:spPr bwMode="auto">
          <a:xfrm>
            <a:off x="846138" y="5272088"/>
            <a:ext cx="1958975" cy="460375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507" name="Text Box 3"/>
          <p:cNvSpPr txBox="1">
            <a:spLocks noChangeArrowheads="1"/>
          </p:cNvSpPr>
          <p:nvPr/>
        </p:nvSpPr>
        <p:spPr bwMode="auto">
          <a:xfrm>
            <a:off x="846138" y="5327650"/>
            <a:ext cx="19113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LD R0, MEM[R2]</a:t>
            </a:r>
          </a:p>
        </p:txBody>
      </p:sp>
      <p:sp>
        <p:nvSpPr>
          <p:cNvPr id="661508" name="Rectangle 4"/>
          <p:cNvSpPr>
            <a:spLocks noChangeArrowheads="1"/>
          </p:cNvSpPr>
          <p:nvPr/>
        </p:nvSpPr>
        <p:spPr bwMode="auto">
          <a:xfrm>
            <a:off x="846138" y="4811713"/>
            <a:ext cx="1958975" cy="460375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509" name="Text Box 5"/>
          <p:cNvSpPr txBox="1">
            <a:spLocks noChangeArrowheads="1"/>
          </p:cNvSpPr>
          <p:nvPr/>
        </p:nvSpPr>
        <p:spPr bwMode="auto">
          <a:xfrm>
            <a:off x="866775" y="4867275"/>
            <a:ext cx="19113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LD R2, MEM[R2]</a:t>
            </a:r>
          </a:p>
        </p:txBody>
      </p:sp>
      <p:sp>
        <p:nvSpPr>
          <p:cNvPr id="661510" name="Rectangle 6"/>
          <p:cNvSpPr>
            <a:spLocks noChangeArrowheads="1"/>
          </p:cNvSpPr>
          <p:nvPr/>
        </p:nvSpPr>
        <p:spPr bwMode="auto">
          <a:xfrm>
            <a:off x="846138" y="3889375"/>
            <a:ext cx="1958975" cy="460375"/>
          </a:xfrm>
          <a:prstGeom prst="rect">
            <a:avLst/>
          </a:pr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511" name="Rectangle 7"/>
          <p:cNvSpPr>
            <a:spLocks noChangeArrowheads="1"/>
          </p:cNvSpPr>
          <p:nvPr/>
        </p:nvSpPr>
        <p:spPr bwMode="auto">
          <a:xfrm>
            <a:off x="846138" y="4351338"/>
            <a:ext cx="1958975" cy="46037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255" name="Rectangle 8"/>
          <p:cNvSpPr>
            <a:spLocks noChangeArrowheads="1"/>
          </p:cNvSpPr>
          <p:nvPr/>
        </p:nvSpPr>
        <p:spPr bwMode="auto">
          <a:xfrm>
            <a:off x="846138" y="3427413"/>
            <a:ext cx="1958975" cy="460375"/>
          </a:xfrm>
          <a:prstGeom prst="rect">
            <a:avLst/>
          </a:prstGeom>
          <a:solidFill>
            <a:srgbClr val="0000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256" name="Text Box 9"/>
          <p:cNvSpPr txBox="1">
            <a:spLocks noChangeArrowheads="1"/>
          </p:cNvSpPr>
          <p:nvPr/>
        </p:nvSpPr>
        <p:spPr bwMode="auto">
          <a:xfrm>
            <a:off x="866775" y="3465513"/>
            <a:ext cx="182403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BR</a:t>
            </a:r>
            <a:r>
              <a:rPr kumimoji="0" lang="en-US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ZERO  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 0x0001</a:t>
            </a:r>
          </a:p>
        </p:txBody>
      </p:sp>
      <p:sp>
        <p:nvSpPr>
          <p:cNvPr id="53257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Misprediction Penalty</a:t>
            </a:r>
          </a:p>
        </p:txBody>
      </p:sp>
      <p:sp>
        <p:nvSpPr>
          <p:cNvPr id="661515" name="Rectangle 11"/>
          <p:cNvSpPr>
            <a:spLocks noChangeArrowheads="1"/>
          </p:cNvSpPr>
          <p:nvPr/>
        </p:nvSpPr>
        <p:spPr bwMode="auto">
          <a:xfrm>
            <a:off x="3265488" y="2046288"/>
            <a:ext cx="695325" cy="612775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516" name="Rectangle 12"/>
          <p:cNvSpPr>
            <a:spLocks noChangeArrowheads="1"/>
          </p:cNvSpPr>
          <p:nvPr/>
        </p:nvSpPr>
        <p:spPr bwMode="auto">
          <a:xfrm>
            <a:off x="4303713" y="2008188"/>
            <a:ext cx="652462" cy="650875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517" name="Rectangle 13"/>
          <p:cNvSpPr>
            <a:spLocks noChangeArrowheads="1"/>
          </p:cNvSpPr>
          <p:nvPr/>
        </p:nvSpPr>
        <p:spPr bwMode="auto">
          <a:xfrm>
            <a:off x="5340350" y="2006600"/>
            <a:ext cx="422275" cy="652463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261" name="Rectangle 14"/>
          <p:cNvSpPr>
            <a:spLocks noChangeArrowheads="1"/>
          </p:cNvSpPr>
          <p:nvPr/>
        </p:nvSpPr>
        <p:spPr bwMode="auto">
          <a:xfrm>
            <a:off x="3265488" y="1700213"/>
            <a:ext cx="690562" cy="2301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262" name="Line 15"/>
          <p:cNvSpPr>
            <a:spLocks noChangeShapeType="1"/>
          </p:cNvSpPr>
          <p:nvPr/>
        </p:nvSpPr>
        <p:spPr bwMode="auto">
          <a:xfrm>
            <a:off x="3611563" y="1930400"/>
            <a:ext cx="0" cy="114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263" name="Line 16"/>
          <p:cNvSpPr>
            <a:spLocks noChangeShapeType="1"/>
          </p:cNvSpPr>
          <p:nvPr/>
        </p:nvSpPr>
        <p:spPr bwMode="auto">
          <a:xfrm>
            <a:off x="3956050" y="2352675"/>
            <a:ext cx="347663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521" name="Rectangle 17"/>
          <p:cNvSpPr>
            <a:spLocks noChangeArrowheads="1"/>
          </p:cNvSpPr>
          <p:nvPr/>
        </p:nvSpPr>
        <p:spPr bwMode="auto">
          <a:xfrm>
            <a:off x="7221538" y="2008188"/>
            <a:ext cx="344487" cy="652462"/>
          </a:xfrm>
          <a:prstGeom prst="rect">
            <a:avLst/>
          </a:prstGeom>
          <a:solidFill>
            <a:srgbClr val="0000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265" name="Line 18"/>
          <p:cNvSpPr>
            <a:spLocks noChangeShapeType="1"/>
          </p:cNvSpPr>
          <p:nvPr/>
        </p:nvSpPr>
        <p:spPr bwMode="auto">
          <a:xfrm>
            <a:off x="7569200" y="2314575"/>
            <a:ext cx="1143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266" name="Line 19"/>
          <p:cNvSpPr>
            <a:spLocks noChangeShapeType="1"/>
          </p:cNvSpPr>
          <p:nvPr/>
        </p:nvSpPr>
        <p:spPr bwMode="auto">
          <a:xfrm flipV="1">
            <a:off x="7683500" y="1470025"/>
            <a:ext cx="0" cy="844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267" name="Line 20"/>
          <p:cNvSpPr>
            <a:spLocks noChangeShapeType="1"/>
          </p:cNvSpPr>
          <p:nvPr/>
        </p:nvSpPr>
        <p:spPr bwMode="auto">
          <a:xfrm flipH="1">
            <a:off x="5532438" y="1470025"/>
            <a:ext cx="2151062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268" name="Line 21"/>
          <p:cNvSpPr>
            <a:spLocks noChangeShapeType="1"/>
          </p:cNvSpPr>
          <p:nvPr/>
        </p:nvSpPr>
        <p:spPr bwMode="auto">
          <a:xfrm>
            <a:off x="5532438" y="1470025"/>
            <a:ext cx="0" cy="5365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269" name="Text Box 22"/>
          <p:cNvSpPr txBox="1">
            <a:spLocks noChangeArrowheads="1"/>
          </p:cNvSpPr>
          <p:nvPr/>
        </p:nvSpPr>
        <p:spPr bwMode="auto">
          <a:xfrm>
            <a:off x="3390900" y="2160588"/>
            <a:ext cx="4508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I-$</a:t>
            </a:r>
          </a:p>
        </p:txBody>
      </p:sp>
      <p:sp>
        <p:nvSpPr>
          <p:cNvPr id="53270" name="Text Box 23"/>
          <p:cNvSpPr txBox="1">
            <a:spLocks noChangeArrowheads="1"/>
          </p:cNvSpPr>
          <p:nvPr/>
        </p:nvSpPr>
        <p:spPr bwMode="auto">
          <a:xfrm>
            <a:off x="5311775" y="2160588"/>
            <a:ext cx="4889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RF</a:t>
            </a:r>
          </a:p>
        </p:txBody>
      </p:sp>
      <p:sp>
        <p:nvSpPr>
          <p:cNvPr id="53271" name="Rectangle 24"/>
          <p:cNvSpPr>
            <a:spLocks noChangeArrowheads="1"/>
          </p:cNvSpPr>
          <p:nvPr/>
        </p:nvSpPr>
        <p:spPr bwMode="auto">
          <a:xfrm>
            <a:off x="846138" y="2506663"/>
            <a:ext cx="1958975" cy="4603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272" name="Text Box 25"/>
          <p:cNvSpPr txBox="1">
            <a:spLocks noChangeArrowheads="1"/>
          </p:cNvSpPr>
          <p:nvPr/>
        </p:nvSpPr>
        <p:spPr bwMode="auto">
          <a:xfrm>
            <a:off x="866775" y="2544763"/>
            <a:ext cx="1911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LD R1, MEM[R0]</a:t>
            </a:r>
          </a:p>
        </p:txBody>
      </p:sp>
      <p:sp>
        <p:nvSpPr>
          <p:cNvPr id="53273" name="Rectangle 26"/>
          <p:cNvSpPr>
            <a:spLocks noChangeArrowheads="1"/>
          </p:cNvSpPr>
          <p:nvPr/>
        </p:nvSpPr>
        <p:spPr bwMode="auto">
          <a:xfrm>
            <a:off x="846138" y="2967038"/>
            <a:ext cx="1958975" cy="460375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274" name="Text Box 27"/>
          <p:cNvSpPr txBox="1">
            <a:spLocks noChangeArrowheads="1"/>
          </p:cNvSpPr>
          <p:nvPr/>
        </p:nvSpPr>
        <p:spPr bwMode="auto">
          <a:xfrm>
            <a:off x="866775" y="3005138"/>
            <a:ext cx="1822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ADD R2, R2, #1</a:t>
            </a:r>
          </a:p>
        </p:txBody>
      </p:sp>
      <p:sp>
        <p:nvSpPr>
          <p:cNvPr id="661532" name="Text Box 28"/>
          <p:cNvSpPr txBox="1">
            <a:spLocks noChangeArrowheads="1"/>
          </p:cNvSpPr>
          <p:nvPr/>
        </p:nvSpPr>
        <p:spPr bwMode="auto">
          <a:xfrm>
            <a:off x="866775" y="3944938"/>
            <a:ext cx="1822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ADD R3, R2, #1</a:t>
            </a:r>
          </a:p>
        </p:txBody>
      </p:sp>
      <p:sp>
        <p:nvSpPr>
          <p:cNvPr id="53276" name="Text Box 29"/>
          <p:cNvSpPr txBox="1">
            <a:spLocks noChangeArrowheads="1"/>
          </p:cNvSpPr>
          <p:nvPr/>
        </p:nvSpPr>
        <p:spPr bwMode="auto">
          <a:xfrm>
            <a:off x="117475" y="2481263"/>
            <a:ext cx="7651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0x0001</a:t>
            </a:r>
          </a:p>
        </p:txBody>
      </p:sp>
      <p:sp>
        <p:nvSpPr>
          <p:cNvPr id="53277" name="Text Box 30"/>
          <p:cNvSpPr txBox="1">
            <a:spLocks noChangeArrowheads="1"/>
          </p:cNvSpPr>
          <p:nvPr/>
        </p:nvSpPr>
        <p:spPr bwMode="auto">
          <a:xfrm>
            <a:off x="117475" y="2903538"/>
            <a:ext cx="7651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0x0002</a:t>
            </a:r>
          </a:p>
        </p:txBody>
      </p:sp>
      <p:sp>
        <p:nvSpPr>
          <p:cNvPr id="53278" name="Text Box 31"/>
          <p:cNvSpPr txBox="1">
            <a:spLocks noChangeArrowheads="1"/>
          </p:cNvSpPr>
          <p:nvPr/>
        </p:nvSpPr>
        <p:spPr bwMode="auto">
          <a:xfrm>
            <a:off x="117475" y="3363913"/>
            <a:ext cx="7651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0x0003</a:t>
            </a:r>
          </a:p>
        </p:txBody>
      </p:sp>
      <p:sp>
        <p:nvSpPr>
          <p:cNvPr id="661536" name="Text Box 32"/>
          <p:cNvSpPr txBox="1">
            <a:spLocks noChangeArrowheads="1"/>
          </p:cNvSpPr>
          <p:nvPr/>
        </p:nvSpPr>
        <p:spPr bwMode="auto">
          <a:xfrm>
            <a:off x="117475" y="3825875"/>
            <a:ext cx="7651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0x0004</a:t>
            </a:r>
          </a:p>
        </p:txBody>
      </p:sp>
      <p:sp>
        <p:nvSpPr>
          <p:cNvPr id="53280" name="Line 33"/>
          <p:cNvSpPr>
            <a:spLocks noChangeShapeType="1"/>
          </p:cNvSpPr>
          <p:nvPr/>
        </p:nvSpPr>
        <p:spPr bwMode="auto">
          <a:xfrm>
            <a:off x="4956175" y="2354263"/>
            <a:ext cx="3841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538" name="Text Box 34"/>
          <p:cNvSpPr txBox="1">
            <a:spLocks noChangeArrowheads="1"/>
          </p:cNvSpPr>
          <p:nvPr/>
        </p:nvSpPr>
        <p:spPr bwMode="auto">
          <a:xfrm>
            <a:off x="866775" y="4406900"/>
            <a:ext cx="1860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MUL R1, R2, R3</a:t>
            </a:r>
          </a:p>
        </p:txBody>
      </p:sp>
      <p:sp>
        <p:nvSpPr>
          <p:cNvPr id="661539" name="Text Box 35"/>
          <p:cNvSpPr txBox="1">
            <a:spLocks noChangeArrowheads="1"/>
          </p:cNvSpPr>
          <p:nvPr/>
        </p:nvSpPr>
        <p:spPr bwMode="auto">
          <a:xfrm>
            <a:off x="117475" y="4303713"/>
            <a:ext cx="7651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0x0005</a:t>
            </a:r>
          </a:p>
        </p:txBody>
      </p:sp>
      <p:sp>
        <p:nvSpPr>
          <p:cNvPr id="661540" name="Text Box 36"/>
          <p:cNvSpPr txBox="1">
            <a:spLocks noChangeArrowheads="1"/>
          </p:cNvSpPr>
          <p:nvPr/>
        </p:nvSpPr>
        <p:spPr bwMode="auto">
          <a:xfrm>
            <a:off x="117475" y="4764088"/>
            <a:ext cx="7651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0x0006</a:t>
            </a:r>
          </a:p>
        </p:txBody>
      </p:sp>
      <p:sp>
        <p:nvSpPr>
          <p:cNvPr id="661541" name="Text Box 37"/>
          <p:cNvSpPr txBox="1">
            <a:spLocks noChangeArrowheads="1"/>
          </p:cNvSpPr>
          <p:nvPr/>
        </p:nvSpPr>
        <p:spPr bwMode="auto">
          <a:xfrm rot="-863616">
            <a:off x="4291013" y="1641475"/>
            <a:ext cx="933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Flush!! </a:t>
            </a:r>
          </a:p>
        </p:txBody>
      </p:sp>
      <p:sp>
        <p:nvSpPr>
          <p:cNvPr id="661542" name="Text Box 38"/>
          <p:cNvSpPr txBox="1">
            <a:spLocks noChangeArrowheads="1"/>
          </p:cNvSpPr>
          <p:nvPr/>
        </p:nvSpPr>
        <p:spPr bwMode="auto">
          <a:xfrm>
            <a:off x="117475" y="5233988"/>
            <a:ext cx="7651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0x0007</a:t>
            </a:r>
          </a:p>
        </p:txBody>
      </p:sp>
      <p:sp>
        <p:nvSpPr>
          <p:cNvPr id="661543" name="Text Box 39"/>
          <p:cNvSpPr txBox="1">
            <a:spLocks noChangeArrowheads="1"/>
          </p:cNvSpPr>
          <p:nvPr/>
        </p:nvSpPr>
        <p:spPr bwMode="auto">
          <a:xfrm>
            <a:off x="6991350" y="2586038"/>
            <a:ext cx="7651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0x0003</a:t>
            </a:r>
          </a:p>
        </p:txBody>
      </p:sp>
      <p:sp>
        <p:nvSpPr>
          <p:cNvPr id="661544" name="Text Box 40"/>
          <p:cNvSpPr txBox="1">
            <a:spLocks noChangeArrowheads="1"/>
          </p:cNvSpPr>
          <p:nvPr/>
        </p:nvSpPr>
        <p:spPr bwMode="auto">
          <a:xfrm>
            <a:off x="6108700" y="2586038"/>
            <a:ext cx="7651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0x0004</a:t>
            </a:r>
          </a:p>
        </p:txBody>
      </p:sp>
      <p:sp>
        <p:nvSpPr>
          <p:cNvPr id="661545" name="Text Box 41"/>
          <p:cNvSpPr txBox="1">
            <a:spLocks noChangeArrowheads="1"/>
          </p:cNvSpPr>
          <p:nvPr/>
        </p:nvSpPr>
        <p:spPr bwMode="auto">
          <a:xfrm>
            <a:off x="5148263" y="2584450"/>
            <a:ext cx="7651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0x0005</a:t>
            </a:r>
          </a:p>
        </p:txBody>
      </p:sp>
      <p:sp>
        <p:nvSpPr>
          <p:cNvPr id="661546" name="Text Box 42"/>
          <p:cNvSpPr txBox="1">
            <a:spLocks noChangeArrowheads="1"/>
          </p:cNvSpPr>
          <p:nvPr/>
        </p:nvSpPr>
        <p:spPr bwMode="auto">
          <a:xfrm>
            <a:off x="4191000" y="2584450"/>
            <a:ext cx="7651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0x0006</a:t>
            </a:r>
          </a:p>
        </p:txBody>
      </p:sp>
      <p:sp>
        <p:nvSpPr>
          <p:cNvPr id="661547" name="Text Box 43"/>
          <p:cNvSpPr txBox="1">
            <a:spLocks noChangeArrowheads="1"/>
          </p:cNvSpPr>
          <p:nvPr/>
        </p:nvSpPr>
        <p:spPr bwMode="auto">
          <a:xfrm>
            <a:off x="3189288" y="2584450"/>
            <a:ext cx="7651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0x0007</a:t>
            </a:r>
          </a:p>
        </p:txBody>
      </p:sp>
      <p:sp>
        <p:nvSpPr>
          <p:cNvPr id="661548" name="Rectangle 44"/>
          <p:cNvSpPr>
            <a:spLocks noChangeArrowheads="1"/>
          </p:cNvSpPr>
          <p:nvPr/>
        </p:nvSpPr>
        <p:spPr bwMode="auto">
          <a:xfrm>
            <a:off x="6261100" y="2008188"/>
            <a:ext cx="461963" cy="652462"/>
          </a:xfrm>
          <a:prstGeom prst="rect">
            <a:avLst/>
          </a:pr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grpSp>
        <p:nvGrpSpPr>
          <p:cNvPr id="53292" name="Group 45"/>
          <p:cNvGrpSpPr>
            <a:grpSpLocks/>
          </p:cNvGrpSpPr>
          <p:nvPr/>
        </p:nvGrpSpPr>
        <p:grpSpPr bwMode="auto">
          <a:xfrm>
            <a:off x="6376988" y="2162175"/>
            <a:ext cx="230187" cy="344488"/>
            <a:chOff x="1138" y="1579"/>
            <a:chExt cx="581" cy="1162"/>
          </a:xfrm>
        </p:grpSpPr>
        <p:sp>
          <p:nvSpPr>
            <p:cNvPr id="53361" name="Line 46"/>
            <p:cNvSpPr>
              <a:spLocks noChangeShapeType="1"/>
            </p:cNvSpPr>
            <p:nvPr/>
          </p:nvSpPr>
          <p:spPr bwMode="auto">
            <a:xfrm flipH="1">
              <a:off x="1138" y="2499"/>
              <a:ext cx="581" cy="24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53362" name="Group 47"/>
            <p:cNvGrpSpPr>
              <a:grpSpLocks/>
            </p:cNvGrpSpPr>
            <p:nvPr/>
          </p:nvGrpSpPr>
          <p:grpSpPr bwMode="auto">
            <a:xfrm>
              <a:off x="1138" y="1579"/>
              <a:ext cx="581" cy="1162"/>
              <a:chOff x="1138" y="1579"/>
              <a:chExt cx="581" cy="1162"/>
            </a:xfrm>
          </p:grpSpPr>
          <p:sp>
            <p:nvSpPr>
              <p:cNvPr id="53363" name="Line 48"/>
              <p:cNvSpPr>
                <a:spLocks noChangeShapeType="1"/>
              </p:cNvSpPr>
              <p:nvPr/>
            </p:nvSpPr>
            <p:spPr bwMode="auto">
              <a:xfrm>
                <a:off x="1138" y="1579"/>
                <a:ext cx="0" cy="4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3364" name="Line 49"/>
              <p:cNvSpPr>
                <a:spLocks noChangeShapeType="1"/>
              </p:cNvSpPr>
              <p:nvPr/>
            </p:nvSpPr>
            <p:spPr bwMode="auto">
              <a:xfrm>
                <a:off x="1138" y="1579"/>
                <a:ext cx="581" cy="24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3365" name="Line 50"/>
              <p:cNvSpPr>
                <a:spLocks noChangeShapeType="1"/>
              </p:cNvSpPr>
              <p:nvPr/>
            </p:nvSpPr>
            <p:spPr bwMode="auto">
              <a:xfrm>
                <a:off x="1719" y="1821"/>
                <a:ext cx="0" cy="67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3366" name="Line 51"/>
              <p:cNvSpPr>
                <a:spLocks noChangeShapeType="1"/>
              </p:cNvSpPr>
              <p:nvPr/>
            </p:nvSpPr>
            <p:spPr bwMode="auto">
              <a:xfrm flipV="1">
                <a:off x="1138" y="2305"/>
                <a:ext cx="0" cy="4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3367" name="Line 52"/>
              <p:cNvSpPr>
                <a:spLocks noChangeShapeType="1"/>
              </p:cNvSpPr>
              <p:nvPr/>
            </p:nvSpPr>
            <p:spPr bwMode="auto">
              <a:xfrm>
                <a:off x="1138" y="1991"/>
                <a:ext cx="169" cy="16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3368" name="Line 53"/>
              <p:cNvSpPr>
                <a:spLocks noChangeShapeType="1"/>
              </p:cNvSpPr>
              <p:nvPr/>
            </p:nvSpPr>
            <p:spPr bwMode="auto">
              <a:xfrm flipV="1">
                <a:off x="1138" y="2160"/>
                <a:ext cx="169" cy="1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</p:grpSp>
      <p:sp>
        <p:nvSpPr>
          <p:cNvPr id="53293" name="Rectangle 54"/>
          <p:cNvSpPr>
            <a:spLocks noChangeArrowheads="1"/>
          </p:cNvSpPr>
          <p:nvPr/>
        </p:nvSpPr>
        <p:spPr bwMode="auto">
          <a:xfrm>
            <a:off x="6261100" y="2851150"/>
            <a:ext cx="461963" cy="4619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294" name="Line 55"/>
          <p:cNvSpPr>
            <a:spLocks noChangeShapeType="1"/>
          </p:cNvSpPr>
          <p:nvPr/>
        </p:nvSpPr>
        <p:spPr bwMode="auto">
          <a:xfrm>
            <a:off x="5762625" y="2352675"/>
            <a:ext cx="498475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295" name="Line 56"/>
          <p:cNvSpPr>
            <a:spLocks noChangeShapeType="1"/>
          </p:cNvSpPr>
          <p:nvPr/>
        </p:nvSpPr>
        <p:spPr bwMode="auto">
          <a:xfrm>
            <a:off x="5992813" y="2354263"/>
            <a:ext cx="0" cy="7286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296" name="Line 57"/>
          <p:cNvSpPr>
            <a:spLocks noChangeShapeType="1"/>
          </p:cNvSpPr>
          <p:nvPr/>
        </p:nvSpPr>
        <p:spPr bwMode="auto">
          <a:xfrm>
            <a:off x="6723063" y="2354263"/>
            <a:ext cx="4984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297" name="Line 58"/>
          <p:cNvSpPr>
            <a:spLocks noChangeShapeType="1"/>
          </p:cNvSpPr>
          <p:nvPr/>
        </p:nvSpPr>
        <p:spPr bwMode="auto">
          <a:xfrm flipH="1" flipV="1">
            <a:off x="6915150" y="2354263"/>
            <a:ext cx="0" cy="7286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298" name="Text Box 59"/>
          <p:cNvSpPr txBox="1">
            <a:spLocks noChangeArrowheads="1"/>
          </p:cNvSpPr>
          <p:nvPr/>
        </p:nvSpPr>
        <p:spPr bwMode="auto">
          <a:xfrm>
            <a:off x="6224588" y="2908300"/>
            <a:ext cx="6524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D-$</a:t>
            </a:r>
          </a:p>
        </p:txBody>
      </p:sp>
      <p:sp>
        <p:nvSpPr>
          <p:cNvPr id="53299" name="Line 60"/>
          <p:cNvSpPr>
            <a:spLocks noChangeShapeType="1"/>
          </p:cNvSpPr>
          <p:nvPr/>
        </p:nvSpPr>
        <p:spPr bwMode="auto">
          <a:xfrm>
            <a:off x="5992813" y="3082925"/>
            <a:ext cx="2682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300" name="Rectangle 61"/>
          <p:cNvSpPr>
            <a:spLocks noChangeArrowheads="1"/>
          </p:cNvSpPr>
          <p:nvPr/>
        </p:nvSpPr>
        <p:spPr bwMode="auto">
          <a:xfrm>
            <a:off x="6261100" y="1625600"/>
            <a:ext cx="461963" cy="265113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301" name="Line 62"/>
          <p:cNvSpPr>
            <a:spLocks noChangeShapeType="1"/>
          </p:cNvSpPr>
          <p:nvPr/>
        </p:nvSpPr>
        <p:spPr bwMode="auto">
          <a:xfrm>
            <a:off x="6723063" y="3082925"/>
            <a:ext cx="192087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302" name="Line 63"/>
          <p:cNvSpPr>
            <a:spLocks noChangeShapeType="1"/>
          </p:cNvSpPr>
          <p:nvPr/>
        </p:nvSpPr>
        <p:spPr bwMode="auto">
          <a:xfrm flipV="1">
            <a:off x="5992813" y="1739900"/>
            <a:ext cx="0" cy="614363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303" name="Line 64"/>
          <p:cNvSpPr>
            <a:spLocks noChangeShapeType="1"/>
          </p:cNvSpPr>
          <p:nvPr/>
        </p:nvSpPr>
        <p:spPr bwMode="auto">
          <a:xfrm>
            <a:off x="5992813" y="1739900"/>
            <a:ext cx="268287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304" name="Line 65"/>
          <p:cNvSpPr>
            <a:spLocks noChangeShapeType="1"/>
          </p:cNvSpPr>
          <p:nvPr/>
        </p:nvSpPr>
        <p:spPr bwMode="auto">
          <a:xfrm>
            <a:off x="6723063" y="1739900"/>
            <a:ext cx="192087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305" name="Line 66"/>
          <p:cNvSpPr>
            <a:spLocks noChangeShapeType="1"/>
          </p:cNvSpPr>
          <p:nvPr/>
        </p:nvSpPr>
        <p:spPr bwMode="auto">
          <a:xfrm>
            <a:off x="6915150" y="1739900"/>
            <a:ext cx="0" cy="614363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306" name="Text Box 67"/>
          <p:cNvSpPr txBox="1">
            <a:spLocks noChangeArrowheads="1"/>
          </p:cNvSpPr>
          <p:nvPr/>
        </p:nvSpPr>
        <p:spPr bwMode="auto">
          <a:xfrm>
            <a:off x="2803525" y="1641475"/>
            <a:ext cx="501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PC</a:t>
            </a:r>
          </a:p>
        </p:txBody>
      </p:sp>
      <p:sp>
        <p:nvSpPr>
          <p:cNvPr id="53307" name="Text Box 68"/>
          <p:cNvSpPr txBox="1">
            <a:spLocks noChangeArrowheads="1"/>
          </p:cNvSpPr>
          <p:nvPr/>
        </p:nvSpPr>
        <p:spPr bwMode="auto">
          <a:xfrm>
            <a:off x="4289425" y="2162175"/>
            <a:ext cx="6667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DEC</a:t>
            </a:r>
          </a:p>
        </p:txBody>
      </p:sp>
      <p:sp>
        <p:nvSpPr>
          <p:cNvPr id="53308" name="Text Box 69"/>
          <p:cNvSpPr txBox="1">
            <a:spLocks noChangeArrowheads="1"/>
          </p:cNvSpPr>
          <p:nvPr/>
        </p:nvSpPr>
        <p:spPr bwMode="auto">
          <a:xfrm>
            <a:off x="7145338" y="2162175"/>
            <a:ext cx="552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WB</a:t>
            </a:r>
          </a:p>
        </p:txBody>
      </p:sp>
      <p:sp>
        <p:nvSpPr>
          <p:cNvPr id="53309" name="Arc 70"/>
          <p:cNvSpPr>
            <a:spLocks/>
          </p:cNvSpPr>
          <p:nvPr/>
        </p:nvSpPr>
        <p:spPr bwMode="auto">
          <a:xfrm flipV="1">
            <a:off x="2805113" y="2698750"/>
            <a:ext cx="422275" cy="925513"/>
          </a:xfrm>
          <a:custGeom>
            <a:avLst/>
            <a:gdLst>
              <a:gd name="T0" fmla="*/ 0 w 21600"/>
              <a:gd name="T1" fmla="*/ 0 h 43189"/>
              <a:gd name="T2" fmla="*/ 2147483647 w 21600"/>
              <a:gd name="T3" fmla="*/ 2147483647 h 43189"/>
              <a:gd name="T4" fmla="*/ 0 w 21600"/>
              <a:gd name="T5" fmla="*/ 2147483647 h 43189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43189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33261"/>
                  <a:pt x="12344" y="42817"/>
                  <a:pt x="689" y="43189"/>
                </a:cubicBezTo>
              </a:path>
              <a:path w="21600" h="43189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33261"/>
                  <a:pt x="12344" y="42817"/>
                  <a:pt x="689" y="43189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575" name="Arc 71"/>
          <p:cNvSpPr>
            <a:spLocks/>
          </p:cNvSpPr>
          <p:nvPr/>
        </p:nvSpPr>
        <p:spPr bwMode="auto">
          <a:xfrm>
            <a:off x="2792413" y="3659188"/>
            <a:ext cx="434975" cy="500062"/>
          </a:xfrm>
          <a:custGeom>
            <a:avLst/>
            <a:gdLst>
              <a:gd name="T0" fmla="*/ 2147483647 w 22121"/>
              <a:gd name="T1" fmla="*/ 0 h 43200"/>
              <a:gd name="T2" fmla="*/ 0 w 22121"/>
              <a:gd name="T3" fmla="*/ 2147483647 h 43200"/>
              <a:gd name="T4" fmla="*/ 2147483647 w 22121"/>
              <a:gd name="T5" fmla="*/ 2147483647 h 432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2121" h="43200" fill="none" extrusionOk="0">
                <a:moveTo>
                  <a:pt x="520" y="0"/>
                </a:moveTo>
                <a:cubicBezTo>
                  <a:pt x="12450" y="0"/>
                  <a:pt x="22121" y="9670"/>
                  <a:pt x="22121" y="21600"/>
                </a:cubicBezTo>
                <a:cubicBezTo>
                  <a:pt x="22121" y="33529"/>
                  <a:pt x="12450" y="43200"/>
                  <a:pt x="521" y="43200"/>
                </a:cubicBezTo>
                <a:cubicBezTo>
                  <a:pt x="347" y="43200"/>
                  <a:pt x="173" y="43197"/>
                  <a:pt x="0" y="43193"/>
                </a:cubicBezTo>
              </a:path>
              <a:path w="22121" h="43200" stroke="0" extrusionOk="0">
                <a:moveTo>
                  <a:pt x="520" y="0"/>
                </a:moveTo>
                <a:cubicBezTo>
                  <a:pt x="12450" y="0"/>
                  <a:pt x="22121" y="9670"/>
                  <a:pt x="22121" y="21600"/>
                </a:cubicBezTo>
                <a:cubicBezTo>
                  <a:pt x="22121" y="33529"/>
                  <a:pt x="12450" y="43200"/>
                  <a:pt x="521" y="43200"/>
                </a:cubicBezTo>
                <a:cubicBezTo>
                  <a:pt x="347" y="43200"/>
                  <a:pt x="173" y="43197"/>
                  <a:pt x="0" y="43193"/>
                </a:cubicBezTo>
                <a:lnTo>
                  <a:pt x="521" y="21600"/>
                </a:lnTo>
                <a:lnTo>
                  <a:pt x="520" y="0"/>
                </a:lnTo>
                <a:close/>
              </a:path>
            </a:pathLst>
          </a:cu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311" name="Rectangle 72"/>
          <p:cNvSpPr>
            <a:spLocks noChangeArrowheads="1"/>
          </p:cNvSpPr>
          <p:nvPr/>
        </p:nvSpPr>
        <p:spPr bwMode="auto">
          <a:xfrm>
            <a:off x="3265488" y="3429000"/>
            <a:ext cx="922337" cy="115888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312" name="Rectangle 73"/>
          <p:cNvSpPr>
            <a:spLocks noChangeArrowheads="1"/>
          </p:cNvSpPr>
          <p:nvPr/>
        </p:nvSpPr>
        <p:spPr bwMode="auto">
          <a:xfrm>
            <a:off x="4187825" y="3544888"/>
            <a:ext cx="922338" cy="115887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313" name="Rectangle 74"/>
          <p:cNvSpPr>
            <a:spLocks noChangeArrowheads="1"/>
          </p:cNvSpPr>
          <p:nvPr/>
        </p:nvSpPr>
        <p:spPr bwMode="auto">
          <a:xfrm>
            <a:off x="3265488" y="3544888"/>
            <a:ext cx="922337" cy="115887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314" name="Rectangle 75"/>
          <p:cNvSpPr>
            <a:spLocks noChangeArrowheads="1"/>
          </p:cNvSpPr>
          <p:nvPr/>
        </p:nvSpPr>
        <p:spPr bwMode="auto">
          <a:xfrm>
            <a:off x="5110163" y="3660775"/>
            <a:ext cx="922337" cy="115888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315" name="Rectangle 76"/>
          <p:cNvSpPr>
            <a:spLocks noChangeArrowheads="1"/>
          </p:cNvSpPr>
          <p:nvPr/>
        </p:nvSpPr>
        <p:spPr bwMode="auto">
          <a:xfrm>
            <a:off x="6030913" y="3775075"/>
            <a:ext cx="922337" cy="115888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316" name="Rectangle 77"/>
          <p:cNvSpPr>
            <a:spLocks noChangeArrowheads="1"/>
          </p:cNvSpPr>
          <p:nvPr/>
        </p:nvSpPr>
        <p:spPr bwMode="auto">
          <a:xfrm>
            <a:off x="4187825" y="3660775"/>
            <a:ext cx="922338" cy="115888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317" name="Rectangle 78"/>
          <p:cNvSpPr>
            <a:spLocks noChangeArrowheads="1"/>
          </p:cNvSpPr>
          <p:nvPr/>
        </p:nvSpPr>
        <p:spPr bwMode="auto">
          <a:xfrm>
            <a:off x="5108575" y="3775075"/>
            <a:ext cx="922338" cy="115888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318" name="Rectangle 79"/>
          <p:cNvSpPr>
            <a:spLocks noChangeArrowheads="1"/>
          </p:cNvSpPr>
          <p:nvPr/>
        </p:nvSpPr>
        <p:spPr bwMode="auto">
          <a:xfrm>
            <a:off x="3265488" y="3659188"/>
            <a:ext cx="922337" cy="115887"/>
          </a:xfrm>
          <a:prstGeom prst="rect">
            <a:avLst/>
          </a:prstGeom>
          <a:solidFill>
            <a:srgbClr val="0000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319" name="Rectangle 80"/>
          <p:cNvSpPr>
            <a:spLocks noChangeArrowheads="1"/>
          </p:cNvSpPr>
          <p:nvPr/>
        </p:nvSpPr>
        <p:spPr bwMode="auto">
          <a:xfrm>
            <a:off x="4187825" y="3775075"/>
            <a:ext cx="922338" cy="115888"/>
          </a:xfrm>
          <a:prstGeom prst="rect">
            <a:avLst/>
          </a:prstGeom>
          <a:solidFill>
            <a:srgbClr val="0000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320" name="Rectangle 81"/>
          <p:cNvSpPr>
            <a:spLocks noChangeArrowheads="1"/>
          </p:cNvSpPr>
          <p:nvPr/>
        </p:nvSpPr>
        <p:spPr bwMode="auto">
          <a:xfrm>
            <a:off x="3265488" y="3775075"/>
            <a:ext cx="922337" cy="115888"/>
          </a:xfrm>
          <a:prstGeom prst="rect">
            <a:avLst/>
          </a:pr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321" name="Rectangle 82"/>
          <p:cNvSpPr>
            <a:spLocks noChangeArrowheads="1"/>
          </p:cNvSpPr>
          <p:nvPr/>
        </p:nvSpPr>
        <p:spPr bwMode="auto">
          <a:xfrm>
            <a:off x="3265488" y="3889375"/>
            <a:ext cx="922337" cy="11588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322" name="Rectangle 83"/>
          <p:cNvSpPr>
            <a:spLocks noChangeArrowheads="1"/>
          </p:cNvSpPr>
          <p:nvPr/>
        </p:nvSpPr>
        <p:spPr bwMode="auto">
          <a:xfrm>
            <a:off x="4187825" y="3890963"/>
            <a:ext cx="922338" cy="115887"/>
          </a:xfrm>
          <a:prstGeom prst="rect">
            <a:avLst/>
          </a:pr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323" name="Rectangle 84"/>
          <p:cNvSpPr>
            <a:spLocks noChangeArrowheads="1"/>
          </p:cNvSpPr>
          <p:nvPr/>
        </p:nvSpPr>
        <p:spPr bwMode="auto">
          <a:xfrm>
            <a:off x="5108575" y="3890963"/>
            <a:ext cx="922338" cy="115887"/>
          </a:xfrm>
          <a:prstGeom prst="rect">
            <a:avLst/>
          </a:prstGeom>
          <a:solidFill>
            <a:srgbClr val="0000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324" name="Rectangle 85"/>
          <p:cNvSpPr>
            <a:spLocks noChangeArrowheads="1"/>
          </p:cNvSpPr>
          <p:nvPr/>
        </p:nvSpPr>
        <p:spPr bwMode="auto">
          <a:xfrm>
            <a:off x="6030913" y="3890963"/>
            <a:ext cx="922337" cy="115887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325" name="Rectangle 86"/>
          <p:cNvSpPr>
            <a:spLocks noChangeArrowheads="1"/>
          </p:cNvSpPr>
          <p:nvPr/>
        </p:nvSpPr>
        <p:spPr bwMode="auto">
          <a:xfrm>
            <a:off x="6953250" y="3890963"/>
            <a:ext cx="922338" cy="115887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326" name="Rectangle 87"/>
          <p:cNvSpPr>
            <a:spLocks noChangeArrowheads="1"/>
          </p:cNvSpPr>
          <p:nvPr/>
        </p:nvSpPr>
        <p:spPr bwMode="auto">
          <a:xfrm>
            <a:off x="3265488" y="4006850"/>
            <a:ext cx="922337" cy="115888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592" name="Rectangle 88"/>
          <p:cNvSpPr>
            <a:spLocks noChangeArrowheads="1"/>
          </p:cNvSpPr>
          <p:nvPr/>
        </p:nvSpPr>
        <p:spPr bwMode="auto">
          <a:xfrm>
            <a:off x="3265488" y="4122738"/>
            <a:ext cx="922337" cy="115887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593" name="Rectangle 89"/>
          <p:cNvSpPr>
            <a:spLocks noChangeArrowheads="1"/>
          </p:cNvSpPr>
          <p:nvPr/>
        </p:nvSpPr>
        <p:spPr bwMode="auto">
          <a:xfrm>
            <a:off x="3265488" y="4238625"/>
            <a:ext cx="922337" cy="115888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329" name="Rectangle 90"/>
          <p:cNvSpPr>
            <a:spLocks noChangeArrowheads="1"/>
          </p:cNvSpPr>
          <p:nvPr/>
        </p:nvSpPr>
        <p:spPr bwMode="auto">
          <a:xfrm>
            <a:off x="5110163" y="4006850"/>
            <a:ext cx="922337" cy="115888"/>
          </a:xfrm>
          <a:prstGeom prst="rect">
            <a:avLst/>
          </a:pr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330" name="Rectangle 91"/>
          <p:cNvSpPr>
            <a:spLocks noChangeArrowheads="1"/>
          </p:cNvSpPr>
          <p:nvPr/>
        </p:nvSpPr>
        <p:spPr bwMode="auto">
          <a:xfrm>
            <a:off x="6030913" y="4006850"/>
            <a:ext cx="922337" cy="115888"/>
          </a:xfrm>
          <a:prstGeom prst="rect">
            <a:avLst/>
          </a:prstGeom>
          <a:solidFill>
            <a:srgbClr val="0000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331" name="Rectangle 92"/>
          <p:cNvSpPr>
            <a:spLocks noChangeArrowheads="1"/>
          </p:cNvSpPr>
          <p:nvPr/>
        </p:nvSpPr>
        <p:spPr bwMode="auto">
          <a:xfrm>
            <a:off x="6953250" y="4006850"/>
            <a:ext cx="922338" cy="115888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332" name="Rectangle 93"/>
          <p:cNvSpPr>
            <a:spLocks noChangeArrowheads="1"/>
          </p:cNvSpPr>
          <p:nvPr/>
        </p:nvSpPr>
        <p:spPr bwMode="auto">
          <a:xfrm>
            <a:off x="4187825" y="4006850"/>
            <a:ext cx="922338" cy="11588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598" name="Rectangle 94"/>
          <p:cNvSpPr>
            <a:spLocks noChangeArrowheads="1"/>
          </p:cNvSpPr>
          <p:nvPr/>
        </p:nvSpPr>
        <p:spPr bwMode="auto">
          <a:xfrm>
            <a:off x="4187825" y="4121150"/>
            <a:ext cx="922338" cy="115888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599" name="Rectangle 95"/>
          <p:cNvSpPr>
            <a:spLocks noChangeArrowheads="1"/>
          </p:cNvSpPr>
          <p:nvPr/>
        </p:nvSpPr>
        <p:spPr bwMode="auto">
          <a:xfrm>
            <a:off x="6030913" y="4119563"/>
            <a:ext cx="922337" cy="115887"/>
          </a:xfrm>
          <a:prstGeom prst="rect">
            <a:avLst/>
          </a:pr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3335" name="Rectangle 96"/>
          <p:cNvSpPr>
            <a:spLocks noChangeArrowheads="1"/>
          </p:cNvSpPr>
          <p:nvPr/>
        </p:nvSpPr>
        <p:spPr bwMode="auto">
          <a:xfrm>
            <a:off x="6953250" y="4121150"/>
            <a:ext cx="922338" cy="115888"/>
          </a:xfrm>
          <a:prstGeom prst="rect">
            <a:avLst/>
          </a:prstGeom>
          <a:solidFill>
            <a:srgbClr val="0000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601" name="Rectangle 97"/>
          <p:cNvSpPr>
            <a:spLocks noChangeArrowheads="1"/>
          </p:cNvSpPr>
          <p:nvPr/>
        </p:nvSpPr>
        <p:spPr bwMode="auto">
          <a:xfrm>
            <a:off x="5110163" y="4121150"/>
            <a:ext cx="922337" cy="11588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602" name="Rectangle 98"/>
          <p:cNvSpPr>
            <a:spLocks noChangeArrowheads="1"/>
          </p:cNvSpPr>
          <p:nvPr/>
        </p:nvSpPr>
        <p:spPr bwMode="auto">
          <a:xfrm>
            <a:off x="4186238" y="4238625"/>
            <a:ext cx="922337" cy="115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603" name="Rectangle 99"/>
          <p:cNvSpPr>
            <a:spLocks noChangeArrowheads="1"/>
          </p:cNvSpPr>
          <p:nvPr/>
        </p:nvSpPr>
        <p:spPr bwMode="auto">
          <a:xfrm>
            <a:off x="5108575" y="4237038"/>
            <a:ext cx="922338" cy="115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604" name="Rectangle 100"/>
          <p:cNvSpPr>
            <a:spLocks noChangeArrowheads="1"/>
          </p:cNvSpPr>
          <p:nvPr/>
        </p:nvSpPr>
        <p:spPr bwMode="auto">
          <a:xfrm>
            <a:off x="6953250" y="4237038"/>
            <a:ext cx="922338" cy="115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605" name="Rectangle 101"/>
          <p:cNvSpPr>
            <a:spLocks noChangeArrowheads="1"/>
          </p:cNvSpPr>
          <p:nvPr/>
        </p:nvSpPr>
        <p:spPr bwMode="auto">
          <a:xfrm>
            <a:off x="6030913" y="4237038"/>
            <a:ext cx="922337" cy="115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606" name="Rectangle 102"/>
          <p:cNvSpPr>
            <a:spLocks noChangeArrowheads="1"/>
          </p:cNvSpPr>
          <p:nvPr/>
        </p:nvSpPr>
        <p:spPr bwMode="auto">
          <a:xfrm>
            <a:off x="3265488" y="4352925"/>
            <a:ext cx="922337" cy="115888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607" name="Rectangle 103"/>
          <p:cNvSpPr>
            <a:spLocks noChangeArrowheads="1"/>
          </p:cNvSpPr>
          <p:nvPr/>
        </p:nvSpPr>
        <p:spPr bwMode="auto">
          <a:xfrm>
            <a:off x="4186238" y="4352925"/>
            <a:ext cx="922337" cy="115888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608" name="Rectangle 104"/>
          <p:cNvSpPr>
            <a:spLocks noChangeArrowheads="1"/>
          </p:cNvSpPr>
          <p:nvPr/>
        </p:nvSpPr>
        <p:spPr bwMode="auto">
          <a:xfrm>
            <a:off x="5108575" y="4351338"/>
            <a:ext cx="922338" cy="115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609" name="Rectangle 105"/>
          <p:cNvSpPr>
            <a:spLocks noChangeArrowheads="1"/>
          </p:cNvSpPr>
          <p:nvPr/>
        </p:nvSpPr>
        <p:spPr bwMode="auto">
          <a:xfrm>
            <a:off x="6953250" y="4351338"/>
            <a:ext cx="922338" cy="115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610" name="Rectangle 106"/>
          <p:cNvSpPr>
            <a:spLocks noChangeArrowheads="1"/>
          </p:cNvSpPr>
          <p:nvPr/>
        </p:nvSpPr>
        <p:spPr bwMode="auto">
          <a:xfrm>
            <a:off x="6030913" y="4351338"/>
            <a:ext cx="922337" cy="115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611" name="Rectangle 107"/>
          <p:cNvSpPr>
            <a:spLocks noChangeArrowheads="1"/>
          </p:cNvSpPr>
          <p:nvPr/>
        </p:nvSpPr>
        <p:spPr bwMode="auto">
          <a:xfrm>
            <a:off x="3265488" y="4467225"/>
            <a:ext cx="922337" cy="115888"/>
          </a:xfrm>
          <a:prstGeom prst="rect">
            <a:avLst/>
          </a:prstGeom>
          <a:solidFill>
            <a:srgbClr val="0000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612" name="Rectangle 108"/>
          <p:cNvSpPr>
            <a:spLocks noChangeArrowheads="1"/>
          </p:cNvSpPr>
          <p:nvPr/>
        </p:nvSpPr>
        <p:spPr bwMode="auto">
          <a:xfrm>
            <a:off x="4186238" y="4467225"/>
            <a:ext cx="922337" cy="115888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613" name="Rectangle 109"/>
          <p:cNvSpPr>
            <a:spLocks noChangeArrowheads="1"/>
          </p:cNvSpPr>
          <p:nvPr/>
        </p:nvSpPr>
        <p:spPr bwMode="auto">
          <a:xfrm>
            <a:off x="5108575" y="4465638"/>
            <a:ext cx="922338" cy="115887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614" name="Rectangle 110"/>
          <p:cNvSpPr>
            <a:spLocks noChangeArrowheads="1"/>
          </p:cNvSpPr>
          <p:nvPr/>
        </p:nvSpPr>
        <p:spPr bwMode="auto">
          <a:xfrm>
            <a:off x="6953250" y="4465638"/>
            <a:ext cx="922338" cy="115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615" name="Rectangle 111"/>
          <p:cNvSpPr>
            <a:spLocks noChangeArrowheads="1"/>
          </p:cNvSpPr>
          <p:nvPr/>
        </p:nvSpPr>
        <p:spPr bwMode="auto">
          <a:xfrm>
            <a:off x="6030913" y="4465638"/>
            <a:ext cx="922337" cy="115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616" name="Rectangle 112"/>
          <p:cNvSpPr>
            <a:spLocks noChangeArrowheads="1"/>
          </p:cNvSpPr>
          <p:nvPr/>
        </p:nvSpPr>
        <p:spPr bwMode="auto">
          <a:xfrm>
            <a:off x="3265488" y="4583113"/>
            <a:ext cx="922337" cy="115887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617" name="Rectangle 113"/>
          <p:cNvSpPr>
            <a:spLocks noChangeArrowheads="1"/>
          </p:cNvSpPr>
          <p:nvPr/>
        </p:nvSpPr>
        <p:spPr bwMode="auto">
          <a:xfrm>
            <a:off x="4186238" y="4583113"/>
            <a:ext cx="922337" cy="115887"/>
          </a:xfrm>
          <a:prstGeom prst="rect">
            <a:avLst/>
          </a:prstGeom>
          <a:solidFill>
            <a:srgbClr val="0000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618" name="Rectangle 114"/>
          <p:cNvSpPr>
            <a:spLocks noChangeArrowheads="1"/>
          </p:cNvSpPr>
          <p:nvPr/>
        </p:nvSpPr>
        <p:spPr bwMode="auto">
          <a:xfrm>
            <a:off x="5108575" y="4581525"/>
            <a:ext cx="922338" cy="115888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619" name="Rectangle 115"/>
          <p:cNvSpPr>
            <a:spLocks noChangeArrowheads="1"/>
          </p:cNvSpPr>
          <p:nvPr/>
        </p:nvSpPr>
        <p:spPr bwMode="auto">
          <a:xfrm>
            <a:off x="6953250" y="4581525"/>
            <a:ext cx="922338" cy="115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620" name="Rectangle 116"/>
          <p:cNvSpPr>
            <a:spLocks noChangeArrowheads="1"/>
          </p:cNvSpPr>
          <p:nvPr/>
        </p:nvSpPr>
        <p:spPr bwMode="auto">
          <a:xfrm>
            <a:off x="6030913" y="4581525"/>
            <a:ext cx="922337" cy="115888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621" name="Rectangle 117"/>
          <p:cNvSpPr>
            <a:spLocks noChangeArrowheads="1"/>
          </p:cNvSpPr>
          <p:nvPr/>
        </p:nvSpPr>
        <p:spPr bwMode="auto">
          <a:xfrm>
            <a:off x="3265488" y="4697413"/>
            <a:ext cx="922337" cy="115887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622" name="Rectangle 118"/>
          <p:cNvSpPr>
            <a:spLocks noChangeArrowheads="1"/>
          </p:cNvSpPr>
          <p:nvPr/>
        </p:nvSpPr>
        <p:spPr bwMode="auto">
          <a:xfrm>
            <a:off x="4186238" y="4697413"/>
            <a:ext cx="922337" cy="115887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623" name="Rectangle 119"/>
          <p:cNvSpPr>
            <a:spLocks noChangeArrowheads="1"/>
          </p:cNvSpPr>
          <p:nvPr/>
        </p:nvSpPr>
        <p:spPr bwMode="auto">
          <a:xfrm>
            <a:off x="5108575" y="4695825"/>
            <a:ext cx="922338" cy="115888"/>
          </a:xfrm>
          <a:prstGeom prst="rect">
            <a:avLst/>
          </a:prstGeom>
          <a:solidFill>
            <a:srgbClr val="0000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624" name="Rectangle 120"/>
          <p:cNvSpPr>
            <a:spLocks noChangeArrowheads="1"/>
          </p:cNvSpPr>
          <p:nvPr/>
        </p:nvSpPr>
        <p:spPr bwMode="auto">
          <a:xfrm>
            <a:off x="6953250" y="4695825"/>
            <a:ext cx="922338" cy="115888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61625" name="Rectangle 121"/>
          <p:cNvSpPr>
            <a:spLocks noChangeArrowheads="1"/>
          </p:cNvSpPr>
          <p:nvPr/>
        </p:nvSpPr>
        <p:spPr bwMode="auto">
          <a:xfrm>
            <a:off x="6030913" y="4695825"/>
            <a:ext cx="922337" cy="115888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03333234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6615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indefinite"/>
                                        <p:tgtEl>
                                          <p:spTgt spid="6615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indefinite"/>
                                        <p:tgtEl>
                                          <p:spTgt spid="66154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indefinite"/>
                                        <p:tgtEl>
                                          <p:spTgt spid="6615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1" dur="indefinite"/>
                                        <p:tgtEl>
                                          <p:spTgt spid="6615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indefinite"/>
                                        <p:tgtEl>
                                          <p:spTgt spid="6615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indefinite"/>
                                        <p:tgtEl>
                                          <p:spTgt spid="6615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" dur="indefinite"/>
                                        <p:tgtEl>
                                          <p:spTgt spid="6615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indefinite"/>
                                        <p:tgtEl>
                                          <p:spTgt spid="6615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indefinite"/>
                                        <p:tgtEl>
                                          <p:spTgt spid="6615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6615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indefinite"/>
                                        <p:tgtEl>
                                          <p:spTgt spid="6615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indefinite"/>
                                        <p:tgtEl>
                                          <p:spTgt spid="66150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5" dur="indefinite"/>
                                        <p:tgtEl>
                                          <p:spTgt spid="66150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indefinite"/>
                                        <p:tgtEl>
                                          <p:spTgt spid="66150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indefinite"/>
                                        <p:tgtEl>
                                          <p:spTgt spid="66150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9" dur="indefinite"/>
                                        <p:tgtEl>
                                          <p:spTgt spid="66150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indefinite"/>
                                        <p:tgtEl>
                                          <p:spTgt spid="66150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indefinite"/>
                                        <p:tgtEl>
                                          <p:spTgt spid="6615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3" dur="indefinite"/>
                                        <p:tgtEl>
                                          <p:spTgt spid="6615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indefinite"/>
                                        <p:tgtEl>
                                          <p:spTgt spid="6615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indefinite"/>
                                        <p:tgtEl>
                                          <p:spTgt spid="6615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7" dur="indefinite"/>
                                        <p:tgtEl>
                                          <p:spTgt spid="6615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" dur="indefinite"/>
                                        <p:tgtEl>
                                          <p:spTgt spid="6615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indefinite"/>
                                        <p:tgtEl>
                                          <p:spTgt spid="66159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9" dur="indefinite"/>
                                        <p:tgtEl>
                                          <p:spTgt spid="66159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indefinite"/>
                                        <p:tgtEl>
                                          <p:spTgt spid="66159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indefinite"/>
                                        <p:tgtEl>
                                          <p:spTgt spid="66160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3" dur="indefinite"/>
                                        <p:tgtEl>
                                          <p:spTgt spid="66160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4" dur="indefinite"/>
                                        <p:tgtEl>
                                          <p:spTgt spid="66160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indefinite"/>
                                        <p:tgtEl>
                                          <p:spTgt spid="66159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7" dur="indefinite"/>
                                        <p:tgtEl>
                                          <p:spTgt spid="66159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8" dur="indefinite"/>
                                        <p:tgtEl>
                                          <p:spTgt spid="66159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indefinite"/>
                                        <p:tgtEl>
                                          <p:spTgt spid="6615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1" dur="indefinite"/>
                                        <p:tgtEl>
                                          <p:spTgt spid="6615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2" dur="indefinite"/>
                                        <p:tgtEl>
                                          <p:spTgt spid="6615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mph" presetSubtype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6" dur="indefinite"/>
                                        <p:tgtEl>
                                          <p:spTgt spid="6615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7" dur="indefinite"/>
                                        <p:tgtEl>
                                          <p:spTgt spid="6615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8" dur="indefinite"/>
                                        <p:tgtEl>
                                          <p:spTgt spid="6615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indefinite"/>
                                        <p:tgtEl>
                                          <p:spTgt spid="6615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FF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1" dur="indefinite"/>
                                        <p:tgtEl>
                                          <p:spTgt spid="6615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2" dur="indefinite"/>
                                        <p:tgtEl>
                                          <p:spTgt spid="6615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indefinite"/>
                                        <p:tgtEl>
                                          <p:spTgt spid="6615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5" dur="indefinite"/>
                                        <p:tgtEl>
                                          <p:spTgt spid="6615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6" dur="indefinite"/>
                                        <p:tgtEl>
                                          <p:spTgt spid="6615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indefinite"/>
                                        <p:tgtEl>
                                          <p:spTgt spid="6615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9" dur="indefinite"/>
                                        <p:tgtEl>
                                          <p:spTgt spid="6615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indefinite"/>
                                        <p:tgtEl>
                                          <p:spTgt spid="66154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indefinite"/>
                                        <p:tgtEl>
                                          <p:spTgt spid="6615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09" dur="indefinite"/>
                                        <p:tgtEl>
                                          <p:spTgt spid="6615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0" dur="indefinite"/>
                                        <p:tgtEl>
                                          <p:spTgt spid="6615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 nodeType="clickPar">
                      <p:stCondLst>
                        <p:cond delay="indefinite"/>
                      </p:stCondLst>
                      <p:childTnLst>
                        <p:par>
                          <p:cTn id="1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indefinite"/>
                                        <p:tgtEl>
                                          <p:spTgt spid="66159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9" dur="indefinite"/>
                                        <p:tgtEl>
                                          <p:spTgt spid="66159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0" dur="indefinite"/>
                                        <p:tgtEl>
                                          <p:spTgt spid="66159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indefinite"/>
                                        <p:tgtEl>
                                          <p:spTgt spid="66160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3" dur="indefinite"/>
                                        <p:tgtEl>
                                          <p:spTgt spid="66160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4" dur="indefinite"/>
                                        <p:tgtEl>
                                          <p:spTgt spid="66160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indefinite"/>
                                        <p:tgtEl>
                                          <p:spTgt spid="66159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7" dur="indefinite"/>
                                        <p:tgtEl>
                                          <p:spTgt spid="66159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8" dur="indefinite"/>
                                        <p:tgtEl>
                                          <p:spTgt spid="66159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indefinite"/>
                                        <p:tgtEl>
                                          <p:spTgt spid="6615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1" dur="indefinite"/>
                                        <p:tgtEl>
                                          <p:spTgt spid="6615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2" dur="indefinite"/>
                                        <p:tgtEl>
                                          <p:spTgt spid="6615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mph" presetSubtype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4" dur="indefinite"/>
                                        <p:tgtEl>
                                          <p:spTgt spid="6615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5" dur="indefinite"/>
                                        <p:tgtEl>
                                          <p:spTgt spid="6615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6" dur="indefinite"/>
                                        <p:tgtEl>
                                          <p:spTgt spid="6615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mph" presetSubtype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8" dur="indefinite"/>
                                        <p:tgtEl>
                                          <p:spTgt spid="6615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9" dur="indefinite"/>
                                        <p:tgtEl>
                                          <p:spTgt spid="6615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0" dur="indefinite"/>
                                        <p:tgtEl>
                                          <p:spTgt spid="6615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 nodeType="clickPar">
                      <p:stCondLst>
                        <p:cond delay="indefinite"/>
                      </p:stCondLst>
                      <p:childTnLst>
                        <p:par>
                          <p:cTn id="1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" presetClass="emph" presetSubtype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74" dur="indefinite"/>
                                        <p:tgtEl>
                                          <p:spTgt spid="6615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C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75" dur="indefinite"/>
                                        <p:tgtEl>
                                          <p:spTgt spid="6615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6" dur="indefinite"/>
                                        <p:tgtEl>
                                          <p:spTgt spid="6615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" presetClass="emph" presetSubtype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78" dur="indefinite"/>
                                        <p:tgtEl>
                                          <p:spTgt spid="6615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79" dur="indefinite"/>
                                        <p:tgtEl>
                                          <p:spTgt spid="6615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0" dur="indefinite"/>
                                        <p:tgtEl>
                                          <p:spTgt spid="6615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mph" presetSubtype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2" dur="indefinite"/>
                                        <p:tgtEl>
                                          <p:spTgt spid="6615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3" dur="indefinite"/>
                                        <p:tgtEl>
                                          <p:spTgt spid="6615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4" dur="indefinite"/>
                                        <p:tgtEl>
                                          <p:spTgt spid="6615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 nodeType="clickPar">
                      <p:stCondLst>
                        <p:cond delay="indefinite"/>
                      </p:stCondLst>
                      <p:childTnLst>
                        <p:par>
                          <p:cTn id="1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" presetClass="emph" presetSubtype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8" dur="indefinite"/>
                                        <p:tgtEl>
                                          <p:spTgt spid="6615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9" dur="indefinite"/>
                                        <p:tgtEl>
                                          <p:spTgt spid="6615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0" dur="indefinite"/>
                                        <p:tgtEl>
                                          <p:spTgt spid="6615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1" presetClass="emph" presetSubtype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02" dur="indefinite"/>
                                        <p:tgtEl>
                                          <p:spTgt spid="6615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C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3" dur="indefinite"/>
                                        <p:tgtEl>
                                          <p:spTgt spid="6615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4" dur="indefinite"/>
                                        <p:tgtEl>
                                          <p:spTgt spid="6615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1" presetClass="emph" presetSubtype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06" dur="indefinite"/>
                                        <p:tgtEl>
                                          <p:spTgt spid="6615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7" dur="indefinite"/>
                                        <p:tgtEl>
                                          <p:spTgt spid="6615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8" dur="indefinite"/>
                                        <p:tgtEl>
                                          <p:spTgt spid="6615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1" presetClass="emph" presetSubtype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0" dur="indefinite"/>
                                        <p:tgtEl>
                                          <p:spTgt spid="6615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1" dur="indefinite"/>
                                        <p:tgtEl>
                                          <p:spTgt spid="6615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2" dur="indefinite"/>
                                        <p:tgtEl>
                                          <p:spTgt spid="66154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 nodeType="clickPar">
                      <p:stCondLst>
                        <p:cond delay="indefinite"/>
                      </p:stCondLst>
                      <p:childTnLst>
                        <p:par>
                          <p:cTn id="2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" presetID="1" presetClass="emph" presetSubtype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6" dur="indefinite"/>
                                        <p:tgtEl>
                                          <p:spTgt spid="6615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27" dur="indefinite"/>
                                        <p:tgtEl>
                                          <p:spTgt spid="6615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8" dur="indefinite"/>
                                        <p:tgtEl>
                                          <p:spTgt spid="6615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1" presetClass="emph" presetSubtype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30" dur="indefinite"/>
                                        <p:tgtEl>
                                          <p:spTgt spid="6615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31" dur="indefinite"/>
                                        <p:tgtEl>
                                          <p:spTgt spid="6615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2" dur="indefinite"/>
                                        <p:tgtEl>
                                          <p:spTgt spid="6615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1" presetClass="emph" presetSubtype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34" dur="indefinite"/>
                                        <p:tgtEl>
                                          <p:spTgt spid="6615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C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35" dur="indefinite"/>
                                        <p:tgtEl>
                                          <p:spTgt spid="6615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6" dur="indefinite"/>
                                        <p:tgtEl>
                                          <p:spTgt spid="6615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7" presetID="1" presetClass="emph" presetSubtype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38" dur="indefinite"/>
                                        <p:tgtEl>
                                          <p:spTgt spid="6615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39" dur="indefinite"/>
                                        <p:tgtEl>
                                          <p:spTgt spid="6615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0" dur="indefinite"/>
                                        <p:tgtEl>
                                          <p:spTgt spid="66154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1" presetID="1" presetClass="emph" presetSubtype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2" dur="indefinite"/>
                                        <p:tgtEl>
                                          <p:spTgt spid="6615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43" dur="indefinite"/>
                                        <p:tgtEl>
                                          <p:spTgt spid="6615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4" dur="indefinite"/>
                                        <p:tgtEl>
                                          <p:spTgt spid="6615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1506" grpId="0" animBg="1"/>
      <p:bldP spid="661507" grpId="0"/>
      <p:bldP spid="661508" grpId="0" animBg="1"/>
      <p:bldP spid="661509" grpId="0"/>
      <p:bldP spid="661510" grpId="0" animBg="1"/>
      <p:bldP spid="661511" grpId="0" animBg="1"/>
      <p:bldP spid="661532" grpId="0"/>
      <p:bldP spid="661536" grpId="0"/>
      <p:bldP spid="661538" grpId="0"/>
      <p:bldP spid="661539" grpId="0"/>
      <p:bldP spid="661540" grpId="0"/>
      <p:bldP spid="661541" grpId="0"/>
      <p:bldP spid="661541" grpId="1"/>
      <p:bldP spid="661542" grpId="0"/>
      <p:bldP spid="661543" grpId="0"/>
      <p:bldP spid="661544" grpId="0"/>
      <p:bldP spid="661545" grpId="0"/>
      <p:bldP spid="661546" grpId="0"/>
      <p:bldP spid="661547" grpId="0"/>
      <p:bldP spid="661575" grpId="0" animBg="1"/>
      <p:bldP spid="661593" grpId="0" animBg="1"/>
      <p:bldP spid="661602" grpId="0" animBg="1"/>
      <p:bldP spid="661603" grpId="0" animBg="1"/>
      <p:bldP spid="661604" grpId="0" animBg="1"/>
      <p:bldP spid="661605" grpId="0" animBg="1"/>
      <p:bldP spid="661606" grpId="0" animBg="1"/>
      <p:bldP spid="661607" grpId="0" animBg="1"/>
      <p:bldP spid="661608" grpId="0" animBg="1"/>
      <p:bldP spid="661609" grpId="0" animBg="1"/>
      <p:bldP spid="661610" grpId="0" animBg="1"/>
      <p:bldP spid="661611" grpId="0" animBg="1"/>
      <p:bldP spid="661612" grpId="0" animBg="1"/>
      <p:bldP spid="661613" grpId="0" animBg="1"/>
      <p:bldP spid="661614" grpId="0" animBg="1"/>
      <p:bldP spid="661615" grpId="0" animBg="1"/>
      <p:bldP spid="661616" grpId="0" animBg="1"/>
      <p:bldP spid="661617" grpId="0" animBg="1"/>
      <p:bldP spid="661618" grpId="0" animBg="1"/>
      <p:bldP spid="661619" grpId="0" animBg="1"/>
      <p:bldP spid="661620" grpId="0" animBg="1"/>
      <p:bldP spid="661621" grpId="0" animBg="1"/>
      <p:bldP spid="661622" grpId="0" animBg="1"/>
      <p:bldP spid="661623" grpId="0" animBg="1"/>
      <p:bldP spid="661624" grpId="0" animBg="1"/>
      <p:bldP spid="66162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Simplest: Always Guess NextPC = PC + 4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Always predict the next sequential instruction is the next instruction to be executed</a:t>
            </a:r>
          </a:p>
          <a:p>
            <a:r>
              <a:rPr lang="en-US" altLang="en-US">
                <a:ea typeface="ＭＳ Ｐゴシック" charset="-128"/>
              </a:rPr>
              <a:t>This is a form of 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next fetch address prediction </a:t>
            </a:r>
            <a:r>
              <a:rPr lang="en-US" altLang="en-US">
                <a:ea typeface="ＭＳ Ｐゴシック" charset="-128"/>
              </a:rPr>
              <a:t>(and branch prediction)</a:t>
            </a:r>
          </a:p>
          <a:p>
            <a:endParaRPr lang="en-US" altLang="en-US" sz="1600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How can you make this more effective?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Idea: 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Maximize the chances that the next sequential instruction is the next instruction to be executed</a:t>
            </a:r>
          </a:p>
          <a:p>
            <a:pPr lvl="1"/>
            <a:r>
              <a:rPr lang="en-US" altLang="en-US">
                <a:ea typeface="ＭＳ Ｐゴシック" charset="-128"/>
              </a:rPr>
              <a:t>Software: </a:t>
            </a:r>
            <a:r>
              <a:rPr lang="en-US" altLang="en-US">
                <a:solidFill>
                  <a:srgbClr val="FF0000"/>
                </a:solidFill>
                <a:ea typeface="ＭＳ Ｐゴシック" charset="-128"/>
              </a:rPr>
              <a:t>Lay out the control flow graph such that the “likely next instruction” is on the not-taken path of a branch</a:t>
            </a:r>
          </a:p>
          <a:p>
            <a:pPr lvl="2"/>
            <a:r>
              <a:rPr lang="en-US" altLang="en-US">
                <a:ea typeface="ＭＳ Ｐゴシック" charset="-128"/>
              </a:rPr>
              <a:t>Profile guided code positioning </a:t>
            </a:r>
            <a:r>
              <a:rPr lang="en-US" altLang="en-US">
                <a:ea typeface="ＭＳ Ｐゴシック" charset="-128"/>
                <a:sym typeface="Wingdings" charset="2"/>
              </a:rPr>
              <a:t> Pettis &amp; Hansen, PLDI 1990.</a:t>
            </a:r>
            <a:endParaRPr lang="en-US" altLang="en-US">
              <a:ea typeface="ＭＳ Ｐゴシック" charset="-128"/>
            </a:endParaRPr>
          </a:p>
          <a:p>
            <a:pPr lvl="1"/>
            <a:r>
              <a:rPr lang="en-US" altLang="en-US">
                <a:ea typeface="ＭＳ Ｐゴシック" charset="-128"/>
              </a:rPr>
              <a:t>Hardware: </a:t>
            </a:r>
            <a:r>
              <a:rPr lang="en-US" altLang="en-US">
                <a:solidFill>
                  <a:srgbClr val="FF0000"/>
                </a:solidFill>
                <a:ea typeface="ＭＳ Ｐゴシック" charset="-128"/>
              </a:rPr>
              <a:t>??? </a:t>
            </a:r>
            <a:r>
              <a:rPr lang="en-US" altLang="en-US">
                <a:ea typeface="ＭＳ Ｐゴシック" charset="-128"/>
              </a:rPr>
              <a:t>(how can you do this in hardware…) </a:t>
            </a:r>
          </a:p>
          <a:p>
            <a:pPr lvl="2"/>
            <a:r>
              <a:rPr lang="en-US" altLang="en-US">
                <a:ea typeface="ＭＳ Ｐゴシック" charset="-128"/>
              </a:rPr>
              <a:t>Cache traces of executed instructions </a:t>
            </a:r>
            <a:r>
              <a:rPr lang="en-US" altLang="en-US">
                <a:ea typeface="ＭＳ Ｐゴシック" charset="-128"/>
                <a:sym typeface="Wingdings" charset="2"/>
              </a:rPr>
              <a:t> Trace cache</a:t>
            </a:r>
            <a:endParaRPr lang="en-US" altLang="en-US">
              <a:ea typeface="ＭＳ Ｐゴシック" charset="-128"/>
            </a:endParaRPr>
          </a:p>
          <a:p>
            <a:pPr lvl="1"/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7680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09A5927-742C-E34D-B8C3-000AB01F730A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4237214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Guessing NextPC = PC + 4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How else can you make this more effective?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Idea: 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Get rid of control flow instructions (or minimize their occurrence)</a:t>
            </a:r>
          </a:p>
          <a:p>
            <a:endParaRPr lang="en-US" altLang="en-US">
              <a:solidFill>
                <a:srgbClr val="0000FF"/>
              </a:solidFill>
              <a:ea typeface="ＭＳ Ｐゴシック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How?</a:t>
            </a:r>
          </a:p>
          <a:p>
            <a:pPr marL="342900" lvl="1" indent="0">
              <a:buFont typeface="Wingdings" charset="2"/>
              <a:buNone/>
            </a:pP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1. Get rid of unnecessary control flow instructions 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  <a:sym typeface="Wingdings" charset="2"/>
              </a:rPr>
              <a:t>       </a:t>
            </a:r>
            <a:r>
              <a:rPr lang="en-US" altLang="en-US">
                <a:solidFill>
                  <a:srgbClr val="FF0000"/>
                </a:solidFill>
                <a:ea typeface="ＭＳ Ｐゴシック" charset="-128"/>
                <a:sym typeface="Wingdings" charset="2"/>
              </a:rPr>
              <a:t>combine predicates (predicate combining)</a:t>
            </a:r>
          </a:p>
          <a:p>
            <a:pPr marL="342900" lvl="1" indent="0">
              <a:buFont typeface="Wingdings" charset="2"/>
              <a:buNone/>
            </a:pP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2. Convert control dependences into data dependences 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  <a:sym typeface="Wingdings" charset="2"/>
              </a:rPr>
              <a:t> </a:t>
            </a:r>
            <a:r>
              <a:rPr lang="en-US" altLang="en-US">
                <a:solidFill>
                  <a:srgbClr val="FF0000"/>
                </a:solidFill>
                <a:ea typeface="ＭＳ Ｐゴシック" charset="-128"/>
                <a:sym typeface="Wingdings" charset="2"/>
              </a:rPr>
              <a:t>predicated execution</a:t>
            </a:r>
            <a:endParaRPr lang="en-US" altLang="en-US">
              <a:solidFill>
                <a:srgbClr val="FF0000"/>
              </a:solidFill>
              <a:ea typeface="ＭＳ Ｐゴシック" charset="-128"/>
            </a:endParaRPr>
          </a:p>
          <a:p>
            <a:endParaRPr lang="en-US" altLang="en-US">
              <a:solidFill>
                <a:srgbClr val="0000FF"/>
              </a:solidFill>
              <a:ea typeface="ＭＳ Ｐゴシック" charset="-128"/>
            </a:endParaRPr>
          </a:p>
        </p:txBody>
      </p:sp>
      <p:sp>
        <p:nvSpPr>
          <p:cNvPr id="7885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AADBD38-27AB-AE44-A402-1B26FAF09B96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2903827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Branch Prediction: Always PC+4</a:t>
            </a:r>
          </a:p>
        </p:txBody>
      </p:sp>
      <p:sp>
        <p:nvSpPr>
          <p:cNvPr id="56322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charset="-128"/>
            </a:endParaRPr>
          </a:p>
        </p:txBody>
      </p:sp>
      <p:sp>
        <p:nvSpPr>
          <p:cNvPr id="5632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9995DC7-E8AA-7943-BE18-8016AD4171DB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grpSp>
        <p:nvGrpSpPr>
          <p:cNvPr id="56324" name="Group 2"/>
          <p:cNvGrpSpPr>
            <a:grpSpLocks/>
          </p:cNvGrpSpPr>
          <p:nvPr/>
        </p:nvGrpSpPr>
        <p:grpSpPr bwMode="auto">
          <a:xfrm>
            <a:off x="76200" y="1600200"/>
            <a:ext cx="8610600" cy="4572000"/>
            <a:chOff x="48" y="1008"/>
            <a:chExt cx="5424" cy="2880"/>
          </a:xfrm>
        </p:grpSpPr>
        <p:sp>
          <p:nvSpPr>
            <p:cNvPr id="56384" name="Rectangle 3"/>
            <p:cNvSpPr>
              <a:spLocks noChangeArrowheads="1"/>
            </p:cNvSpPr>
            <p:nvPr/>
          </p:nvSpPr>
          <p:spPr bwMode="auto">
            <a:xfrm>
              <a:off x="576" y="1008"/>
              <a:ext cx="768" cy="2112"/>
            </a:xfrm>
            <a:prstGeom prst="rect">
              <a:avLst/>
            </a:prstGeom>
            <a:solidFill>
              <a:srgbClr val="D49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6385" name="Rectangle 4"/>
            <p:cNvSpPr>
              <a:spLocks noChangeArrowheads="1"/>
            </p:cNvSpPr>
            <p:nvPr/>
          </p:nvSpPr>
          <p:spPr bwMode="auto">
            <a:xfrm>
              <a:off x="672" y="139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  <a:r>
                <a:rPr kumimoji="0" lang="en-US" altLang="en-US" sz="1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PC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6386" name="Rectangle 5"/>
            <p:cNvSpPr>
              <a:spLocks noChangeArrowheads="1"/>
            </p:cNvSpPr>
            <p:nvPr/>
          </p:nvSpPr>
          <p:spPr bwMode="auto">
            <a:xfrm>
              <a:off x="672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0</a:t>
              </a:r>
            </a:p>
          </p:txBody>
        </p:sp>
        <p:sp>
          <p:nvSpPr>
            <p:cNvPr id="56387" name="Rectangle 6"/>
            <p:cNvSpPr>
              <a:spLocks noChangeArrowheads="1"/>
            </p:cNvSpPr>
            <p:nvPr/>
          </p:nvSpPr>
          <p:spPr bwMode="auto">
            <a:xfrm>
              <a:off x="1296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1</a:t>
              </a:r>
            </a:p>
          </p:txBody>
        </p:sp>
        <p:sp>
          <p:nvSpPr>
            <p:cNvPr id="56388" name="Rectangle 7"/>
            <p:cNvSpPr>
              <a:spLocks noChangeArrowheads="1"/>
            </p:cNvSpPr>
            <p:nvPr/>
          </p:nvSpPr>
          <p:spPr bwMode="auto">
            <a:xfrm>
              <a:off x="1920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2</a:t>
              </a:r>
            </a:p>
          </p:txBody>
        </p:sp>
        <p:sp>
          <p:nvSpPr>
            <p:cNvPr id="56389" name="Rectangle 8"/>
            <p:cNvSpPr>
              <a:spLocks noChangeArrowheads="1"/>
            </p:cNvSpPr>
            <p:nvPr/>
          </p:nvSpPr>
          <p:spPr bwMode="auto">
            <a:xfrm>
              <a:off x="2544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3</a:t>
              </a:r>
            </a:p>
          </p:txBody>
        </p:sp>
        <p:sp>
          <p:nvSpPr>
            <p:cNvPr id="56390" name="Rectangle 9"/>
            <p:cNvSpPr>
              <a:spLocks noChangeArrowheads="1"/>
            </p:cNvSpPr>
            <p:nvPr/>
          </p:nvSpPr>
          <p:spPr bwMode="auto">
            <a:xfrm>
              <a:off x="3168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4</a:t>
              </a:r>
            </a:p>
          </p:txBody>
        </p:sp>
        <p:sp>
          <p:nvSpPr>
            <p:cNvPr id="56391" name="Rectangle 10"/>
            <p:cNvSpPr>
              <a:spLocks noChangeArrowheads="1"/>
            </p:cNvSpPr>
            <p:nvPr/>
          </p:nvSpPr>
          <p:spPr bwMode="auto">
            <a:xfrm>
              <a:off x="3792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5</a:t>
              </a:r>
            </a:p>
          </p:txBody>
        </p:sp>
        <p:sp>
          <p:nvSpPr>
            <p:cNvPr id="56392" name="AutoShape 11"/>
            <p:cNvSpPr>
              <a:spLocks noChangeArrowheads="1"/>
            </p:cNvSpPr>
            <p:nvPr/>
          </p:nvSpPr>
          <p:spPr bwMode="auto">
            <a:xfrm>
              <a:off x="4416" y="1152"/>
              <a:ext cx="1056" cy="144"/>
            </a:xfrm>
            <a:prstGeom prst="rightArrow">
              <a:avLst>
                <a:gd name="adj1" fmla="val 50000"/>
                <a:gd name="adj2" fmla="val 183333"/>
              </a:avLst>
            </a:prstGeom>
            <a:solidFill>
              <a:schemeClr val="tx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6393" name="Rectangle 12"/>
            <p:cNvSpPr>
              <a:spLocks noChangeArrowheads="1"/>
            </p:cNvSpPr>
            <p:nvPr/>
          </p:nvSpPr>
          <p:spPr bwMode="auto">
            <a:xfrm>
              <a:off x="48" y="1392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6394" name="Rectangle 13"/>
            <p:cNvSpPr>
              <a:spLocks noChangeArrowheads="1"/>
            </p:cNvSpPr>
            <p:nvPr/>
          </p:nvSpPr>
          <p:spPr bwMode="auto">
            <a:xfrm>
              <a:off x="48" y="1680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6395" name="Rectangle 14"/>
            <p:cNvSpPr>
              <a:spLocks noChangeArrowheads="1"/>
            </p:cNvSpPr>
            <p:nvPr/>
          </p:nvSpPr>
          <p:spPr bwMode="auto">
            <a:xfrm>
              <a:off x="48" y="1968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j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6396" name="Rectangle 15"/>
            <p:cNvSpPr>
              <a:spLocks noChangeArrowheads="1"/>
            </p:cNvSpPr>
            <p:nvPr/>
          </p:nvSpPr>
          <p:spPr bwMode="auto">
            <a:xfrm>
              <a:off x="48" y="22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k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6397" name="Rectangle 16"/>
            <p:cNvSpPr>
              <a:spLocks noChangeArrowheads="1"/>
            </p:cNvSpPr>
            <p:nvPr/>
          </p:nvSpPr>
          <p:spPr bwMode="auto">
            <a:xfrm>
              <a:off x="48" y="2544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l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6398" name="AutoShape 17"/>
            <p:cNvSpPr>
              <a:spLocks noChangeArrowheads="1"/>
            </p:cNvSpPr>
            <p:nvPr/>
          </p:nvSpPr>
          <p:spPr bwMode="auto">
            <a:xfrm rot="5400000">
              <a:off x="-216" y="3288"/>
              <a:ext cx="1056" cy="144"/>
            </a:xfrm>
            <a:prstGeom prst="rightArrow">
              <a:avLst>
                <a:gd name="adj1" fmla="val 50000"/>
                <a:gd name="adj2" fmla="val 183333"/>
              </a:avLst>
            </a:prstGeom>
            <a:solidFill>
              <a:schemeClr val="tx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6399" name="Rectangle 18"/>
            <p:cNvSpPr>
              <a:spLocks noChangeArrowheads="1"/>
            </p:cNvSpPr>
            <p:nvPr/>
          </p:nvSpPr>
          <p:spPr bwMode="auto">
            <a:xfrm>
              <a:off x="48" y="1392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h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22" name="Group 41"/>
          <p:cNvGrpSpPr>
            <a:grpSpLocks/>
          </p:cNvGrpSpPr>
          <p:nvPr/>
        </p:nvGrpSpPr>
        <p:grpSpPr bwMode="auto">
          <a:xfrm>
            <a:off x="0" y="1295400"/>
            <a:ext cx="9144000" cy="5562600"/>
            <a:chOff x="0" y="816"/>
            <a:chExt cx="5760" cy="3504"/>
          </a:xfrm>
        </p:grpSpPr>
        <p:grpSp>
          <p:nvGrpSpPr>
            <p:cNvPr id="56360" name="Group 42"/>
            <p:cNvGrpSpPr>
              <a:grpSpLocks/>
            </p:cNvGrpSpPr>
            <p:nvPr/>
          </p:nvGrpSpPr>
          <p:grpSpPr bwMode="auto">
            <a:xfrm>
              <a:off x="0" y="816"/>
              <a:ext cx="5760" cy="3504"/>
              <a:chOff x="0" y="816"/>
              <a:chExt cx="5760" cy="3504"/>
            </a:xfrm>
          </p:grpSpPr>
          <p:sp>
            <p:nvSpPr>
              <p:cNvPr id="56362" name="Rectangle 43"/>
              <p:cNvSpPr>
                <a:spLocks noChangeArrowheads="1"/>
              </p:cNvSpPr>
              <p:nvPr/>
            </p:nvSpPr>
            <p:spPr bwMode="auto">
              <a:xfrm>
                <a:off x="0" y="816"/>
                <a:ext cx="5760" cy="3504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6363" name="Rectangle 44"/>
              <p:cNvSpPr>
                <a:spLocks noChangeArrowheads="1"/>
              </p:cNvSpPr>
              <p:nvPr/>
            </p:nvSpPr>
            <p:spPr bwMode="auto">
              <a:xfrm>
                <a:off x="1824" y="1008"/>
                <a:ext cx="768" cy="2112"/>
              </a:xfrm>
              <a:prstGeom prst="rect">
                <a:avLst/>
              </a:prstGeom>
              <a:solidFill>
                <a:srgbClr val="D49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6364" name="Rectangle 45"/>
              <p:cNvSpPr>
                <a:spLocks noChangeArrowheads="1"/>
              </p:cNvSpPr>
              <p:nvPr/>
            </p:nvSpPr>
            <p:spPr bwMode="auto">
              <a:xfrm>
                <a:off x="1296" y="1680"/>
                <a:ext cx="576" cy="240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IF</a:t>
                </a:r>
                <a:r>
                  <a:rPr kumimoji="0" lang="en-US" altLang="en-US" sz="1800" b="0" i="0" u="none" strike="noStrike" kern="1200" cap="none" spc="0" normalizeH="0" baseline="-25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PC+4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6365" name="Rectangle 46"/>
              <p:cNvSpPr>
                <a:spLocks noChangeArrowheads="1"/>
              </p:cNvSpPr>
              <p:nvPr/>
            </p:nvSpPr>
            <p:spPr bwMode="auto">
              <a:xfrm>
                <a:off x="672" y="1392"/>
                <a:ext cx="576" cy="240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IF</a:t>
                </a:r>
                <a:r>
                  <a:rPr kumimoji="0" lang="en-US" altLang="en-US" sz="1800" b="0" i="0" u="none" strike="noStrike" kern="1200" cap="none" spc="0" normalizeH="0" baseline="-25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PC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6366" name="Rectangle 47"/>
              <p:cNvSpPr>
                <a:spLocks noChangeArrowheads="1"/>
              </p:cNvSpPr>
              <p:nvPr/>
            </p:nvSpPr>
            <p:spPr bwMode="auto">
              <a:xfrm>
                <a:off x="672" y="1056"/>
                <a:ext cx="576" cy="2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t</a:t>
                </a:r>
                <a:r>
                  <a:rPr kumimoji="0" lang="en-US" altLang="en-US" sz="2800" b="0" i="0" u="none" strike="noStrike" kern="1200" cap="none" spc="0" normalizeH="0" baseline="-25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0</a:t>
                </a:r>
              </a:p>
            </p:txBody>
          </p:sp>
          <p:sp>
            <p:nvSpPr>
              <p:cNvPr id="56367" name="Rectangle 48"/>
              <p:cNvSpPr>
                <a:spLocks noChangeArrowheads="1"/>
              </p:cNvSpPr>
              <p:nvPr/>
            </p:nvSpPr>
            <p:spPr bwMode="auto">
              <a:xfrm>
                <a:off x="1296" y="1056"/>
                <a:ext cx="576" cy="2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t</a:t>
                </a:r>
                <a:r>
                  <a:rPr kumimoji="0" lang="en-US" altLang="en-US" sz="2800" b="0" i="0" u="none" strike="noStrike" kern="1200" cap="none" spc="0" normalizeH="0" baseline="-25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1</a:t>
                </a:r>
              </a:p>
            </p:txBody>
          </p:sp>
          <p:sp>
            <p:nvSpPr>
              <p:cNvPr id="56368" name="Rectangle 49"/>
              <p:cNvSpPr>
                <a:spLocks noChangeArrowheads="1"/>
              </p:cNvSpPr>
              <p:nvPr/>
            </p:nvSpPr>
            <p:spPr bwMode="auto">
              <a:xfrm>
                <a:off x="1920" y="1056"/>
                <a:ext cx="576" cy="2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t</a:t>
                </a:r>
                <a:r>
                  <a:rPr kumimoji="0" lang="en-US" altLang="en-US" sz="2800" b="0" i="0" u="none" strike="noStrike" kern="1200" cap="none" spc="0" normalizeH="0" baseline="-25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2</a:t>
                </a:r>
              </a:p>
            </p:txBody>
          </p:sp>
          <p:sp>
            <p:nvSpPr>
              <p:cNvPr id="56369" name="Rectangle 50"/>
              <p:cNvSpPr>
                <a:spLocks noChangeArrowheads="1"/>
              </p:cNvSpPr>
              <p:nvPr/>
            </p:nvSpPr>
            <p:spPr bwMode="auto">
              <a:xfrm>
                <a:off x="2544" y="1056"/>
                <a:ext cx="576" cy="2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t</a:t>
                </a:r>
                <a:r>
                  <a:rPr kumimoji="0" lang="en-US" altLang="en-US" sz="2800" b="0" i="0" u="none" strike="noStrike" kern="1200" cap="none" spc="0" normalizeH="0" baseline="-25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3</a:t>
                </a:r>
              </a:p>
            </p:txBody>
          </p:sp>
          <p:sp>
            <p:nvSpPr>
              <p:cNvPr id="56370" name="Rectangle 51"/>
              <p:cNvSpPr>
                <a:spLocks noChangeArrowheads="1"/>
              </p:cNvSpPr>
              <p:nvPr/>
            </p:nvSpPr>
            <p:spPr bwMode="auto">
              <a:xfrm>
                <a:off x="3168" y="1056"/>
                <a:ext cx="576" cy="2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t</a:t>
                </a:r>
                <a:r>
                  <a:rPr kumimoji="0" lang="en-US" altLang="en-US" sz="2800" b="0" i="0" u="none" strike="noStrike" kern="1200" cap="none" spc="0" normalizeH="0" baseline="-25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4</a:t>
                </a:r>
              </a:p>
            </p:txBody>
          </p:sp>
          <p:sp>
            <p:nvSpPr>
              <p:cNvPr id="56371" name="Rectangle 52"/>
              <p:cNvSpPr>
                <a:spLocks noChangeArrowheads="1"/>
              </p:cNvSpPr>
              <p:nvPr/>
            </p:nvSpPr>
            <p:spPr bwMode="auto">
              <a:xfrm>
                <a:off x="3792" y="1056"/>
                <a:ext cx="576" cy="2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t</a:t>
                </a:r>
                <a:r>
                  <a:rPr kumimoji="0" lang="en-US" altLang="en-US" sz="2800" b="0" i="0" u="none" strike="noStrike" kern="1200" cap="none" spc="0" normalizeH="0" baseline="-25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5</a:t>
                </a:r>
              </a:p>
            </p:txBody>
          </p:sp>
          <p:sp>
            <p:nvSpPr>
              <p:cNvPr id="56372" name="AutoShape 53"/>
              <p:cNvSpPr>
                <a:spLocks noChangeArrowheads="1"/>
              </p:cNvSpPr>
              <p:nvPr/>
            </p:nvSpPr>
            <p:spPr bwMode="auto">
              <a:xfrm>
                <a:off x="4416" y="1152"/>
                <a:ext cx="1056" cy="144"/>
              </a:xfrm>
              <a:prstGeom prst="rightArrow">
                <a:avLst>
                  <a:gd name="adj1" fmla="val 50000"/>
                  <a:gd name="adj2" fmla="val 183333"/>
                </a:avLst>
              </a:prstGeom>
              <a:solidFill>
                <a:schemeClr val="tx2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6373" name="Rectangle 54"/>
              <p:cNvSpPr>
                <a:spLocks noChangeArrowheads="1"/>
              </p:cNvSpPr>
              <p:nvPr/>
            </p:nvSpPr>
            <p:spPr bwMode="auto">
              <a:xfrm>
                <a:off x="48" y="1392"/>
                <a:ext cx="576" cy="2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6374" name="Rectangle 55"/>
              <p:cNvSpPr>
                <a:spLocks noChangeArrowheads="1"/>
              </p:cNvSpPr>
              <p:nvPr/>
            </p:nvSpPr>
            <p:spPr bwMode="auto">
              <a:xfrm>
                <a:off x="48" y="1680"/>
                <a:ext cx="576" cy="2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Inst</a:t>
                </a:r>
                <a:r>
                  <a:rPr kumimoji="0" lang="en-US" altLang="en-US" sz="2800" b="0" i="0" u="none" strike="noStrike" kern="1200" cap="none" spc="0" normalizeH="0" baseline="-25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i</a:t>
                </a:r>
                <a:endPara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6375" name="Rectangle 56"/>
              <p:cNvSpPr>
                <a:spLocks noChangeArrowheads="1"/>
              </p:cNvSpPr>
              <p:nvPr/>
            </p:nvSpPr>
            <p:spPr bwMode="auto">
              <a:xfrm>
                <a:off x="48" y="1968"/>
                <a:ext cx="576" cy="2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Inst</a:t>
                </a:r>
                <a:r>
                  <a:rPr kumimoji="0" lang="en-US" altLang="en-US" sz="2800" b="0" i="0" u="none" strike="noStrike" kern="1200" cap="none" spc="0" normalizeH="0" baseline="-25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j</a:t>
                </a:r>
                <a:endPara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6376" name="Rectangle 57"/>
              <p:cNvSpPr>
                <a:spLocks noChangeArrowheads="1"/>
              </p:cNvSpPr>
              <p:nvPr/>
            </p:nvSpPr>
            <p:spPr bwMode="auto">
              <a:xfrm>
                <a:off x="48" y="2256"/>
                <a:ext cx="576" cy="2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Inst</a:t>
                </a:r>
                <a:r>
                  <a:rPr kumimoji="0" lang="en-US" altLang="en-US" sz="2800" b="0" i="0" u="none" strike="noStrike" kern="1200" cap="none" spc="0" normalizeH="0" baseline="-25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k</a:t>
                </a:r>
                <a:endPara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6377" name="Rectangle 58"/>
              <p:cNvSpPr>
                <a:spLocks noChangeArrowheads="1"/>
              </p:cNvSpPr>
              <p:nvPr/>
            </p:nvSpPr>
            <p:spPr bwMode="auto">
              <a:xfrm>
                <a:off x="48" y="2544"/>
                <a:ext cx="576" cy="2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Inst</a:t>
                </a:r>
                <a:r>
                  <a:rPr kumimoji="0" lang="en-US" altLang="en-US" sz="2800" b="0" i="0" u="none" strike="noStrike" kern="1200" cap="none" spc="0" normalizeH="0" baseline="-25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l</a:t>
                </a:r>
                <a:endPara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6378" name="AutoShape 59"/>
              <p:cNvSpPr>
                <a:spLocks noChangeArrowheads="1"/>
              </p:cNvSpPr>
              <p:nvPr/>
            </p:nvSpPr>
            <p:spPr bwMode="auto">
              <a:xfrm rot="5400000">
                <a:off x="-216" y="3288"/>
                <a:ext cx="1056" cy="144"/>
              </a:xfrm>
              <a:prstGeom prst="rightArrow">
                <a:avLst>
                  <a:gd name="adj1" fmla="val 50000"/>
                  <a:gd name="adj2" fmla="val 183333"/>
                </a:avLst>
              </a:prstGeom>
              <a:solidFill>
                <a:schemeClr val="tx2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6379" name="Rectangle 60"/>
              <p:cNvSpPr>
                <a:spLocks noChangeArrowheads="1"/>
              </p:cNvSpPr>
              <p:nvPr/>
            </p:nvSpPr>
            <p:spPr bwMode="auto">
              <a:xfrm>
                <a:off x="48" y="1392"/>
                <a:ext cx="576" cy="2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Inst</a:t>
                </a:r>
                <a:r>
                  <a:rPr kumimoji="0" lang="en-US" altLang="en-US" sz="2800" b="0" i="0" u="none" strike="noStrike" kern="1200" cap="none" spc="0" normalizeH="0" baseline="-25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h</a:t>
                </a:r>
                <a:endPara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6380" name="Rectangle 61"/>
              <p:cNvSpPr>
                <a:spLocks noChangeArrowheads="1"/>
              </p:cNvSpPr>
              <p:nvPr/>
            </p:nvSpPr>
            <p:spPr bwMode="auto">
              <a:xfrm>
                <a:off x="1296" y="1392"/>
                <a:ext cx="576" cy="240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ID</a:t>
                </a:r>
              </a:p>
            </p:txBody>
          </p:sp>
          <p:sp>
            <p:nvSpPr>
              <p:cNvPr id="56381" name="Rectangle 62"/>
              <p:cNvSpPr>
                <a:spLocks noChangeArrowheads="1"/>
              </p:cNvSpPr>
              <p:nvPr/>
            </p:nvSpPr>
            <p:spPr bwMode="auto">
              <a:xfrm>
                <a:off x="1920" y="1392"/>
                <a:ext cx="576" cy="240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ALU</a:t>
                </a:r>
              </a:p>
            </p:txBody>
          </p:sp>
          <p:sp>
            <p:nvSpPr>
              <p:cNvPr id="56382" name="Rectangle 63"/>
              <p:cNvSpPr>
                <a:spLocks noChangeArrowheads="1"/>
              </p:cNvSpPr>
              <p:nvPr/>
            </p:nvSpPr>
            <p:spPr bwMode="auto">
              <a:xfrm>
                <a:off x="1920" y="1680"/>
                <a:ext cx="576" cy="240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ID</a:t>
                </a:r>
              </a:p>
            </p:txBody>
          </p:sp>
          <p:sp>
            <p:nvSpPr>
              <p:cNvPr id="56383" name="Rectangle 64"/>
              <p:cNvSpPr>
                <a:spLocks noChangeArrowheads="1"/>
              </p:cNvSpPr>
              <p:nvPr/>
            </p:nvSpPr>
            <p:spPr bwMode="auto">
              <a:xfrm>
                <a:off x="1920" y="1968"/>
                <a:ext cx="576" cy="240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IF</a:t>
                </a:r>
                <a:r>
                  <a:rPr kumimoji="0" lang="en-US" altLang="en-US" sz="1800" b="0" i="0" u="none" strike="noStrike" kern="1200" cap="none" spc="0" normalizeH="0" baseline="-25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PC+8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56361" name="Text Box 65"/>
            <p:cNvSpPr txBox="1">
              <a:spLocks noChangeArrowheads="1"/>
            </p:cNvSpPr>
            <p:nvPr/>
          </p:nvSpPr>
          <p:spPr bwMode="auto">
            <a:xfrm>
              <a:off x="2758" y="2596"/>
              <a:ext cx="2701" cy="5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CC99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400" b="0" i="0" u="none" strike="noStrike" kern="1200" cap="none" spc="0" normalizeH="0" baseline="-25000" noProof="0">
                  <a:ln>
                    <a:noFill/>
                  </a:ln>
                  <a:solidFill>
                    <a:srgbClr val="CC99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h</a:t>
              </a: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CC99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 branch condition and target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CC99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evaluated</a:t>
              </a:r>
              <a:r>
                <a:rPr kumimoji="0" lang="en-US" altLang="en-US" sz="2400" b="0" i="0" u="none" strike="noStrike" kern="1200" cap="none" spc="0" normalizeH="0" baseline="-25000" noProof="0">
                  <a:ln>
                    <a:noFill/>
                  </a:ln>
                  <a:solidFill>
                    <a:srgbClr val="CC99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 </a:t>
              </a: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CC99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 ALU</a:t>
              </a:r>
            </a:p>
          </p:txBody>
        </p:sp>
      </p:grpSp>
      <p:grpSp>
        <p:nvGrpSpPr>
          <p:cNvPr id="47" name="Group 66"/>
          <p:cNvGrpSpPr>
            <a:grpSpLocks/>
          </p:cNvGrpSpPr>
          <p:nvPr/>
        </p:nvGrpSpPr>
        <p:grpSpPr bwMode="auto">
          <a:xfrm>
            <a:off x="0" y="1295400"/>
            <a:ext cx="9144000" cy="5562600"/>
            <a:chOff x="0" y="816"/>
            <a:chExt cx="5760" cy="3504"/>
          </a:xfrm>
        </p:grpSpPr>
        <p:sp>
          <p:nvSpPr>
            <p:cNvPr id="56334" name="Rectangle 67"/>
            <p:cNvSpPr>
              <a:spLocks noChangeArrowheads="1"/>
            </p:cNvSpPr>
            <p:nvPr/>
          </p:nvSpPr>
          <p:spPr bwMode="auto">
            <a:xfrm>
              <a:off x="0" y="816"/>
              <a:ext cx="5760" cy="350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6335" name="Rectangle 68"/>
            <p:cNvSpPr>
              <a:spLocks noChangeArrowheads="1"/>
            </p:cNvSpPr>
            <p:nvPr/>
          </p:nvSpPr>
          <p:spPr bwMode="auto">
            <a:xfrm>
              <a:off x="2448" y="1008"/>
              <a:ext cx="768" cy="2112"/>
            </a:xfrm>
            <a:prstGeom prst="rect">
              <a:avLst/>
            </a:prstGeom>
            <a:solidFill>
              <a:srgbClr val="D49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6336" name="Rectangle 69"/>
            <p:cNvSpPr>
              <a:spLocks noChangeArrowheads="1"/>
            </p:cNvSpPr>
            <p:nvPr/>
          </p:nvSpPr>
          <p:spPr bwMode="auto">
            <a:xfrm>
              <a:off x="1296" y="1680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  <a:r>
                <a:rPr kumimoji="0" lang="en-US" altLang="en-US" sz="1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PC+4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6337" name="Rectangle 70"/>
            <p:cNvSpPr>
              <a:spLocks noChangeArrowheads="1"/>
            </p:cNvSpPr>
            <p:nvPr/>
          </p:nvSpPr>
          <p:spPr bwMode="auto">
            <a:xfrm>
              <a:off x="672" y="139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  <a:r>
                <a:rPr kumimoji="0" lang="en-US" altLang="en-US" sz="1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PC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6338" name="Rectangle 71"/>
            <p:cNvSpPr>
              <a:spLocks noChangeArrowheads="1"/>
            </p:cNvSpPr>
            <p:nvPr/>
          </p:nvSpPr>
          <p:spPr bwMode="auto">
            <a:xfrm>
              <a:off x="672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0</a:t>
              </a:r>
            </a:p>
          </p:txBody>
        </p:sp>
        <p:sp>
          <p:nvSpPr>
            <p:cNvPr id="56339" name="Rectangle 72"/>
            <p:cNvSpPr>
              <a:spLocks noChangeArrowheads="1"/>
            </p:cNvSpPr>
            <p:nvPr/>
          </p:nvSpPr>
          <p:spPr bwMode="auto">
            <a:xfrm>
              <a:off x="1296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1</a:t>
              </a:r>
            </a:p>
          </p:txBody>
        </p:sp>
        <p:sp>
          <p:nvSpPr>
            <p:cNvPr id="56340" name="Rectangle 73"/>
            <p:cNvSpPr>
              <a:spLocks noChangeArrowheads="1"/>
            </p:cNvSpPr>
            <p:nvPr/>
          </p:nvSpPr>
          <p:spPr bwMode="auto">
            <a:xfrm>
              <a:off x="1920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2</a:t>
              </a:r>
            </a:p>
          </p:txBody>
        </p:sp>
        <p:sp>
          <p:nvSpPr>
            <p:cNvPr id="56341" name="Rectangle 74"/>
            <p:cNvSpPr>
              <a:spLocks noChangeArrowheads="1"/>
            </p:cNvSpPr>
            <p:nvPr/>
          </p:nvSpPr>
          <p:spPr bwMode="auto">
            <a:xfrm>
              <a:off x="2544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3</a:t>
              </a:r>
            </a:p>
          </p:txBody>
        </p:sp>
        <p:sp>
          <p:nvSpPr>
            <p:cNvPr id="56342" name="Rectangle 75"/>
            <p:cNvSpPr>
              <a:spLocks noChangeArrowheads="1"/>
            </p:cNvSpPr>
            <p:nvPr/>
          </p:nvSpPr>
          <p:spPr bwMode="auto">
            <a:xfrm>
              <a:off x="3168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4</a:t>
              </a:r>
            </a:p>
          </p:txBody>
        </p:sp>
        <p:sp>
          <p:nvSpPr>
            <p:cNvPr id="56343" name="Rectangle 76"/>
            <p:cNvSpPr>
              <a:spLocks noChangeArrowheads="1"/>
            </p:cNvSpPr>
            <p:nvPr/>
          </p:nvSpPr>
          <p:spPr bwMode="auto">
            <a:xfrm>
              <a:off x="3792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5</a:t>
              </a:r>
            </a:p>
          </p:txBody>
        </p:sp>
        <p:sp>
          <p:nvSpPr>
            <p:cNvPr id="56344" name="AutoShape 77"/>
            <p:cNvSpPr>
              <a:spLocks noChangeArrowheads="1"/>
            </p:cNvSpPr>
            <p:nvPr/>
          </p:nvSpPr>
          <p:spPr bwMode="auto">
            <a:xfrm>
              <a:off x="4416" y="1152"/>
              <a:ext cx="1056" cy="144"/>
            </a:xfrm>
            <a:prstGeom prst="rightArrow">
              <a:avLst>
                <a:gd name="adj1" fmla="val 50000"/>
                <a:gd name="adj2" fmla="val 183333"/>
              </a:avLst>
            </a:prstGeom>
            <a:solidFill>
              <a:schemeClr val="tx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6345" name="Rectangle 78"/>
            <p:cNvSpPr>
              <a:spLocks noChangeArrowheads="1"/>
            </p:cNvSpPr>
            <p:nvPr/>
          </p:nvSpPr>
          <p:spPr bwMode="auto">
            <a:xfrm>
              <a:off x="48" y="1392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6346" name="Rectangle 79"/>
            <p:cNvSpPr>
              <a:spLocks noChangeArrowheads="1"/>
            </p:cNvSpPr>
            <p:nvPr/>
          </p:nvSpPr>
          <p:spPr bwMode="auto">
            <a:xfrm>
              <a:off x="48" y="1680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6347" name="Rectangle 80"/>
            <p:cNvSpPr>
              <a:spLocks noChangeArrowheads="1"/>
            </p:cNvSpPr>
            <p:nvPr/>
          </p:nvSpPr>
          <p:spPr bwMode="auto">
            <a:xfrm>
              <a:off x="48" y="1968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j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6348" name="Rectangle 81"/>
            <p:cNvSpPr>
              <a:spLocks noChangeArrowheads="1"/>
            </p:cNvSpPr>
            <p:nvPr/>
          </p:nvSpPr>
          <p:spPr bwMode="auto">
            <a:xfrm>
              <a:off x="48" y="22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k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6349" name="Rectangle 82"/>
            <p:cNvSpPr>
              <a:spLocks noChangeArrowheads="1"/>
            </p:cNvSpPr>
            <p:nvPr/>
          </p:nvSpPr>
          <p:spPr bwMode="auto">
            <a:xfrm>
              <a:off x="48" y="2544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l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6350" name="AutoShape 83"/>
            <p:cNvSpPr>
              <a:spLocks noChangeArrowheads="1"/>
            </p:cNvSpPr>
            <p:nvPr/>
          </p:nvSpPr>
          <p:spPr bwMode="auto">
            <a:xfrm rot="5400000">
              <a:off x="-216" y="3288"/>
              <a:ext cx="1056" cy="144"/>
            </a:xfrm>
            <a:prstGeom prst="rightArrow">
              <a:avLst>
                <a:gd name="adj1" fmla="val 50000"/>
                <a:gd name="adj2" fmla="val 183333"/>
              </a:avLst>
            </a:prstGeom>
            <a:solidFill>
              <a:schemeClr val="tx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6351" name="Rectangle 84"/>
            <p:cNvSpPr>
              <a:spLocks noChangeArrowheads="1"/>
            </p:cNvSpPr>
            <p:nvPr/>
          </p:nvSpPr>
          <p:spPr bwMode="auto">
            <a:xfrm>
              <a:off x="48" y="1392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h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6352" name="Rectangle 85"/>
            <p:cNvSpPr>
              <a:spLocks noChangeArrowheads="1"/>
            </p:cNvSpPr>
            <p:nvPr/>
          </p:nvSpPr>
          <p:spPr bwMode="auto">
            <a:xfrm>
              <a:off x="1296" y="139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ID</a:t>
              </a:r>
            </a:p>
          </p:txBody>
        </p:sp>
        <p:sp>
          <p:nvSpPr>
            <p:cNvPr id="56353" name="Rectangle 86"/>
            <p:cNvSpPr>
              <a:spLocks noChangeArrowheads="1"/>
            </p:cNvSpPr>
            <p:nvPr/>
          </p:nvSpPr>
          <p:spPr bwMode="auto">
            <a:xfrm>
              <a:off x="1920" y="139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ALU</a:t>
              </a:r>
            </a:p>
          </p:txBody>
        </p:sp>
        <p:sp>
          <p:nvSpPr>
            <p:cNvPr id="56354" name="Rectangle 87"/>
            <p:cNvSpPr>
              <a:spLocks noChangeArrowheads="1"/>
            </p:cNvSpPr>
            <p:nvPr/>
          </p:nvSpPr>
          <p:spPr bwMode="auto">
            <a:xfrm>
              <a:off x="1920" y="1680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ID</a:t>
              </a:r>
            </a:p>
          </p:txBody>
        </p:sp>
        <p:sp>
          <p:nvSpPr>
            <p:cNvPr id="56355" name="Rectangle 88"/>
            <p:cNvSpPr>
              <a:spLocks noChangeArrowheads="1"/>
            </p:cNvSpPr>
            <p:nvPr/>
          </p:nvSpPr>
          <p:spPr bwMode="auto">
            <a:xfrm>
              <a:off x="1920" y="1968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  <a:r>
                <a:rPr kumimoji="0" lang="en-US" altLang="en-US" sz="1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PC+8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6356" name="Rectangle 89"/>
            <p:cNvSpPr>
              <a:spLocks noChangeArrowheads="1"/>
            </p:cNvSpPr>
            <p:nvPr/>
          </p:nvSpPr>
          <p:spPr bwMode="auto">
            <a:xfrm>
              <a:off x="2544" y="1680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ALU</a:t>
              </a:r>
            </a:p>
          </p:txBody>
        </p:sp>
        <p:sp>
          <p:nvSpPr>
            <p:cNvPr id="56357" name="Rectangle 90"/>
            <p:cNvSpPr>
              <a:spLocks noChangeArrowheads="1"/>
            </p:cNvSpPr>
            <p:nvPr/>
          </p:nvSpPr>
          <p:spPr bwMode="auto">
            <a:xfrm>
              <a:off x="2544" y="1968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ID</a:t>
              </a:r>
            </a:p>
          </p:txBody>
        </p:sp>
        <p:sp>
          <p:nvSpPr>
            <p:cNvPr id="56358" name="Rectangle 91"/>
            <p:cNvSpPr>
              <a:spLocks noChangeArrowheads="1"/>
            </p:cNvSpPr>
            <p:nvPr/>
          </p:nvSpPr>
          <p:spPr bwMode="auto">
            <a:xfrm>
              <a:off x="2544" y="2256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  <a:r>
                <a:rPr kumimoji="0" lang="en-US" altLang="en-US" sz="1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target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6359" name="Rectangle 92"/>
            <p:cNvSpPr>
              <a:spLocks noChangeArrowheads="1"/>
            </p:cNvSpPr>
            <p:nvPr/>
          </p:nvSpPr>
          <p:spPr bwMode="auto">
            <a:xfrm>
              <a:off x="2544" y="139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MEM</a:t>
              </a:r>
            </a:p>
          </p:txBody>
        </p:sp>
      </p:grpSp>
      <p:grpSp>
        <p:nvGrpSpPr>
          <p:cNvPr id="74" name="Group 93"/>
          <p:cNvGrpSpPr>
            <a:grpSpLocks/>
          </p:cNvGrpSpPr>
          <p:nvPr/>
        </p:nvGrpSpPr>
        <p:grpSpPr bwMode="auto">
          <a:xfrm>
            <a:off x="1206500" y="2438400"/>
            <a:ext cx="7937500" cy="4419600"/>
            <a:chOff x="760" y="1536"/>
            <a:chExt cx="5000" cy="2784"/>
          </a:xfrm>
        </p:grpSpPr>
        <p:sp>
          <p:nvSpPr>
            <p:cNvPr id="56329" name="Text Box 94"/>
            <p:cNvSpPr txBox="1">
              <a:spLocks noChangeArrowheads="1"/>
            </p:cNvSpPr>
            <p:nvPr/>
          </p:nvSpPr>
          <p:spPr bwMode="auto">
            <a:xfrm>
              <a:off x="3173" y="3099"/>
              <a:ext cx="2587" cy="1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b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CC99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When a branch resolves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CC99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- branch target (Inst</a:t>
              </a:r>
              <a:r>
                <a:rPr kumimoji="0" lang="en-US" altLang="en-US" sz="2400" b="0" i="0" u="none" strike="noStrike" kern="1200" cap="none" spc="0" normalizeH="0" baseline="-25000" noProof="0">
                  <a:ln>
                    <a:noFill/>
                  </a:ln>
                  <a:solidFill>
                    <a:srgbClr val="CC99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k</a:t>
              </a: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CC99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)</a:t>
              </a: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 </a:t>
              </a: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CC99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is fetched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CC99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- all instructions fetched since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CC99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  inst</a:t>
              </a:r>
              <a:r>
                <a:rPr kumimoji="0" lang="en-US" altLang="en-US" sz="2400" b="0" i="0" u="none" strike="noStrike" kern="1200" cap="none" spc="0" normalizeH="0" baseline="-25000" noProof="0">
                  <a:ln>
                    <a:noFill/>
                  </a:ln>
                  <a:solidFill>
                    <a:srgbClr val="CC99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h </a:t>
              </a: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CC99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(so called </a:t>
              </a:r>
              <a:r>
                <a:rPr kumimoji="0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CC99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“</a:t>
              </a:r>
              <a:r>
                <a:rPr kumimoji="0" lang="en-US" altLang="ja-JP" sz="2400" b="0" i="0" u="none" strike="noStrike" kern="1200" cap="none" spc="0" normalizeH="0" baseline="0" noProof="0">
                  <a:ln>
                    <a:noFill/>
                  </a:ln>
                  <a:solidFill>
                    <a:srgbClr val="CC99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wrong-path</a:t>
              </a:r>
              <a:r>
                <a:rPr kumimoji="0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CC99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”</a:t>
              </a:r>
              <a:endParaRPr kumimoji="0" lang="en-US" altLang="ja-JP" sz="2400" b="0" i="0" u="none" strike="noStrike" kern="1200" cap="none" spc="0" normalizeH="0" baseline="0" noProof="0">
                <a:ln>
                  <a:noFill/>
                </a:ln>
                <a:solidFill>
                  <a:srgbClr val="CC99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CC99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  instructions) must be flushed</a:t>
              </a:r>
            </a:p>
          </p:txBody>
        </p:sp>
        <p:grpSp>
          <p:nvGrpSpPr>
            <p:cNvPr id="56330" name="Group 95"/>
            <p:cNvGrpSpPr>
              <a:grpSpLocks/>
            </p:cNvGrpSpPr>
            <p:nvPr/>
          </p:nvGrpSpPr>
          <p:grpSpPr bwMode="auto">
            <a:xfrm>
              <a:off x="760" y="1536"/>
              <a:ext cx="2408" cy="864"/>
              <a:chOff x="760" y="1536"/>
              <a:chExt cx="2408" cy="864"/>
            </a:xfrm>
          </p:grpSpPr>
          <p:sp>
            <p:nvSpPr>
              <p:cNvPr id="56331" name="Freeform 96"/>
              <p:cNvSpPr>
                <a:spLocks/>
              </p:cNvSpPr>
              <p:nvPr/>
            </p:nvSpPr>
            <p:spPr bwMode="auto">
              <a:xfrm>
                <a:off x="760" y="1536"/>
                <a:ext cx="1784" cy="864"/>
              </a:xfrm>
              <a:custGeom>
                <a:avLst/>
                <a:gdLst>
                  <a:gd name="T0" fmla="*/ 1 w 2504"/>
                  <a:gd name="T1" fmla="*/ 0 h 1152"/>
                  <a:gd name="T2" fmla="*/ 2 w 2504"/>
                  <a:gd name="T3" fmla="*/ 10 h 1152"/>
                  <a:gd name="T4" fmla="*/ 11 w 2504"/>
                  <a:gd name="T5" fmla="*/ 12 h 1152"/>
                  <a:gd name="T6" fmla="*/ 0 60000 65536"/>
                  <a:gd name="T7" fmla="*/ 0 60000 65536"/>
                  <a:gd name="T8" fmla="*/ 0 60000 65536"/>
                  <a:gd name="T9" fmla="*/ 0 w 2504"/>
                  <a:gd name="T10" fmla="*/ 0 h 1152"/>
                  <a:gd name="T11" fmla="*/ 2504 w 2504"/>
                  <a:gd name="T12" fmla="*/ 1152 h 115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504" h="1152">
                    <a:moveTo>
                      <a:pt x="152" y="0"/>
                    </a:moveTo>
                    <a:cubicBezTo>
                      <a:pt x="76" y="384"/>
                      <a:pt x="0" y="768"/>
                      <a:pt x="392" y="960"/>
                    </a:cubicBezTo>
                    <a:cubicBezTo>
                      <a:pt x="784" y="1152"/>
                      <a:pt x="1644" y="1152"/>
                      <a:pt x="2504" y="1152"/>
                    </a:cubicBezTo>
                  </a:path>
                </a:pathLst>
              </a:custGeom>
              <a:noFill/>
              <a:ln w="57150">
                <a:solidFill>
                  <a:schemeClr val="accent2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6332" name="Line 97"/>
              <p:cNvSpPr>
                <a:spLocks noChangeShapeType="1"/>
              </p:cNvSpPr>
              <p:nvPr/>
            </p:nvSpPr>
            <p:spPr bwMode="auto">
              <a:xfrm flipV="1">
                <a:off x="1248" y="1728"/>
                <a:ext cx="1920" cy="144"/>
              </a:xfrm>
              <a:prstGeom prst="line">
                <a:avLst/>
              </a:prstGeom>
              <a:noFill/>
              <a:ln w="57150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6333" name="Line 98"/>
              <p:cNvSpPr>
                <a:spLocks noChangeShapeType="1"/>
              </p:cNvSpPr>
              <p:nvPr/>
            </p:nvSpPr>
            <p:spPr bwMode="auto">
              <a:xfrm flipV="1">
                <a:off x="1702" y="1968"/>
                <a:ext cx="1466" cy="192"/>
              </a:xfrm>
              <a:prstGeom prst="line">
                <a:avLst/>
              </a:prstGeom>
              <a:noFill/>
              <a:ln w="57150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</p:grpSp>
      <p:sp>
        <p:nvSpPr>
          <p:cNvPr id="56328" name="Text Box 100"/>
          <p:cNvSpPr txBox="1">
            <a:spLocks noChangeArrowheads="1"/>
          </p:cNvSpPr>
          <p:nvPr/>
        </p:nvSpPr>
        <p:spPr bwMode="auto">
          <a:xfrm>
            <a:off x="198438" y="6407150"/>
            <a:ext cx="2159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Inst</a:t>
            </a:r>
            <a:r>
              <a:rPr kumimoji="0" lang="en-US" altLang="en-US" sz="2400" b="0" i="0" u="none" strike="noStrike" kern="1200" cap="none" spc="0" normalizeH="0" baseline="-2500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h</a:t>
            </a: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 is a branch</a:t>
            </a:r>
          </a:p>
        </p:txBody>
      </p:sp>
    </p:spTree>
    <p:extLst>
      <p:ext uri="{BB962C8B-B14F-4D97-AF65-F5344CB8AC3E}">
        <p14:creationId xmlns:p14="http://schemas.microsoft.com/office/powerpoint/2010/main" val="20821945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Pipeline Flush on a Misprediction</a:t>
            </a:r>
          </a:p>
        </p:txBody>
      </p:sp>
      <p:sp>
        <p:nvSpPr>
          <p:cNvPr id="57346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charset="-128"/>
            </a:endParaRPr>
          </a:p>
        </p:txBody>
      </p:sp>
      <p:sp>
        <p:nvSpPr>
          <p:cNvPr id="5734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944B737-C609-0646-904B-A018C3AD7AFC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57348" name="Rectangle 2"/>
          <p:cNvSpPr>
            <a:spLocks noChangeArrowheads="1"/>
          </p:cNvSpPr>
          <p:nvPr/>
        </p:nvSpPr>
        <p:spPr bwMode="auto">
          <a:xfrm>
            <a:off x="0" y="1295400"/>
            <a:ext cx="9144000" cy="5562600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  <p:sp>
        <p:nvSpPr>
          <p:cNvPr id="57349" name="Rectangle 3"/>
          <p:cNvSpPr>
            <a:spLocks noChangeArrowheads="1"/>
          </p:cNvSpPr>
          <p:nvPr/>
        </p:nvSpPr>
        <p:spPr bwMode="auto">
          <a:xfrm>
            <a:off x="3886200" y="1600200"/>
            <a:ext cx="1219200" cy="3352800"/>
          </a:xfrm>
          <a:prstGeom prst="rect">
            <a:avLst/>
          </a:prstGeom>
          <a:solidFill>
            <a:srgbClr val="D49FFF"/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  <p:sp>
        <p:nvSpPr>
          <p:cNvPr id="57350" name="Rectangle 4"/>
          <p:cNvSpPr>
            <a:spLocks noChangeArrowheads="1"/>
          </p:cNvSpPr>
          <p:nvPr/>
        </p:nvSpPr>
        <p:spPr bwMode="auto">
          <a:xfrm>
            <a:off x="2057400" y="2667000"/>
            <a:ext cx="914400" cy="381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IF</a:t>
            </a:r>
            <a:r>
              <a:rPr kumimoji="0" lang="en-US" altLang="en-US" sz="1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PC+4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  <p:sp>
        <p:nvSpPr>
          <p:cNvPr id="57351" name="Rectangle 5"/>
          <p:cNvSpPr>
            <a:spLocks noChangeArrowheads="1"/>
          </p:cNvSpPr>
          <p:nvPr/>
        </p:nvSpPr>
        <p:spPr bwMode="auto">
          <a:xfrm>
            <a:off x="1066800" y="2209800"/>
            <a:ext cx="914400" cy="381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IF</a:t>
            </a:r>
            <a:r>
              <a:rPr kumimoji="0" lang="en-US" altLang="en-US" sz="1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PC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  <p:sp>
        <p:nvSpPr>
          <p:cNvPr id="57352" name="Rectangle 6"/>
          <p:cNvSpPr>
            <a:spLocks noChangeArrowheads="1"/>
          </p:cNvSpPr>
          <p:nvPr/>
        </p:nvSpPr>
        <p:spPr bwMode="auto">
          <a:xfrm>
            <a:off x="1066800" y="16764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</a:t>
            </a:r>
            <a:r>
              <a:rPr kumimoji="0" lang="en-US" altLang="en-US" sz="2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0</a:t>
            </a:r>
          </a:p>
        </p:txBody>
      </p:sp>
      <p:sp>
        <p:nvSpPr>
          <p:cNvPr id="57353" name="Rectangle 7"/>
          <p:cNvSpPr>
            <a:spLocks noChangeArrowheads="1"/>
          </p:cNvSpPr>
          <p:nvPr/>
        </p:nvSpPr>
        <p:spPr bwMode="auto">
          <a:xfrm>
            <a:off x="2057400" y="16764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</a:t>
            </a:r>
            <a:r>
              <a:rPr kumimoji="0" lang="en-US" altLang="en-US" sz="2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1</a:t>
            </a:r>
          </a:p>
        </p:txBody>
      </p:sp>
      <p:sp>
        <p:nvSpPr>
          <p:cNvPr id="57354" name="Rectangle 8"/>
          <p:cNvSpPr>
            <a:spLocks noChangeArrowheads="1"/>
          </p:cNvSpPr>
          <p:nvPr/>
        </p:nvSpPr>
        <p:spPr bwMode="auto">
          <a:xfrm>
            <a:off x="3048000" y="16764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</a:t>
            </a:r>
            <a:r>
              <a:rPr kumimoji="0" lang="en-US" altLang="en-US" sz="2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2</a:t>
            </a:r>
          </a:p>
        </p:txBody>
      </p:sp>
      <p:sp>
        <p:nvSpPr>
          <p:cNvPr id="57355" name="Rectangle 9"/>
          <p:cNvSpPr>
            <a:spLocks noChangeArrowheads="1"/>
          </p:cNvSpPr>
          <p:nvPr/>
        </p:nvSpPr>
        <p:spPr bwMode="auto">
          <a:xfrm>
            <a:off x="4038600" y="16764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</a:t>
            </a:r>
            <a:r>
              <a:rPr kumimoji="0" lang="en-US" altLang="en-US" sz="2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3</a:t>
            </a:r>
          </a:p>
        </p:txBody>
      </p:sp>
      <p:sp>
        <p:nvSpPr>
          <p:cNvPr id="57356" name="Rectangle 10"/>
          <p:cNvSpPr>
            <a:spLocks noChangeArrowheads="1"/>
          </p:cNvSpPr>
          <p:nvPr/>
        </p:nvSpPr>
        <p:spPr bwMode="auto">
          <a:xfrm>
            <a:off x="5029200" y="16764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</a:t>
            </a:r>
            <a:r>
              <a:rPr kumimoji="0" lang="en-US" altLang="en-US" sz="2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4</a:t>
            </a:r>
          </a:p>
        </p:txBody>
      </p:sp>
      <p:sp>
        <p:nvSpPr>
          <p:cNvPr id="57357" name="Rectangle 11"/>
          <p:cNvSpPr>
            <a:spLocks noChangeArrowheads="1"/>
          </p:cNvSpPr>
          <p:nvPr/>
        </p:nvSpPr>
        <p:spPr bwMode="auto">
          <a:xfrm>
            <a:off x="6019800" y="16764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</a:t>
            </a:r>
            <a:r>
              <a:rPr kumimoji="0" lang="en-US" altLang="en-US" sz="2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5</a:t>
            </a:r>
          </a:p>
        </p:txBody>
      </p:sp>
      <p:sp>
        <p:nvSpPr>
          <p:cNvPr id="57358" name="AutoShape 12"/>
          <p:cNvSpPr>
            <a:spLocks noChangeArrowheads="1"/>
          </p:cNvSpPr>
          <p:nvPr/>
        </p:nvSpPr>
        <p:spPr bwMode="auto">
          <a:xfrm>
            <a:off x="7010400" y="1828800"/>
            <a:ext cx="1676400" cy="228600"/>
          </a:xfrm>
          <a:prstGeom prst="rightArrow">
            <a:avLst>
              <a:gd name="adj1" fmla="val 50000"/>
              <a:gd name="adj2" fmla="val 183333"/>
            </a:avLst>
          </a:prstGeom>
          <a:solidFill>
            <a:schemeClr val="tx2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  <p:sp>
        <p:nvSpPr>
          <p:cNvPr id="57359" name="Rectangle 13"/>
          <p:cNvSpPr>
            <a:spLocks noChangeArrowheads="1"/>
          </p:cNvSpPr>
          <p:nvPr/>
        </p:nvSpPr>
        <p:spPr bwMode="auto">
          <a:xfrm>
            <a:off x="76200" y="22098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  <p:sp>
        <p:nvSpPr>
          <p:cNvPr id="57360" name="Rectangle 14"/>
          <p:cNvSpPr>
            <a:spLocks noChangeArrowheads="1"/>
          </p:cNvSpPr>
          <p:nvPr/>
        </p:nvSpPr>
        <p:spPr bwMode="auto">
          <a:xfrm>
            <a:off x="76200" y="26670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Inst</a:t>
            </a:r>
            <a:r>
              <a:rPr kumimoji="0" lang="en-US" altLang="en-US" sz="2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i</a:t>
            </a:r>
            <a:endParaRPr kumimoji="0" lang="en-US" altLang="en-US" sz="2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  <p:sp>
        <p:nvSpPr>
          <p:cNvPr id="57361" name="Rectangle 15"/>
          <p:cNvSpPr>
            <a:spLocks noChangeArrowheads="1"/>
          </p:cNvSpPr>
          <p:nvPr/>
        </p:nvSpPr>
        <p:spPr bwMode="auto">
          <a:xfrm>
            <a:off x="76200" y="31242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Inst</a:t>
            </a:r>
            <a:r>
              <a:rPr kumimoji="0" lang="en-US" altLang="en-US" sz="2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j</a:t>
            </a:r>
            <a:endParaRPr kumimoji="0" lang="en-US" altLang="en-US" sz="2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  <p:sp>
        <p:nvSpPr>
          <p:cNvPr id="57362" name="Rectangle 16"/>
          <p:cNvSpPr>
            <a:spLocks noChangeArrowheads="1"/>
          </p:cNvSpPr>
          <p:nvPr/>
        </p:nvSpPr>
        <p:spPr bwMode="auto">
          <a:xfrm>
            <a:off x="76200" y="35814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Inst</a:t>
            </a:r>
            <a:r>
              <a:rPr kumimoji="0" lang="en-US" altLang="en-US" sz="2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k</a:t>
            </a:r>
            <a:endParaRPr kumimoji="0" lang="en-US" altLang="en-US" sz="2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  <p:sp>
        <p:nvSpPr>
          <p:cNvPr id="57363" name="Rectangle 17"/>
          <p:cNvSpPr>
            <a:spLocks noChangeArrowheads="1"/>
          </p:cNvSpPr>
          <p:nvPr/>
        </p:nvSpPr>
        <p:spPr bwMode="auto">
          <a:xfrm>
            <a:off x="76200" y="40386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Inst</a:t>
            </a:r>
            <a:r>
              <a:rPr kumimoji="0" lang="en-US" altLang="en-US" sz="2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l</a:t>
            </a:r>
            <a:endParaRPr kumimoji="0" lang="en-US" altLang="en-US" sz="2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  <p:sp>
        <p:nvSpPr>
          <p:cNvPr id="57364" name="AutoShape 18"/>
          <p:cNvSpPr>
            <a:spLocks noChangeArrowheads="1"/>
          </p:cNvSpPr>
          <p:nvPr/>
        </p:nvSpPr>
        <p:spPr bwMode="auto">
          <a:xfrm rot="5400000">
            <a:off x="-342900" y="5219700"/>
            <a:ext cx="1676400" cy="228600"/>
          </a:xfrm>
          <a:prstGeom prst="rightArrow">
            <a:avLst>
              <a:gd name="adj1" fmla="val 50000"/>
              <a:gd name="adj2" fmla="val 183333"/>
            </a:avLst>
          </a:prstGeom>
          <a:solidFill>
            <a:schemeClr val="tx2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  <p:sp>
        <p:nvSpPr>
          <p:cNvPr id="57365" name="Rectangle 19"/>
          <p:cNvSpPr>
            <a:spLocks noChangeArrowheads="1"/>
          </p:cNvSpPr>
          <p:nvPr/>
        </p:nvSpPr>
        <p:spPr bwMode="auto">
          <a:xfrm>
            <a:off x="76200" y="22098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Inst</a:t>
            </a:r>
            <a:r>
              <a:rPr kumimoji="0" lang="en-US" altLang="en-US" sz="2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h</a:t>
            </a:r>
            <a:endParaRPr kumimoji="0" lang="en-US" altLang="en-US" sz="2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  <p:sp>
        <p:nvSpPr>
          <p:cNvPr id="57366" name="Rectangle 20"/>
          <p:cNvSpPr>
            <a:spLocks noChangeArrowheads="1"/>
          </p:cNvSpPr>
          <p:nvPr/>
        </p:nvSpPr>
        <p:spPr bwMode="auto">
          <a:xfrm>
            <a:off x="2057400" y="2209800"/>
            <a:ext cx="914400" cy="381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ID</a:t>
            </a:r>
          </a:p>
        </p:txBody>
      </p:sp>
      <p:sp>
        <p:nvSpPr>
          <p:cNvPr id="57367" name="Rectangle 21"/>
          <p:cNvSpPr>
            <a:spLocks noChangeArrowheads="1"/>
          </p:cNvSpPr>
          <p:nvPr/>
        </p:nvSpPr>
        <p:spPr bwMode="auto">
          <a:xfrm>
            <a:off x="3048000" y="2209800"/>
            <a:ext cx="914400" cy="381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ALU</a:t>
            </a:r>
          </a:p>
        </p:txBody>
      </p:sp>
      <p:sp>
        <p:nvSpPr>
          <p:cNvPr id="57368" name="Rectangle 22"/>
          <p:cNvSpPr>
            <a:spLocks noChangeArrowheads="1"/>
          </p:cNvSpPr>
          <p:nvPr/>
        </p:nvSpPr>
        <p:spPr bwMode="auto">
          <a:xfrm>
            <a:off x="3048000" y="2667000"/>
            <a:ext cx="914400" cy="381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ID</a:t>
            </a:r>
          </a:p>
        </p:txBody>
      </p:sp>
      <p:sp>
        <p:nvSpPr>
          <p:cNvPr id="57369" name="Rectangle 23"/>
          <p:cNvSpPr>
            <a:spLocks noChangeArrowheads="1"/>
          </p:cNvSpPr>
          <p:nvPr/>
        </p:nvSpPr>
        <p:spPr bwMode="auto">
          <a:xfrm>
            <a:off x="3048000" y="3124200"/>
            <a:ext cx="914400" cy="381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IF</a:t>
            </a:r>
            <a:r>
              <a:rPr kumimoji="0" lang="en-US" altLang="en-US" sz="1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PC+8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  <p:sp>
        <p:nvSpPr>
          <p:cNvPr id="57370" name="Rectangle 24"/>
          <p:cNvSpPr>
            <a:spLocks noChangeArrowheads="1"/>
          </p:cNvSpPr>
          <p:nvPr/>
        </p:nvSpPr>
        <p:spPr bwMode="auto">
          <a:xfrm>
            <a:off x="4038600" y="3581400"/>
            <a:ext cx="914400" cy="381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IF</a:t>
            </a:r>
            <a:r>
              <a:rPr kumimoji="0" lang="en-US" altLang="en-US" sz="1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target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  <p:sp>
        <p:nvSpPr>
          <p:cNvPr id="57371" name="Rectangle 25"/>
          <p:cNvSpPr>
            <a:spLocks noChangeArrowheads="1"/>
          </p:cNvSpPr>
          <p:nvPr/>
        </p:nvSpPr>
        <p:spPr bwMode="auto">
          <a:xfrm>
            <a:off x="4038600" y="2209800"/>
            <a:ext cx="914400" cy="381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MEM</a:t>
            </a:r>
          </a:p>
        </p:txBody>
      </p:sp>
      <p:grpSp>
        <p:nvGrpSpPr>
          <p:cNvPr id="29" name="Group 26"/>
          <p:cNvGrpSpPr>
            <a:grpSpLocks/>
          </p:cNvGrpSpPr>
          <p:nvPr/>
        </p:nvGrpSpPr>
        <p:grpSpPr bwMode="auto">
          <a:xfrm>
            <a:off x="5029200" y="2209800"/>
            <a:ext cx="914400" cy="2209800"/>
            <a:chOff x="3168" y="1392"/>
            <a:chExt cx="576" cy="1392"/>
          </a:xfrm>
        </p:grpSpPr>
        <p:sp>
          <p:nvSpPr>
            <p:cNvPr id="57384" name="Rectangle 27"/>
            <p:cNvSpPr>
              <a:spLocks noChangeArrowheads="1"/>
            </p:cNvSpPr>
            <p:nvPr/>
          </p:nvSpPr>
          <p:spPr bwMode="auto">
            <a:xfrm>
              <a:off x="3168" y="2256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ID</a:t>
              </a:r>
            </a:p>
          </p:txBody>
        </p:sp>
        <p:sp>
          <p:nvSpPr>
            <p:cNvPr id="57385" name="Rectangle 28"/>
            <p:cNvSpPr>
              <a:spLocks noChangeArrowheads="1"/>
            </p:cNvSpPr>
            <p:nvPr/>
          </p:nvSpPr>
          <p:spPr bwMode="auto">
            <a:xfrm>
              <a:off x="3168" y="2544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7386" name="Rectangle 29"/>
            <p:cNvSpPr>
              <a:spLocks noChangeArrowheads="1"/>
            </p:cNvSpPr>
            <p:nvPr/>
          </p:nvSpPr>
          <p:spPr bwMode="auto">
            <a:xfrm>
              <a:off x="3168" y="139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WB</a:t>
              </a:r>
            </a:p>
          </p:txBody>
        </p:sp>
      </p:grpSp>
      <p:sp>
        <p:nvSpPr>
          <p:cNvPr id="57373" name="AutoShape 30"/>
          <p:cNvSpPr>
            <a:spLocks noChangeArrowheads="1"/>
          </p:cNvSpPr>
          <p:nvPr/>
        </p:nvSpPr>
        <p:spPr bwMode="auto">
          <a:xfrm>
            <a:off x="3810000" y="3124200"/>
            <a:ext cx="1371600" cy="381000"/>
          </a:xfrm>
          <a:prstGeom prst="irregularSeal1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killed</a:t>
            </a:r>
          </a:p>
        </p:txBody>
      </p:sp>
      <p:sp>
        <p:nvSpPr>
          <p:cNvPr id="57374" name="AutoShape 31"/>
          <p:cNvSpPr>
            <a:spLocks noChangeArrowheads="1"/>
          </p:cNvSpPr>
          <p:nvPr/>
        </p:nvSpPr>
        <p:spPr bwMode="auto">
          <a:xfrm>
            <a:off x="3810000" y="2667000"/>
            <a:ext cx="1371600" cy="381000"/>
          </a:xfrm>
          <a:prstGeom prst="irregularSeal1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killed</a:t>
            </a:r>
          </a:p>
        </p:txBody>
      </p:sp>
      <p:grpSp>
        <p:nvGrpSpPr>
          <p:cNvPr id="35" name="Group 32"/>
          <p:cNvGrpSpPr>
            <a:grpSpLocks/>
          </p:cNvGrpSpPr>
          <p:nvPr/>
        </p:nvGrpSpPr>
        <p:grpSpPr bwMode="auto">
          <a:xfrm>
            <a:off x="6019800" y="3581400"/>
            <a:ext cx="1905000" cy="1752600"/>
            <a:chOff x="3792" y="2256"/>
            <a:chExt cx="1200" cy="1104"/>
          </a:xfrm>
        </p:grpSpPr>
        <p:sp>
          <p:nvSpPr>
            <p:cNvPr id="57377" name="Rectangle 33"/>
            <p:cNvSpPr>
              <a:spLocks noChangeArrowheads="1"/>
            </p:cNvSpPr>
            <p:nvPr/>
          </p:nvSpPr>
          <p:spPr bwMode="auto">
            <a:xfrm>
              <a:off x="3792" y="2256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ALU</a:t>
              </a:r>
            </a:p>
          </p:txBody>
        </p:sp>
        <p:sp>
          <p:nvSpPr>
            <p:cNvPr id="57378" name="Rectangle 34"/>
            <p:cNvSpPr>
              <a:spLocks noChangeArrowheads="1"/>
            </p:cNvSpPr>
            <p:nvPr/>
          </p:nvSpPr>
          <p:spPr bwMode="auto">
            <a:xfrm>
              <a:off x="3792" y="2544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ID</a:t>
              </a:r>
            </a:p>
          </p:txBody>
        </p:sp>
        <p:sp>
          <p:nvSpPr>
            <p:cNvPr id="57379" name="Rectangle 35"/>
            <p:cNvSpPr>
              <a:spLocks noChangeArrowheads="1"/>
            </p:cNvSpPr>
            <p:nvPr/>
          </p:nvSpPr>
          <p:spPr bwMode="auto">
            <a:xfrm>
              <a:off x="3792" y="283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7380" name="Rectangle 36"/>
            <p:cNvSpPr>
              <a:spLocks noChangeArrowheads="1"/>
            </p:cNvSpPr>
            <p:nvPr/>
          </p:nvSpPr>
          <p:spPr bwMode="auto">
            <a:xfrm>
              <a:off x="4416" y="2544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ALU</a:t>
              </a:r>
            </a:p>
          </p:txBody>
        </p:sp>
        <p:sp>
          <p:nvSpPr>
            <p:cNvPr id="57381" name="Rectangle 37"/>
            <p:cNvSpPr>
              <a:spLocks noChangeArrowheads="1"/>
            </p:cNvSpPr>
            <p:nvPr/>
          </p:nvSpPr>
          <p:spPr bwMode="auto">
            <a:xfrm>
              <a:off x="4416" y="283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ID</a:t>
              </a:r>
            </a:p>
          </p:txBody>
        </p:sp>
        <p:sp>
          <p:nvSpPr>
            <p:cNvPr id="57382" name="Rectangle 38"/>
            <p:cNvSpPr>
              <a:spLocks noChangeArrowheads="1"/>
            </p:cNvSpPr>
            <p:nvPr/>
          </p:nvSpPr>
          <p:spPr bwMode="auto">
            <a:xfrm>
              <a:off x="4416" y="3120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57383" name="Rectangle 39"/>
            <p:cNvSpPr>
              <a:spLocks noChangeArrowheads="1"/>
            </p:cNvSpPr>
            <p:nvPr/>
          </p:nvSpPr>
          <p:spPr bwMode="auto">
            <a:xfrm>
              <a:off x="4416" y="2256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WB</a:t>
              </a:r>
            </a:p>
          </p:txBody>
        </p:sp>
      </p:grpSp>
      <p:sp>
        <p:nvSpPr>
          <p:cNvPr id="57376" name="Text Box 41"/>
          <p:cNvSpPr txBox="1">
            <a:spLocks noChangeArrowheads="1"/>
          </p:cNvSpPr>
          <p:nvPr/>
        </p:nvSpPr>
        <p:spPr bwMode="auto">
          <a:xfrm>
            <a:off x="198438" y="6407150"/>
            <a:ext cx="2159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Inst</a:t>
            </a:r>
            <a:r>
              <a:rPr kumimoji="0" lang="en-US" altLang="en-US" sz="2400" b="0" i="0" u="none" strike="noStrike" kern="1200" cap="none" spc="0" normalizeH="0" baseline="-2500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h</a:t>
            </a: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 is a branch</a:t>
            </a:r>
          </a:p>
        </p:txBody>
      </p:sp>
    </p:spTree>
    <p:extLst>
      <p:ext uri="{BB962C8B-B14F-4D97-AF65-F5344CB8AC3E}">
        <p14:creationId xmlns:p14="http://schemas.microsoft.com/office/powerpoint/2010/main" val="124059119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Performance Analysis</a:t>
            </a:r>
          </a:p>
        </p:txBody>
      </p:sp>
      <p:sp>
        <p:nvSpPr>
          <p:cNvPr id="67586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correct guess </a:t>
            </a:r>
            <a:r>
              <a:rPr lang="en-US" altLang="en-US">
                <a:ea typeface="ＭＳ Ｐゴシック" charset="-128"/>
                <a:sym typeface="Symbol" charset="2"/>
              </a:rPr>
              <a:t> no penalty	</a:t>
            </a:r>
            <a:r>
              <a:rPr lang="en-US" altLang="en-US">
                <a:solidFill>
                  <a:schemeClr val="bg2"/>
                </a:solidFill>
                <a:ea typeface="ＭＳ Ｐゴシック" charset="-128"/>
                <a:sym typeface="Symbol" charset="2"/>
              </a:rPr>
              <a:t>     ~86% of the time</a:t>
            </a:r>
          </a:p>
          <a:p>
            <a:r>
              <a:rPr lang="en-US" altLang="en-US">
                <a:ea typeface="ＭＳ Ｐゴシック" charset="-128"/>
                <a:sym typeface="Symbol" charset="2"/>
              </a:rPr>
              <a:t>incorrect guess  2 bubbles</a:t>
            </a:r>
          </a:p>
          <a:p>
            <a:r>
              <a:rPr lang="en-US" altLang="en-US">
                <a:ea typeface="ＭＳ Ｐゴシック" charset="-128"/>
                <a:sym typeface="Symbol" charset="2"/>
              </a:rPr>
              <a:t>Assume</a:t>
            </a:r>
          </a:p>
          <a:p>
            <a:pPr lvl="1"/>
            <a:r>
              <a:rPr lang="en-US" altLang="en-US">
                <a:ea typeface="ＭＳ Ｐゴシック" charset="-128"/>
                <a:sym typeface="Symbol" charset="2"/>
              </a:rPr>
              <a:t>no data dependency related stalls</a:t>
            </a:r>
          </a:p>
          <a:p>
            <a:pPr lvl="1"/>
            <a:r>
              <a:rPr lang="en-US" altLang="en-US">
                <a:ea typeface="ＭＳ Ｐゴシック" charset="-128"/>
                <a:sym typeface="Symbol" charset="2"/>
              </a:rPr>
              <a:t>20% control flow instructions</a:t>
            </a:r>
          </a:p>
          <a:p>
            <a:pPr lvl="1"/>
            <a:r>
              <a:rPr lang="en-US" altLang="en-US">
                <a:ea typeface="ＭＳ Ｐゴシック" charset="-128"/>
                <a:sym typeface="Symbol" charset="2"/>
              </a:rPr>
              <a:t>70% of control flow instructions are taken</a:t>
            </a:r>
          </a:p>
          <a:p>
            <a:pPr lvl="1"/>
            <a:r>
              <a:rPr lang="en-US" altLang="en-US">
                <a:ea typeface="ＭＳ Ｐゴシック" charset="-128"/>
                <a:sym typeface="Symbol" charset="2"/>
              </a:rPr>
              <a:t>CPI = [ 1 + </a:t>
            </a:r>
            <a:r>
              <a:rPr lang="en-US" altLang="en-US">
                <a:solidFill>
                  <a:schemeClr val="accent1"/>
                </a:solidFill>
                <a:ea typeface="ＭＳ Ｐゴシック" charset="-128"/>
                <a:sym typeface="Symbol" charset="2"/>
              </a:rPr>
              <a:t>(0.20*</a:t>
            </a:r>
            <a:r>
              <a:rPr lang="en-US" altLang="en-US" u="sng">
                <a:solidFill>
                  <a:schemeClr val="accent1"/>
                </a:solidFill>
                <a:ea typeface="ＭＳ Ｐゴシック" charset="-128"/>
                <a:sym typeface="Symbol" charset="2"/>
              </a:rPr>
              <a:t>0.7</a:t>
            </a:r>
            <a:r>
              <a:rPr lang="en-US" altLang="en-US">
                <a:solidFill>
                  <a:schemeClr val="accent1"/>
                </a:solidFill>
                <a:ea typeface="ＭＳ Ｐゴシック" charset="-128"/>
                <a:sym typeface="Symbol" charset="2"/>
              </a:rPr>
              <a:t>) </a:t>
            </a:r>
            <a:r>
              <a:rPr lang="en-US" altLang="en-US">
                <a:ea typeface="ＭＳ Ｐゴシック" charset="-128"/>
                <a:sym typeface="Symbol" charset="2"/>
              </a:rPr>
              <a:t>* 2 ] = 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charset="-128"/>
                <a:sym typeface="Symbol" charset="2"/>
              </a:rPr>
              <a:t>		   = [ 1 + </a:t>
            </a:r>
            <a:r>
              <a:rPr lang="en-US" altLang="en-US">
                <a:solidFill>
                  <a:schemeClr val="accent1"/>
                </a:solidFill>
                <a:ea typeface="ＭＳ Ｐゴシック" charset="-128"/>
                <a:sym typeface="Symbol" charset="2"/>
              </a:rPr>
              <a:t>0.14 </a:t>
            </a:r>
            <a:r>
              <a:rPr lang="en-US" altLang="en-US">
                <a:ea typeface="ＭＳ Ｐゴシック" charset="-128"/>
                <a:sym typeface="Symbol" charset="2"/>
              </a:rPr>
              <a:t>* 2 ] = 1.28 </a:t>
            </a: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5837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5A61356-CEA7-464A-A99A-42716C4B5695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67588" name="Line 4"/>
          <p:cNvSpPr>
            <a:spLocks noChangeShapeType="1"/>
          </p:cNvSpPr>
          <p:nvPr/>
        </p:nvSpPr>
        <p:spPr bwMode="auto">
          <a:xfrm>
            <a:off x="3505200" y="4343400"/>
            <a:ext cx="30480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7589" name="Line 5"/>
          <p:cNvSpPr>
            <a:spLocks noChangeShapeType="1"/>
          </p:cNvSpPr>
          <p:nvPr/>
        </p:nvSpPr>
        <p:spPr bwMode="auto">
          <a:xfrm flipH="1">
            <a:off x="2133600" y="4343400"/>
            <a:ext cx="45720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7590" name="Text Box 6"/>
          <p:cNvSpPr txBox="1">
            <a:spLocks noChangeArrowheads="1"/>
          </p:cNvSpPr>
          <p:nvPr/>
        </p:nvSpPr>
        <p:spPr bwMode="auto">
          <a:xfrm>
            <a:off x="2846388" y="4822825"/>
            <a:ext cx="21717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penalty for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a wrong guess</a:t>
            </a:r>
          </a:p>
        </p:txBody>
      </p:sp>
      <p:sp>
        <p:nvSpPr>
          <p:cNvPr id="67591" name="Text Box 7"/>
          <p:cNvSpPr txBox="1">
            <a:spLocks noChangeArrowheads="1"/>
          </p:cNvSpPr>
          <p:nvPr/>
        </p:nvSpPr>
        <p:spPr bwMode="auto">
          <a:xfrm>
            <a:off x="484188" y="4822825"/>
            <a:ext cx="21717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probability of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a wrong guess</a:t>
            </a:r>
          </a:p>
        </p:txBody>
      </p:sp>
      <p:sp>
        <p:nvSpPr>
          <p:cNvPr id="67592" name="Text Box 8"/>
          <p:cNvSpPr txBox="1">
            <a:spLocks noChangeArrowheads="1"/>
          </p:cNvSpPr>
          <p:nvPr/>
        </p:nvSpPr>
        <p:spPr bwMode="auto">
          <a:xfrm>
            <a:off x="228600" y="6019800"/>
            <a:ext cx="7543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ahoma"/>
                <a:ea typeface="ＭＳ Ｐゴシック" charset="0"/>
              </a:rPr>
              <a:t>Can we reduce either of the two penalty terms?</a:t>
            </a:r>
          </a:p>
        </p:txBody>
      </p:sp>
      <p:sp>
        <p:nvSpPr>
          <p:cNvPr id="67593" name="Line 9"/>
          <p:cNvSpPr>
            <a:spLocks noChangeShapeType="1"/>
          </p:cNvSpPr>
          <p:nvPr/>
        </p:nvSpPr>
        <p:spPr bwMode="auto">
          <a:xfrm flipH="1" flipV="1">
            <a:off x="1981200" y="5791200"/>
            <a:ext cx="2133600" cy="304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67594" name="Line 10"/>
          <p:cNvSpPr>
            <a:spLocks noChangeShapeType="1"/>
          </p:cNvSpPr>
          <p:nvPr/>
        </p:nvSpPr>
        <p:spPr bwMode="auto">
          <a:xfrm flipH="1" flipV="1">
            <a:off x="4114800" y="5791200"/>
            <a:ext cx="152400" cy="304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3217189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8" grpId="0" animBg="1"/>
      <p:bldP spid="67589" grpId="0" animBg="1"/>
      <p:bldP spid="67590" grpId="0"/>
      <p:bldP spid="67591" grpId="0"/>
      <p:bldP spid="67592" grpId="0"/>
      <p:bldP spid="67593" grpId="0" animBg="1"/>
      <p:bldP spid="6759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itle 1">
            <a:extLst>
              <a:ext uri="{FF2B5EF4-FFF2-40B4-BE49-F238E27FC236}">
                <a16:creationId xmlns:a16="http://schemas.microsoft.com/office/drawing/2014/main" id="{DCBA2D77-10A7-FB4F-8464-4DEBF2796AF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914400"/>
          </a:xfrm>
        </p:spPr>
        <p:txBody>
          <a:bodyPr anchor="ctr"/>
          <a:lstStyle/>
          <a:p>
            <a:r>
              <a:rPr lang="en-US" altLang="en-US" b="1">
                <a:ea typeface="ＭＳ Ｐゴシック" panose="020B0600070205080204" pitchFamily="34" charset="-128"/>
              </a:rPr>
              <a:t>Required </a:t>
            </a:r>
            <a:r>
              <a:rPr lang="en-US" altLang="en-US">
                <a:ea typeface="ＭＳ Ｐゴシック" panose="020B0600070205080204" pitchFamily="34" charset="-128"/>
              </a:rPr>
              <a:t>Readings</a:t>
            </a:r>
          </a:p>
        </p:txBody>
      </p:sp>
      <p:sp>
        <p:nvSpPr>
          <p:cNvPr id="19458" name="Content Placeholder 2">
            <a:extLst>
              <a:ext uri="{FF2B5EF4-FFF2-40B4-BE49-F238E27FC236}">
                <a16:creationId xmlns:a16="http://schemas.microsoft.com/office/drawing/2014/main" id="{11999A4A-8D8C-0542-9D21-8306EAFE9B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altLang="en-US" dirty="0">
                <a:solidFill>
                  <a:srgbClr val="0432FF"/>
                </a:solidFill>
                <a:ea typeface="ＭＳ Ｐゴシック" charset="-128"/>
              </a:rPr>
              <a:t>This week</a:t>
            </a:r>
          </a:p>
          <a:p>
            <a:pPr>
              <a:defRPr/>
            </a:pPr>
            <a:endParaRPr lang="en-US" altLang="en-US" dirty="0">
              <a:solidFill>
                <a:srgbClr val="0432FF"/>
              </a:solidFill>
              <a:ea typeface="ＭＳ Ｐゴシック" charset="-128"/>
            </a:endParaRP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Smith and </a:t>
            </a:r>
            <a:r>
              <a:rPr lang="en-US" altLang="en-US" dirty="0" err="1">
                <a:ea typeface="ＭＳ Ｐゴシック" panose="020B0600070205080204" pitchFamily="34" charset="-128"/>
              </a:rPr>
              <a:t>Sohi</a:t>
            </a:r>
            <a:r>
              <a:rPr lang="en-US" altLang="en-US" dirty="0">
                <a:ea typeface="ＭＳ Ｐゴシック" panose="020B0600070205080204" pitchFamily="34" charset="-128"/>
              </a:rPr>
              <a:t>, “</a:t>
            </a:r>
            <a:r>
              <a:rPr lang="en-US" altLang="ja-JP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The Microarchitecture of Superscalar Processors</a:t>
            </a:r>
            <a:r>
              <a:rPr lang="en-US" altLang="ja-JP" dirty="0">
                <a:ea typeface="ＭＳ Ｐゴシック" panose="020B0600070205080204" pitchFamily="34" charset="-128"/>
              </a:rPr>
              <a:t>,</a:t>
            </a:r>
            <a:r>
              <a:rPr lang="en-US" altLang="en-US" dirty="0">
                <a:ea typeface="ＭＳ Ｐゴシック" panose="020B0600070205080204" pitchFamily="34" charset="-128"/>
              </a:rPr>
              <a:t>”</a:t>
            </a:r>
            <a:r>
              <a:rPr lang="en-US" altLang="ja-JP" dirty="0">
                <a:ea typeface="ＭＳ Ｐゴシック" panose="020B0600070205080204" pitchFamily="34" charset="-128"/>
              </a:rPr>
              <a:t> Proceedings of the IEEE, 1995</a:t>
            </a:r>
          </a:p>
          <a:p>
            <a:pPr lvl="1"/>
            <a:endParaRPr lang="en-US" altLang="ja-JP" dirty="0">
              <a:ea typeface="ＭＳ Ｐゴシック" panose="020B0600070205080204" pitchFamily="34" charset="-128"/>
            </a:endParaRP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H&amp;H Chapters 7.8 and 7.9</a:t>
            </a:r>
            <a:endParaRPr lang="en-US" altLang="ja-JP" dirty="0">
              <a:ea typeface="ＭＳ Ｐゴシック" panose="020B0600070205080204" pitchFamily="34" charset="-128"/>
            </a:endParaRPr>
          </a:p>
          <a:p>
            <a:pPr marL="344487" lvl="1" indent="0">
              <a:buNone/>
            </a:pPr>
            <a:endParaRPr lang="en-US" altLang="en-US" dirty="0">
              <a:ea typeface="ＭＳ Ｐゴシック" charset="-128"/>
            </a:endParaRPr>
          </a:p>
          <a:p>
            <a:pPr lvl="1"/>
            <a:r>
              <a:rPr lang="en-US" altLang="en-US" dirty="0" err="1">
                <a:ea typeface="ＭＳ Ｐゴシック" charset="-128"/>
              </a:rPr>
              <a:t>McFarling</a:t>
            </a:r>
            <a:r>
              <a:rPr lang="en-US" altLang="en-US" dirty="0">
                <a:ea typeface="ＭＳ Ｐゴシック" charset="-128"/>
              </a:rPr>
              <a:t>, “</a:t>
            </a:r>
            <a:r>
              <a:rPr lang="en-US" altLang="ja-JP" dirty="0">
                <a:solidFill>
                  <a:srgbClr val="FF0000"/>
                </a:solidFill>
                <a:ea typeface="ＭＳ Ｐゴシック" charset="-128"/>
              </a:rPr>
              <a:t>Combining Branch Predictors</a:t>
            </a:r>
            <a:r>
              <a:rPr lang="en-US" altLang="ja-JP" dirty="0">
                <a:ea typeface="ＭＳ Ｐゴシック" charset="-128"/>
              </a:rPr>
              <a:t>,</a:t>
            </a:r>
            <a:r>
              <a:rPr lang="en-US" altLang="en-US" dirty="0">
                <a:ea typeface="ＭＳ Ｐゴシック" charset="-128"/>
              </a:rPr>
              <a:t>”</a:t>
            </a:r>
            <a:r>
              <a:rPr lang="en-US" altLang="ja-JP" dirty="0">
                <a:ea typeface="ＭＳ Ｐゴシック" charset="-128"/>
              </a:rPr>
              <a:t> DEC WRL Technical Report, 1993.</a:t>
            </a:r>
            <a:endParaRPr lang="en-US" altLang="en-US" dirty="0">
              <a:ea typeface="ＭＳ Ｐゴシック" panose="020B0600070205080204" pitchFamily="34" charset="-128"/>
            </a:endParaRPr>
          </a:p>
          <a:p>
            <a:pPr>
              <a:buFont typeface="Wingdings" charset="2"/>
              <a:buChar char="n"/>
              <a:defRPr/>
            </a:pPr>
            <a:endParaRPr lang="en-US" altLang="en-US" dirty="0">
              <a:ea typeface="ＭＳ Ｐゴシック" charset="-128"/>
            </a:endParaRPr>
          </a:p>
          <a:p>
            <a:pPr lvl="2">
              <a:buFont typeface="Wingdings" charset="2"/>
              <a:buChar char="n"/>
              <a:defRPr/>
            </a:pPr>
            <a:endParaRPr lang="en-US" dirty="0">
              <a:ea typeface="ＭＳ Ｐゴシック" charset="-128"/>
            </a:endParaRPr>
          </a:p>
          <a:p>
            <a:pPr marL="344487" lvl="1" indent="0">
              <a:buFont typeface="Wingdings" pitchFamily="2" charset="2"/>
              <a:buNone/>
              <a:defRPr/>
            </a:pPr>
            <a:endParaRPr lang="en-US" altLang="en-US" dirty="0">
              <a:ea typeface="ＭＳ Ｐゴシック" charset="-128"/>
            </a:endParaRPr>
          </a:p>
        </p:txBody>
      </p:sp>
      <p:sp>
        <p:nvSpPr>
          <p:cNvPr id="51203" name="Slide Number Placeholder 3">
            <a:extLst>
              <a:ext uri="{FF2B5EF4-FFF2-40B4-BE49-F238E27FC236}">
                <a16:creationId xmlns:a16="http://schemas.microsoft.com/office/drawing/2014/main" id="{4BB372DE-F40F-AF46-91EC-3A0AAE9B754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2EA1321-6DFB-8545-868E-038B205D4960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43274966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Reducing Branch Misprediction Penalty</a:t>
            </a:r>
          </a:p>
        </p:txBody>
      </p:sp>
      <p:sp>
        <p:nvSpPr>
          <p:cNvPr id="59394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915400" cy="5194300"/>
          </a:xfrm>
        </p:spPr>
        <p:txBody>
          <a:bodyPr/>
          <a:lstStyle/>
          <a:p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Resolve branch condition and target address early </a:t>
            </a:r>
          </a:p>
        </p:txBody>
      </p:sp>
      <p:sp>
        <p:nvSpPr>
          <p:cNvPr id="5939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F92FBAB-0CC0-EA46-9228-C4E2470737F5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pic>
        <p:nvPicPr>
          <p:cNvPr id="59396" name="Picture 3" descr="F065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752600"/>
            <a:ext cx="7315200" cy="464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228600" y="6477000"/>
            <a:ext cx="8153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1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ＭＳ Ｐゴシック" charset="0"/>
                <a:sym typeface="Symbol" charset="0"/>
              </a:rPr>
              <a:t>CPI = [ 1 +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ＭＳ Ｐゴシック" charset="0"/>
                <a:sym typeface="Symbol" charset="0"/>
              </a:rPr>
              <a:t>(0.2*</a:t>
            </a:r>
            <a:r>
              <a:rPr kumimoji="0" lang="en-US" sz="1800" b="0" i="0" u="sng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ＭＳ Ｐゴシック" charset="0"/>
                <a:sym typeface="Symbol" charset="0"/>
              </a:rPr>
              <a:t>0.7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ＭＳ Ｐゴシック" charset="0"/>
                <a:sym typeface="Symbol" charset="0"/>
              </a:rPr>
              <a:t>)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ＭＳ Ｐゴシック" charset="0"/>
                <a:sym typeface="Symbol" charset="0"/>
              </a:rPr>
              <a:t>* 1 ] = 1.14</a:t>
            </a:r>
          </a:p>
        </p:txBody>
      </p:sp>
      <p:sp>
        <p:nvSpPr>
          <p:cNvPr id="19" name="Rectangle 5"/>
          <p:cNvSpPr>
            <a:spLocks noChangeArrowheads="1"/>
          </p:cNvSpPr>
          <p:nvPr/>
        </p:nvSpPr>
        <p:spPr bwMode="auto">
          <a:xfrm>
            <a:off x="152400" y="6489700"/>
            <a:ext cx="4052888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63DE8"/>
              </a:buClr>
              <a:buSzPct val="70000"/>
              <a:buFont typeface="Wingdings" charset="0"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ＭＳ Ｐゴシック" charset="0"/>
              </a:rPr>
              <a:t>[Based on original figure from P&amp;H CO&amp;D, COPYRIGHT 2004 Elsevier. ALL RIGHTS RESERVED.]</a:t>
            </a:r>
          </a:p>
        </p:txBody>
      </p:sp>
      <p:sp>
        <p:nvSpPr>
          <p:cNvPr id="20" name="Freeform 6"/>
          <p:cNvSpPr>
            <a:spLocks/>
          </p:cNvSpPr>
          <p:nvPr/>
        </p:nvSpPr>
        <p:spPr bwMode="auto">
          <a:xfrm>
            <a:off x="1981200" y="1600200"/>
            <a:ext cx="2286000" cy="2286000"/>
          </a:xfrm>
          <a:custGeom>
            <a:avLst/>
            <a:gdLst>
              <a:gd name="T0" fmla="*/ 2147483647 w 1440"/>
              <a:gd name="T1" fmla="*/ 2147483647 h 1440"/>
              <a:gd name="T2" fmla="*/ 2147483647 w 1440"/>
              <a:gd name="T3" fmla="*/ 0 h 1440"/>
              <a:gd name="T4" fmla="*/ 0 w 1440"/>
              <a:gd name="T5" fmla="*/ 0 h 1440"/>
              <a:gd name="T6" fmla="*/ 0 w 1440"/>
              <a:gd name="T7" fmla="*/ 2147483647 h 1440"/>
              <a:gd name="T8" fmla="*/ 0 60000 65536"/>
              <a:gd name="T9" fmla="*/ 0 60000 65536"/>
              <a:gd name="T10" fmla="*/ 0 60000 65536"/>
              <a:gd name="T11" fmla="*/ 0 60000 65536"/>
              <a:gd name="T12" fmla="*/ 0 w 1440"/>
              <a:gd name="T13" fmla="*/ 0 h 1440"/>
              <a:gd name="T14" fmla="*/ 1440 w 1440"/>
              <a:gd name="T15" fmla="*/ 1440 h 144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40" h="1440">
                <a:moveTo>
                  <a:pt x="1440" y="1440"/>
                </a:moveTo>
                <a:lnTo>
                  <a:pt x="1440" y="0"/>
                </a:lnTo>
                <a:lnTo>
                  <a:pt x="0" y="0"/>
                </a:lnTo>
                <a:lnTo>
                  <a:pt x="0" y="384"/>
                </a:lnTo>
              </a:path>
            </a:pathLst>
          </a:custGeom>
          <a:noFill/>
          <a:ln w="12700">
            <a:solidFill>
              <a:srgbClr val="FF99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1" name="Oval 7"/>
          <p:cNvSpPr>
            <a:spLocks noChangeArrowheads="1"/>
          </p:cNvSpPr>
          <p:nvPr/>
        </p:nvSpPr>
        <p:spPr bwMode="auto">
          <a:xfrm>
            <a:off x="3352800" y="2819400"/>
            <a:ext cx="533400" cy="838200"/>
          </a:xfrm>
          <a:prstGeom prst="ellipse">
            <a:avLst/>
          </a:prstGeom>
          <a:noFill/>
          <a:ln w="19050">
            <a:solidFill>
              <a:srgbClr val="FC012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2" name="Oval 8"/>
          <p:cNvSpPr>
            <a:spLocks noChangeArrowheads="1"/>
          </p:cNvSpPr>
          <p:nvPr/>
        </p:nvSpPr>
        <p:spPr bwMode="auto">
          <a:xfrm>
            <a:off x="3962400" y="3657600"/>
            <a:ext cx="533400" cy="838200"/>
          </a:xfrm>
          <a:prstGeom prst="ellipse">
            <a:avLst/>
          </a:prstGeom>
          <a:noFill/>
          <a:ln w="19050">
            <a:solidFill>
              <a:srgbClr val="FC012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98500" y="4719638"/>
            <a:ext cx="7810500" cy="461962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0000FF"/>
            </a:solidFill>
            <a:prstDash val="solid"/>
          </a:ln>
          <a:effectLst/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"/>
                <a:cs typeface="+mn-cs"/>
              </a:rPr>
              <a:t>Is this a good idea?</a:t>
            </a:r>
          </a:p>
        </p:txBody>
      </p:sp>
    </p:spTree>
    <p:extLst>
      <p:ext uri="{BB962C8B-B14F-4D97-AF65-F5344CB8AC3E}">
        <p14:creationId xmlns:p14="http://schemas.microsoft.com/office/powerpoint/2010/main" val="98997934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1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Branch Prediction (A Bit More Enhanced)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9154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Idea: 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Predict the next fetch address (to be used in the next cycle)</a:t>
            </a:r>
          </a:p>
          <a:p>
            <a:endParaRPr lang="en-US" altLang="en-US">
              <a:solidFill>
                <a:srgbClr val="0000FF"/>
              </a:solidFill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Requires three things to be predicted at fetch stage:</a:t>
            </a:r>
          </a:p>
          <a:p>
            <a:pPr lvl="1"/>
            <a:r>
              <a:rPr lang="en-US" altLang="en-US">
                <a:solidFill>
                  <a:srgbClr val="FF0000"/>
                </a:solidFill>
                <a:ea typeface="ＭＳ Ｐゴシック" charset="-128"/>
              </a:rPr>
              <a:t>Whether the fetched instruction is a branch</a:t>
            </a:r>
          </a:p>
          <a:p>
            <a:pPr lvl="1"/>
            <a:r>
              <a:rPr lang="en-US" altLang="en-US">
                <a:solidFill>
                  <a:srgbClr val="FF0000"/>
                </a:solidFill>
                <a:ea typeface="ＭＳ Ｐゴシック" charset="-128"/>
              </a:rPr>
              <a:t>(Conditional) branch direction</a:t>
            </a:r>
          </a:p>
          <a:p>
            <a:pPr lvl="1"/>
            <a:r>
              <a:rPr lang="en-US" altLang="en-US">
                <a:solidFill>
                  <a:srgbClr val="FF0000"/>
                </a:solidFill>
                <a:ea typeface="ＭＳ Ｐゴシック" charset="-128"/>
              </a:rPr>
              <a:t>Branch target address (if taken)</a:t>
            </a:r>
          </a:p>
          <a:p>
            <a:pPr lvl="1"/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Observation: Target address remains the same for a conditional direct branch across dynamic instances</a:t>
            </a:r>
          </a:p>
          <a:p>
            <a:pPr lvl="1"/>
            <a:r>
              <a:rPr lang="en-US" altLang="en-US">
                <a:ea typeface="ＭＳ Ｐゴシック" charset="-128"/>
              </a:rPr>
              <a:t>Idea: 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Store the target address from previous instance and access it with the PC</a:t>
            </a:r>
          </a:p>
          <a:p>
            <a:pPr lvl="1"/>
            <a:r>
              <a:rPr lang="en-US" altLang="en-US">
                <a:ea typeface="ＭＳ Ｐゴシック" charset="-128"/>
              </a:rPr>
              <a:t>Called 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Branch Target Buffer (BTB) </a:t>
            </a:r>
            <a:r>
              <a:rPr lang="en-US" altLang="en-US">
                <a:ea typeface="ＭＳ Ｐゴシック" charset="-128"/>
              </a:rPr>
              <a:t>or Branch Target Address Cache</a:t>
            </a:r>
          </a:p>
        </p:txBody>
      </p:sp>
      <p:sp>
        <p:nvSpPr>
          <p:cNvPr id="7987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56A0838-5630-4741-A606-186DE5801249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533400" y="3429000"/>
            <a:ext cx="4572000" cy="457200"/>
          </a:xfrm>
          <a:prstGeom prst="rect">
            <a:avLst/>
          </a:prstGeom>
          <a:noFill/>
          <a:ln w="38100">
            <a:solidFill>
              <a:schemeClr val="tx2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 charset="0"/>
              <a:ea typeface="ＭＳ Ｐゴシック" charset="-128"/>
              <a:cs typeface="+mn-cs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533400" y="2590800"/>
            <a:ext cx="5943600" cy="457200"/>
          </a:xfrm>
          <a:prstGeom prst="rect">
            <a:avLst/>
          </a:prstGeom>
          <a:noFill/>
          <a:ln w="38100">
            <a:solidFill>
              <a:schemeClr val="tx2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0526730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243638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F407F5F-C72E-1240-BD99-1429D42BC05A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343042" name="Text Box 2"/>
          <p:cNvSpPr txBox="1">
            <a:spLocks noChangeArrowheads="1"/>
          </p:cNvSpPr>
          <p:nvPr/>
        </p:nvSpPr>
        <p:spPr bwMode="auto">
          <a:xfrm>
            <a:off x="5597525" y="5029200"/>
            <a:ext cx="1644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target address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839200" cy="1066800"/>
          </a:xfrm>
        </p:spPr>
        <p:txBody>
          <a:bodyPr/>
          <a:lstStyle/>
          <a:p>
            <a:pPr eaLnBrk="1" hangingPunct="1"/>
            <a:r>
              <a:rPr lang="en-US" altLang="en-US" sz="3600">
                <a:ea typeface="ＭＳ Ｐゴシック" charset="-128"/>
              </a:rPr>
              <a:t>Fetch Stage with BTB and Direction Prediction</a:t>
            </a:r>
          </a:p>
        </p:txBody>
      </p:sp>
      <p:sp>
        <p:nvSpPr>
          <p:cNvPr id="80900" name="Rectangle 4"/>
          <p:cNvSpPr>
            <a:spLocks noChangeArrowheads="1"/>
          </p:cNvSpPr>
          <p:nvPr/>
        </p:nvSpPr>
        <p:spPr bwMode="auto">
          <a:xfrm>
            <a:off x="3298825" y="1752600"/>
            <a:ext cx="457200" cy="152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45" name="Rectangle 5" descr="Dark upward diagonal"/>
          <p:cNvSpPr>
            <a:spLocks noChangeArrowheads="1"/>
          </p:cNvSpPr>
          <p:nvPr/>
        </p:nvSpPr>
        <p:spPr bwMode="auto">
          <a:xfrm>
            <a:off x="3298825" y="2057400"/>
            <a:ext cx="457200" cy="152400"/>
          </a:xfrm>
          <a:prstGeom prst="rect">
            <a:avLst/>
          </a:prstGeom>
          <a:pattFill prst="dkUpDiag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80902" name="Text Box 6"/>
          <p:cNvSpPr txBox="1">
            <a:spLocks noChangeArrowheads="1"/>
          </p:cNvSpPr>
          <p:nvPr/>
        </p:nvSpPr>
        <p:spPr bwMode="auto">
          <a:xfrm>
            <a:off x="3082925" y="1233488"/>
            <a:ext cx="29829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Direction predictor (taken?)</a:t>
            </a:r>
          </a:p>
        </p:txBody>
      </p:sp>
      <p:sp>
        <p:nvSpPr>
          <p:cNvPr id="80903" name="Rectangle 7"/>
          <p:cNvSpPr>
            <a:spLocks noChangeArrowheads="1"/>
          </p:cNvSpPr>
          <p:nvPr/>
        </p:nvSpPr>
        <p:spPr bwMode="auto">
          <a:xfrm>
            <a:off x="3298825" y="3733800"/>
            <a:ext cx="2286000" cy="1905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80904" name="Text Box 8"/>
          <p:cNvSpPr txBox="1">
            <a:spLocks noChangeArrowheads="1"/>
          </p:cNvSpPr>
          <p:nvPr/>
        </p:nvSpPr>
        <p:spPr bwMode="auto">
          <a:xfrm>
            <a:off x="3082925" y="5715000"/>
            <a:ext cx="5797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Cache of Target Addresses (BTB: Branch Target Buffer)</a:t>
            </a:r>
          </a:p>
        </p:txBody>
      </p:sp>
      <p:sp>
        <p:nvSpPr>
          <p:cNvPr id="343049" name="Rectangle 9" descr="Dark upward diagonal"/>
          <p:cNvSpPr>
            <a:spLocks noChangeArrowheads="1"/>
          </p:cNvSpPr>
          <p:nvPr/>
        </p:nvSpPr>
        <p:spPr bwMode="auto">
          <a:xfrm>
            <a:off x="3832225" y="4953000"/>
            <a:ext cx="457200" cy="152400"/>
          </a:xfrm>
          <a:prstGeom prst="rect">
            <a:avLst/>
          </a:prstGeom>
          <a:pattFill prst="dkUpDiag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0" name="Rectangle 10"/>
          <p:cNvSpPr>
            <a:spLocks noChangeArrowheads="1"/>
          </p:cNvSpPr>
          <p:nvPr/>
        </p:nvSpPr>
        <p:spPr bwMode="auto">
          <a:xfrm>
            <a:off x="415925" y="3276600"/>
            <a:ext cx="12192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Program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Counter</a:t>
            </a:r>
          </a:p>
        </p:txBody>
      </p:sp>
      <p:sp>
        <p:nvSpPr>
          <p:cNvPr id="343054" name="Line 14"/>
          <p:cNvSpPr>
            <a:spLocks noChangeShapeType="1"/>
          </p:cNvSpPr>
          <p:nvPr/>
        </p:nvSpPr>
        <p:spPr bwMode="auto">
          <a:xfrm flipV="1">
            <a:off x="1635125" y="3200400"/>
            <a:ext cx="955675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5" name="Line 15"/>
          <p:cNvSpPr>
            <a:spLocks noChangeShapeType="1"/>
          </p:cNvSpPr>
          <p:nvPr/>
        </p:nvSpPr>
        <p:spPr bwMode="auto">
          <a:xfrm>
            <a:off x="2549525" y="3200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6" name="Line 16"/>
          <p:cNvSpPr>
            <a:spLocks noChangeShapeType="1"/>
          </p:cNvSpPr>
          <p:nvPr/>
        </p:nvSpPr>
        <p:spPr bwMode="auto">
          <a:xfrm flipV="1">
            <a:off x="2854325" y="2133600"/>
            <a:ext cx="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7" name="Line 17"/>
          <p:cNvSpPr>
            <a:spLocks noChangeShapeType="1"/>
          </p:cNvSpPr>
          <p:nvPr/>
        </p:nvSpPr>
        <p:spPr bwMode="auto">
          <a:xfrm>
            <a:off x="2854325" y="21336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8" name="Line 18"/>
          <p:cNvSpPr>
            <a:spLocks noChangeShapeType="1"/>
          </p:cNvSpPr>
          <p:nvPr/>
        </p:nvSpPr>
        <p:spPr bwMode="auto">
          <a:xfrm>
            <a:off x="1635125" y="3581400"/>
            <a:ext cx="121920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9" name="Line 19"/>
          <p:cNvSpPr>
            <a:spLocks noChangeShapeType="1"/>
          </p:cNvSpPr>
          <p:nvPr/>
        </p:nvSpPr>
        <p:spPr bwMode="auto">
          <a:xfrm>
            <a:off x="2854325" y="50292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0" name="Line 20"/>
          <p:cNvSpPr>
            <a:spLocks noChangeShapeType="1"/>
          </p:cNvSpPr>
          <p:nvPr/>
        </p:nvSpPr>
        <p:spPr bwMode="auto">
          <a:xfrm>
            <a:off x="7121525" y="24384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1" name="Line 21"/>
          <p:cNvSpPr>
            <a:spLocks noChangeShapeType="1"/>
          </p:cNvSpPr>
          <p:nvPr/>
        </p:nvSpPr>
        <p:spPr bwMode="auto">
          <a:xfrm>
            <a:off x="7121525" y="2438400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2" name="Line 22"/>
          <p:cNvSpPr>
            <a:spLocks noChangeShapeType="1"/>
          </p:cNvSpPr>
          <p:nvPr/>
        </p:nvSpPr>
        <p:spPr bwMode="auto">
          <a:xfrm flipV="1">
            <a:off x="7121525" y="3581400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3" name="Line 23"/>
          <p:cNvSpPr>
            <a:spLocks noChangeShapeType="1"/>
          </p:cNvSpPr>
          <p:nvPr/>
        </p:nvSpPr>
        <p:spPr bwMode="auto">
          <a:xfrm>
            <a:off x="7502525" y="274320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4" name="Line 24"/>
          <p:cNvSpPr>
            <a:spLocks noChangeShapeType="1"/>
          </p:cNvSpPr>
          <p:nvPr/>
        </p:nvSpPr>
        <p:spPr bwMode="auto">
          <a:xfrm>
            <a:off x="5597525" y="50292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5" name="Line 25"/>
          <p:cNvSpPr>
            <a:spLocks noChangeShapeType="1"/>
          </p:cNvSpPr>
          <p:nvPr/>
        </p:nvSpPr>
        <p:spPr bwMode="auto">
          <a:xfrm flipV="1">
            <a:off x="6435725" y="3657600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6" name="Line 26"/>
          <p:cNvSpPr>
            <a:spLocks noChangeShapeType="1"/>
          </p:cNvSpPr>
          <p:nvPr/>
        </p:nvSpPr>
        <p:spPr bwMode="auto">
          <a:xfrm>
            <a:off x="6435725" y="36576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7" name="Line 27"/>
          <p:cNvSpPr>
            <a:spLocks noChangeShapeType="1"/>
          </p:cNvSpPr>
          <p:nvPr/>
        </p:nvSpPr>
        <p:spPr bwMode="auto">
          <a:xfrm>
            <a:off x="6435725" y="2890838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8" name="Text Box 28"/>
          <p:cNvSpPr txBox="1">
            <a:spLocks noChangeArrowheads="1"/>
          </p:cNvSpPr>
          <p:nvPr/>
        </p:nvSpPr>
        <p:spPr bwMode="auto">
          <a:xfrm>
            <a:off x="4873625" y="2681288"/>
            <a:ext cx="15875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PC + inst size</a:t>
            </a:r>
          </a:p>
        </p:txBody>
      </p:sp>
      <p:sp>
        <p:nvSpPr>
          <p:cNvPr id="343069" name="Text Box 29"/>
          <p:cNvSpPr txBox="1">
            <a:spLocks noChangeArrowheads="1"/>
          </p:cNvSpPr>
          <p:nvPr/>
        </p:nvSpPr>
        <p:spPr bwMode="auto">
          <a:xfrm>
            <a:off x="3762375" y="1785938"/>
            <a:ext cx="8699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taken?</a:t>
            </a:r>
          </a:p>
        </p:txBody>
      </p:sp>
      <p:sp>
        <p:nvSpPr>
          <p:cNvPr id="343070" name="Line 30"/>
          <p:cNvSpPr>
            <a:spLocks noChangeShapeType="1"/>
          </p:cNvSpPr>
          <p:nvPr/>
        </p:nvSpPr>
        <p:spPr bwMode="auto">
          <a:xfrm>
            <a:off x="7502525" y="31242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80924" name="Text Box 31"/>
          <p:cNvSpPr txBox="1">
            <a:spLocks noChangeArrowheads="1"/>
          </p:cNvSpPr>
          <p:nvPr/>
        </p:nvSpPr>
        <p:spPr bwMode="auto">
          <a:xfrm>
            <a:off x="5673725" y="502920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2" name="Text Box 32"/>
          <p:cNvSpPr txBox="1">
            <a:spLocks noChangeArrowheads="1"/>
          </p:cNvSpPr>
          <p:nvPr/>
        </p:nvSpPr>
        <p:spPr bwMode="auto">
          <a:xfrm>
            <a:off x="7778750" y="2781300"/>
            <a:ext cx="1289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Next Fetch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Address</a:t>
            </a:r>
          </a:p>
        </p:txBody>
      </p:sp>
      <p:sp>
        <p:nvSpPr>
          <p:cNvPr id="343073" name="AutoShape 33"/>
          <p:cNvSpPr>
            <a:spLocks noChangeArrowheads="1"/>
          </p:cNvSpPr>
          <p:nvPr/>
        </p:nvSpPr>
        <p:spPr bwMode="auto">
          <a:xfrm>
            <a:off x="5791200" y="1981200"/>
            <a:ext cx="533400" cy="533400"/>
          </a:xfrm>
          <a:prstGeom prst="flowChartDelay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4" name="Line 34"/>
          <p:cNvSpPr>
            <a:spLocks noChangeShapeType="1"/>
          </p:cNvSpPr>
          <p:nvPr/>
        </p:nvSpPr>
        <p:spPr bwMode="auto">
          <a:xfrm>
            <a:off x="3733800" y="21336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5" name="Line 35"/>
          <p:cNvSpPr>
            <a:spLocks noChangeShapeType="1"/>
          </p:cNvSpPr>
          <p:nvPr/>
        </p:nvSpPr>
        <p:spPr bwMode="auto">
          <a:xfrm>
            <a:off x="6296025" y="220980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6" name="Line 36"/>
          <p:cNvSpPr>
            <a:spLocks noChangeShapeType="1"/>
          </p:cNvSpPr>
          <p:nvPr/>
        </p:nvSpPr>
        <p:spPr bwMode="auto">
          <a:xfrm>
            <a:off x="7353300" y="2209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7" name="Line 37"/>
          <p:cNvSpPr>
            <a:spLocks noChangeShapeType="1"/>
          </p:cNvSpPr>
          <p:nvPr/>
        </p:nvSpPr>
        <p:spPr bwMode="auto">
          <a:xfrm flipV="1">
            <a:off x="4191000" y="2362200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8" name="Line 38"/>
          <p:cNvSpPr>
            <a:spLocks noChangeShapeType="1"/>
          </p:cNvSpPr>
          <p:nvPr/>
        </p:nvSpPr>
        <p:spPr bwMode="auto">
          <a:xfrm>
            <a:off x="4191000" y="2362200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9" name="Text Box 39"/>
          <p:cNvSpPr txBox="1">
            <a:spLocks noChangeArrowheads="1"/>
          </p:cNvSpPr>
          <p:nvPr/>
        </p:nvSpPr>
        <p:spPr bwMode="auto">
          <a:xfrm>
            <a:off x="4124325" y="3370263"/>
            <a:ext cx="552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hit?</a:t>
            </a:r>
          </a:p>
        </p:txBody>
      </p:sp>
      <p:sp>
        <p:nvSpPr>
          <p:cNvPr id="343083" name="Oval 43"/>
          <p:cNvSpPr>
            <a:spLocks noChangeArrowheads="1"/>
          </p:cNvSpPr>
          <p:nvPr/>
        </p:nvSpPr>
        <p:spPr bwMode="auto">
          <a:xfrm>
            <a:off x="228600" y="3200400"/>
            <a:ext cx="1676400" cy="685800"/>
          </a:xfrm>
          <a:prstGeom prst="ellipse">
            <a:avLst/>
          </a:prstGeom>
          <a:noFill/>
          <a:ln w="349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84" name="Text Box 44"/>
          <p:cNvSpPr txBox="1">
            <a:spLocks noChangeArrowheads="1"/>
          </p:cNvSpPr>
          <p:nvPr/>
        </p:nvSpPr>
        <p:spPr bwMode="auto">
          <a:xfrm>
            <a:off x="228600" y="4267200"/>
            <a:ext cx="17208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Address of the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current branch</a:t>
            </a:r>
          </a:p>
        </p:txBody>
      </p:sp>
      <p:sp>
        <p:nvSpPr>
          <p:cNvPr id="343085" name="Line 45"/>
          <p:cNvSpPr>
            <a:spLocks noChangeShapeType="1"/>
          </p:cNvSpPr>
          <p:nvPr/>
        </p:nvSpPr>
        <p:spPr bwMode="auto">
          <a:xfrm flipV="1">
            <a:off x="838200" y="3886200"/>
            <a:ext cx="228600" cy="381000"/>
          </a:xfrm>
          <a:prstGeom prst="line">
            <a:avLst/>
          </a:prstGeom>
          <a:noFill/>
          <a:ln w="31750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80936" name="Content Placeholder 1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5397374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3042" grpId="0"/>
      <p:bldP spid="343045" grpId="0" animBg="1"/>
      <p:bldP spid="343049" grpId="0" animBg="1"/>
      <p:bldP spid="343050" grpId="0" animBg="1"/>
      <p:bldP spid="343054" grpId="0" animBg="1"/>
      <p:bldP spid="343055" grpId="0" animBg="1"/>
      <p:bldP spid="343056" grpId="0" animBg="1"/>
      <p:bldP spid="343057" grpId="0" animBg="1"/>
      <p:bldP spid="343058" grpId="0" animBg="1"/>
      <p:bldP spid="343059" grpId="0" animBg="1"/>
      <p:bldP spid="343060" grpId="0" animBg="1"/>
      <p:bldP spid="343061" grpId="0" animBg="1"/>
      <p:bldP spid="343062" grpId="0" animBg="1"/>
      <p:bldP spid="343063" grpId="0" animBg="1"/>
      <p:bldP spid="343064" grpId="0" animBg="1"/>
      <p:bldP spid="343065" grpId="0" animBg="1"/>
      <p:bldP spid="343066" grpId="0" animBg="1"/>
      <p:bldP spid="343067" grpId="0" animBg="1"/>
      <p:bldP spid="343068" grpId="0"/>
      <p:bldP spid="343069" grpId="0"/>
      <p:bldP spid="343070" grpId="0" animBg="1"/>
      <p:bldP spid="343072" grpId="0"/>
      <p:bldP spid="343073" grpId="0" animBg="1"/>
      <p:bldP spid="343074" grpId="0" animBg="1"/>
      <p:bldP spid="343075" grpId="0" animBg="1"/>
      <p:bldP spid="343076" grpId="0" animBg="1"/>
      <p:bldP spid="343077" grpId="0" animBg="1"/>
      <p:bldP spid="343078" grpId="0" animBg="1"/>
      <p:bldP spid="343079" grpId="0"/>
      <p:bldP spid="343083" grpId="0" animBg="1"/>
      <p:bldP spid="343084" grpId="0"/>
      <p:bldP spid="34308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243638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1CAA386-9DEA-EC44-A04B-E1DEF1ADA1B6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343042" name="Text Box 2"/>
          <p:cNvSpPr txBox="1">
            <a:spLocks noChangeArrowheads="1"/>
          </p:cNvSpPr>
          <p:nvPr/>
        </p:nvSpPr>
        <p:spPr bwMode="auto">
          <a:xfrm>
            <a:off x="5597525" y="5029200"/>
            <a:ext cx="1644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target address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839200" cy="1066800"/>
          </a:xfrm>
        </p:spPr>
        <p:txBody>
          <a:bodyPr/>
          <a:lstStyle/>
          <a:p>
            <a:pPr eaLnBrk="1" hangingPunct="1"/>
            <a:r>
              <a:rPr lang="en-US" altLang="en-US" sz="3600">
                <a:ea typeface="ＭＳ Ｐゴシック" charset="-128"/>
              </a:rPr>
              <a:t>More Sophisticated Branch Direction Prediction</a:t>
            </a:r>
          </a:p>
        </p:txBody>
      </p:sp>
      <p:sp>
        <p:nvSpPr>
          <p:cNvPr id="81924" name="Rectangle 4"/>
          <p:cNvSpPr>
            <a:spLocks noChangeArrowheads="1"/>
          </p:cNvSpPr>
          <p:nvPr/>
        </p:nvSpPr>
        <p:spPr bwMode="auto">
          <a:xfrm>
            <a:off x="3298825" y="1752600"/>
            <a:ext cx="457200" cy="152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45" name="Rectangle 5" descr="Dark upward diagonal"/>
          <p:cNvSpPr>
            <a:spLocks noChangeArrowheads="1"/>
          </p:cNvSpPr>
          <p:nvPr/>
        </p:nvSpPr>
        <p:spPr bwMode="auto">
          <a:xfrm>
            <a:off x="3298825" y="2057400"/>
            <a:ext cx="457200" cy="152400"/>
          </a:xfrm>
          <a:prstGeom prst="rect">
            <a:avLst/>
          </a:prstGeom>
          <a:pattFill prst="dkUpDiag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81926" name="Text Box 6"/>
          <p:cNvSpPr txBox="1">
            <a:spLocks noChangeArrowheads="1"/>
          </p:cNvSpPr>
          <p:nvPr/>
        </p:nvSpPr>
        <p:spPr bwMode="auto">
          <a:xfrm>
            <a:off x="3082925" y="1233488"/>
            <a:ext cx="29829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Direction predictor (taken?)</a:t>
            </a:r>
          </a:p>
        </p:txBody>
      </p:sp>
      <p:sp>
        <p:nvSpPr>
          <p:cNvPr id="81927" name="Rectangle 7"/>
          <p:cNvSpPr>
            <a:spLocks noChangeArrowheads="1"/>
          </p:cNvSpPr>
          <p:nvPr/>
        </p:nvSpPr>
        <p:spPr bwMode="auto">
          <a:xfrm>
            <a:off x="3298825" y="3733800"/>
            <a:ext cx="2286000" cy="1905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81928" name="Text Box 8"/>
          <p:cNvSpPr txBox="1">
            <a:spLocks noChangeArrowheads="1"/>
          </p:cNvSpPr>
          <p:nvPr/>
        </p:nvSpPr>
        <p:spPr bwMode="auto">
          <a:xfrm>
            <a:off x="3082925" y="5715000"/>
            <a:ext cx="5797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Cache of Target Addresses (BTB: Branch Target Buffer)</a:t>
            </a:r>
          </a:p>
        </p:txBody>
      </p:sp>
      <p:sp>
        <p:nvSpPr>
          <p:cNvPr id="343049" name="Rectangle 9" descr="Dark upward diagonal"/>
          <p:cNvSpPr>
            <a:spLocks noChangeArrowheads="1"/>
          </p:cNvSpPr>
          <p:nvPr/>
        </p:nvSpPr>
        <p:spPr bwMode="auto">
          <a:xfrm>
            <a:off x="3832225" y="4953000"/>
            <a:ext cx="457200" cy="152400"/>
          </a:xfrm>
          <a:prstGeom prst="rect">
            <a:avLst/>
          </a:prstGeom>
          <a:pattFill prst="dkUpDiag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0" name="Rectangle 10"/>
          <p:cNvSpPr>
            <a:spLocks noChangeArrowheads="1"/>
          </p:cNvSpPr>
          <p:nvPr/>
        </p:nvSpPr>
        <p:spPr bwMode="auto">
          <a:xfrm>
            <a:off x="415925" y="3276600"/>
            <a:ext cx="12192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Program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Counter</a:t>
            </a:r>
          </a:p>
        </p:txBody>
      </p:sp>
      <p:sp>
        <p:nvSpPr>
          <p:cNvPr id="343051" name="Rectangle 11"/>
          <p:cNvSpPr>
            <a:spLocks noChangeArrowheads="1"/>
          </p:cNvSpPr>
          <p:nvPr/>
        </p:nvSpPr>
        <p:spPr bwMode="auto">
          <a:xfrm>
            <a:off x="339725" y="2438400"/>
            <a:ext cx="1524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Global branch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history</a:t>
            </a:r>
          </a:p>
        </p:txBody>
      </p:sp>
      <p:sp>
        <p:nvSpPr>
          <p:cNvPr id="343052" name="Rectangle 12"/>
          <p:cNvSpPr>
            <a:spLocks noChangeArrowheads="1"/>
          </p:cNvSpPr>
          <p:nvPr/>
        </p:nvSpPr>
        <p:spPr bwMode="auto">
          <a:xfrm>
            <a:off x="2016125" y="3124200"/>
            <a:ext cx="533400" cy="22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XOR</a:t>
            </a:r>
          </a:p>
        </p:txBody>
      </p:sp>
      <p:sp>
        <p:nvSpPr>
          <p:cNvPr id="343053" name="Line 13"/>
          <p:cNvSpPr>
            <a:spLocks noChangeShapeType="1"/>
          </p:cNvSpPr>
          <p:nvPr/>
        </p:nvSpPr>
        <p:spPr bwMode="auto">
          <a:xfrm>
            <a:off x="1863725" y="2667000"/>
            <a:ext cx="3810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4" name="Line 14"/>
          <p:cNvSpPr>
            <a:spLocks noChangeShapeType="1"/>
          </p:cNvSpPr>
          <p:nvPr/>
        </p:nvSpPr>
        <p:spPr bwMode="auto">
          <a:xfrm flipV="1">
            <a:off x="1635125" y="3352800"/>
            <a:ext cx="609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5" name="Line 15"/>
          <p:cNvSpPr>
            <a:spLocks noChangeShapeType="1"/>
          </p:cNvSpPr>
          <p:nvPr/>
        </p:nvSpPr>
        <p:spPr bwMode="auto">
          <a:xfrm>
            <a:off x="2549525" y="3200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6" name="Line 16"/>
          <p:cNvSpPr>
            <a:spLocks noChangeShapeType="1"/>
          </p:cNvSpPr>
          <p:nvPr/>
        </p:nvSpPr>
        <p:spPr bwMode="auto">
          <a:xfrm flipV="1">
            <a:off x="2854325" y="2133600"/>
            <a:ext cx="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7" name="Line 17"/>
          <p:cNvSpPr>
            <a:spLocks noChangeShapeType="1"/>
          </p:cNvSpPr>
          <p:nvPr/>
        </p:nvSpPr>
        <p:spPr bwMode="auto">
          <a:xfrm>
            <a:off x="2854325" y="21336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8" name="Line 18"/>
          <p:cNvSpPr>
            <a:spLocks noChangeShapeType="1"/>
          </p:cNvSpPr>
          <p:nvPr/>
        </p:nvSpPr>
        <p:spPr bwMode="auto">
          <a:xfrm>
            <a:off x="1635125" y="3581400"/>
            <a:ext cx="121920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9" name="Line 19"/>
          <p:cNvSpPr>
            <a:spLocks noChangeShapeType="1"/>
          </p:cNvSpPr>
          <p:nvPr/>
        </p:nvSpPr>
        <p:spPr bwMode="auto">
          <a:xfrm>
            <a:off x="2854325" y="50292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0" name="Line 20"/>
          <p:cNvSpPr>
            <a:spLocks noChangeShapeType="1"/>
          </p:cNvSpPr>
          <p:nvPr/>
        </p:nvSpPr>
        <p:spPr bwMode="auto">
          <a:xfrm>
            <a:off x="7121525" y="24384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1" name="Line 21"/>
          <p:cNvSpPr>
            <a:spLocks noChangeShapeType="1"/>
          </p:cNvSpPr>
          <p:nvPr/>
        </p:nvSpPr>
        <p:spPr bwMode="auto">
          <a:xfrm>
            <a:off x="7121525" y="2438400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2" name="Line 22"/>
          <p:cNvSpPr>
            <a:spLocks noChangeShapeType="1"/>
          </p:cNvSpPr>
          <p:nvPr/>
        </p:nvSpPr>
        <p:spPr bwMode="auto">
          <a:xfrm flipV="1">
            <a:off x="7121525" y="3581400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3" name="Line 23"/>
          <p:cNvSpPr>
            <a:spLocks noChangeShapeType="1"/>
          </p:cNvSpPr>
          <p:nvPr/>
        </p:nvSpPr>
        <p:spPr bwMode="auto">
          <a:xfrm>
            <a:off x="7502525" y="274320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4" name="Line 24"/>
          <p:cNvSpPr>
            <a:spLocks noChangeShapeType="1"/>
          </p:cNvSpPr>
          <p:nvPr/>
        </p:nvSpPr>
        <p:spPr bwMode="auto">
          <a:xfrm>
            <a:off x="5597525" y="50292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5" name="Line 25"/>
          <p:cNvSpPr>
            <a:spLocks noChangeShapeType="1"/>
          </p:cNvSpPr>
          <p:nvPr/>
        </p:nvSpPr>
        <p:spPr bwMode="auto">
          <a:xfrm flipV="1">
            <a:off x="6435725" y="3657600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6" name="Line 26"/>
          <p:cNvSpPr>
            <a:spLocks noChangeShapeType="1"/>
          </p:cNvSpPr>
          <p:nvPr/>
        </p:nvSpPr>
        <p:spPr bwMode="auto">
          <a:xfrm>
            <a:off x="6435725" y="36576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7" name="Line 27"/>
          <p:cNvSpPr>
            <a:spLocks noChangeShapeType="1"/>
          </p:cNvSpPr>
          <p:nvPr/>
        </p:nvSpPr>
        <p:spPr bwMode="auto">
          <a:xfrm>
            <a:off x="6435725" y="2890838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8" name="Text Box 28"/>
          <p:cNvSpPr txBox="1">
            <a:spLocks noChangeArrowheads="1"/>
          </p:cNvSpPr>
          <p:nvPr/>
        </p:nvSpPr>
        <p:spPr bwMode="auto">
          <a:xfrm>
            <a:off x="4873625" y="2681288"/>
            <a:ext cx="15875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PC + inst size</a:t>
            </a:r>
          </a:p>
        </p:txBody>
      </p:sp>
      <p:sp>
        <p:nvSpPr>
          <p:cNvPr id="343069" name="Text Box 29"/>
          <p:cNvSpPr txBox="1">
            <a:spLocks noChangeArrowheads="1"/>
          </p:cNvSpPr>
          <p:nvPr/>
        </p:nvSpPr>
        <p:spPr bwMode="auto">
          <a:xfrm>
            <a:off x="3762375" y="1785938"/>
            <a:ext cx="8699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taken?</a:t>
            </a:r>
          </a:p>
        </p:txBody>
      </p:sp>
      <p:sp>
        <p:nvSpPr>
          <p:cNvPr id="343070" name="Line 30"/>
          <p:cNvSpPr>
            <a:spLocks noChangeShapeType="1"/>
          </p:cNvSpPr>
          <p:nvPr/>
        </p:nvSpPr>
        <p:spPr bwMode="auto">
          <a:xfrm>
            <a:off x="7502525" y="31242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81951" name="Text Box 31"/>
          <p:cNvSpPr txBox="1">
            <a:spLocks noChangeArrowheads="1"/>
          </p:cNvSpPr>
          <p:nvPr/>
        </p:nvSpPr>
        <p:spPr bwMode="auto">
          <a:xfrm>
            <a:off x="5673725" y="502920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2" name="Text Box 32"/>
          <p:cNvSpPr txBox="1">
            <a:spLocks noChangeArrowheads="1"/>
          </p:cNvSpPr>
          <p:nvPr/>
        </p:nvSpPr>
        <p:spPr bwMode="auto">
          <a:xfrm>
            <a:off x="7778750" y="2781300"/>
            <a:ext cx="1289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Next Fetch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Address</a:t>
            </a:r>
          </a:p>
        </p:txBody>
      </p:sp>
      <p:sp>
        <p:nvSpPr>
          <p:cNvPr id="343073" name="AutoShape 33"/>
          <p:cNvSpPr>
            <a:spLocks noChangeArrowheads="1"/>
          </p:cNvSpPr>
          <p:nvPr/>
        </p:nvSpPr>
        <p:spPr bwMode="auto">
          <a:xfrm>
            <a:off x="5791200" y="1981200"/>
            <a:ext cx="533400" cy="533400"/>
          </a:xfrm>
          <a:prstGeom prst="flowChartDelay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4" name="Line 34"/>
          <p:cNvSpPr>
            <a:spLocks noChangeShapeType="1"/>
          </p:cNvSpPr>
          <p:nvPr/>
        </p:nvSpPr>
        <p:spPr bwMode="auto">
          <a:xfrm>
            <a:off x="3733800" y="21336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5" name="Line 35"/>
          <p:cNvSpPr>
            <a:spLocks noChangeShapeType="1"/>
          </p:cNvSpPr>
          <p:nvPr/>
        </p:nvSpPr>
        <p:spPr bwMode="auto">
          <a:xfrm>
            <a:off x="6296025" y="220980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6" name="Line 36"/>
          <p:cNvSpPr>
            <a:spLocks noChangeShapeType="1"/>
          </p:cNvSpPr>
          <p:nvPr/>
        </p:nvSpPr>
        <p:spPr bwMode="auto">
          <a:xfrm>
            <a:off x="7353300" y="2209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7" name="Line 37"/>
          <p:cNvSpPr>
            <a:spLocks noChangeShapeType="1"/>
          </p:cNvSpPr>
          <p:nvPr/>
        </p:nvSpPr>
        <p:spPr bwMode="auto">
          <a:xfrm flipV="1">
            <a:off x="4191000" y="2362200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8" name="Line 38"/>
          <p:cNvSpPr>
            <a:spLocks noChangeShapeType="1"/>
          </p:cNvSpPr>
          <p:nvPr/>
        </p:nvSpPr>
        <p:spPr bwMode="auto">
          <a:xfrm>
            <a:off x="4191000" y="2362200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9" name="Text Box 39"/>
          <p:cNvSpPr txBox="1">
            <a:spLocks noChangeArrowheads="1"/>
          </p:cNvSpPr>
          <p:nvPr/>
        </p:nvSpPr>
        <p:spPr bwMode="auto">
          <a:xfrm>
            <a:off x="4124325" y="3370263"/>
            <a:ext cx="552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hit?</a:t>
            </a:r>
          </a:p>
        </p:txBody>
      </p:sp>
      <p:sp>
        <p:nvSpPr>
          <p:cNvPr id="343080" name="Oval 40"/>
          <p:cNvSpPr>
            <a:spLocks noChangeArrowheads="1"/>
          </p:cNvSpPr>
          <p:nvPr/>
        </p:nvSpPr>
        <p:spPr bwMode="auto">
          <a:xfrm>
            <a:off x="152400" y="2286000"/>
            <a:ext cx="1905000" cy="838200"/>
          </a:xfrm>
          <a:prstGeom prst="ellipse">
            <a:avLst/>
          </a:prstGeom>
          <a:noFill/>
          <a:ln w="349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81" name="Text Box 41"/>
          <p:cNvSpPr txBox="1">
            <a:spLocks noChangeArrowheads="1"/>
          </p:cNvSpPr>
          <p:nvPr/>
        </p:nvSpPr>
        <p:spPr bwMode="auto">
          <a:xfrm>
            <a:off x="441325" y="1331913"/>
            <a:ext cx="24447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Which direction earlier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branches went</a:t>
            </a:r>
          </a:p>
        </p:txBody>
      </p:sp>
      <p:sp>
        <p:nvSpPr>
          <p:cNvPr id="343082" name="Line 42"/>
          <p:cNvSpPr>
            <a:spLocks noChangeShapeType="1"/>
          </p:cNvSpPr>
          <p:nvPr/>
        </p:nvSpPr>
        <p:spPr bwMode="auto">
          <a:xfrm flipH="1">
            <a:off x="1219200" y="1905000"/>
            <a:ext cx="152400" cy="381000"/>
          </a:xfrm>
          <a:prstGeom prst="line">
            <a:avLst/>
          </a:prstGeom>
          <a:noFill/>
          <a:ln w="28575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83" name="Oval 43"/>
          <p:cNvSpPr>
            <a:spLocks noChangeArrowheads="1"/>
          </p:cNvSpPr>
          <p:nvPr/>
        </p:nvSpPr>
        <p:spPr bwMode="auto">
          <a:xfrm>
            <a:off x="228600" y="3200400"/>
            <a:ext cx="1676400" cy="685800"/>
          </a:xfrm>
          <a:prstGeom prst="ellipse">
            <a:avLst/>
          </a:prstGeom>
          <a:noFill/>
          <a:ln w="349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84" name="Text Box 44"/>
          <p:cNvSpPr txBox="1">
            <a:spLocks noChangeArrowheads="1"/>
          </p:cNvSpPr>
          <p:nvPr/>
        </p:nvSpPr>
        <p:spPr bwMode="auto">
          <a:xfrm>
            <a:off x="228600" y="4267200"/>
            <a:ext cx="17208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Address of the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current branch</a:t>
            </a:r>
          </a:p>
        </p:txBody>
      </p:sp>
      <p:sp>
        <p:nvSpPr>
          <p:cNvPr id="343085" name="Line 45"/>
          <p:cNvSpPr>
            <a:spLocks noChangeShapeType="1"/>
          </p:cNvSpPr>
          <p:nvPr/>
        </p:nvSpPr>
        <p:spPr bwMode="auto">
          <a:xfrm flipV="1">
            <a:off x="838200" y="3886200"/>
            <a:ext cx="228600" cy="381000"/>
          </a:xfrm>
          <a:prstGeom prst="line">
            <a:avLst/>
          </a:prstGeom>
          <a:noFill/>
          <a:ln w="31750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0482771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3042" grpId="0"/>
      <p:bldP spid="343045" grpId="0" animBg="1"/>
      <p:bldP spid="343049" grpId="0" animBg="1"/>
      <p:bldP spid="343050" grpId="0" animBg="1"/>
      <p:bldP spid="343051" grpId="0" animBg="1"/>
      <p:bldP spid="343052" grpId="0" animBg="1"/>
      <p:bldP spid="343053" grpId="0" animBg="1"/>
      <p:bldP spid="343054" grpId="0" animBg="1"/>
      <p:bldP spid="343055" grpId="0" animBg="1"/>
      <p:bldP spid="343056" grpId="0" animBg="1"/>
      <p:bldP spid="343057" grpId="0" animBg="1"/>
      <p:bldP spid="343058" grpId="0" animBg="1"/>
      <p:bldP spid="343059" grpId="0" animBg="1"/>
      <p:bldP spid="343060" grpId="0" animBg="1"/>
      <p:bldP spid="343061" grpId="0" animBg="1"/>
      <p:bldP spid="343062" grpId="0" animBg="1"/>
      <p:bldP spid="343063" grpId="0" animBg="1"/>
      <p:bldP spid="343064" grpId="0" animBg="1"/>
      <p:bldP spid="343065" grpId="0" animBg="1"/>
      <p:bldP spid="343066" grpId="0" animBg="1"/>
      <p:bldP spid="343067" grpId="0" animBg="1"/>
      <p:bldP spid="343068" grpId="0"/>
      <p:bldP spid="343069" grpId="0"/>
      <p:bldP spid="343070" grpId="0" animBg="1"/>
      <p:bldP spid="343072" grpId="0"/>
      <p:bldP spid="343073" grpId="0" animBg="1"/>
      <p:bldP spid="343074" grpId="0" animBg="1"/>
      <p:bldP spid="343075" grpId="0" animBg="1"/>
      <p:bldP spid="343076" grpId="0" animBg="1"/>
      <p:bldP spid="343077" grpId="0" animBg="1"/>
      <p:bldP spid="343078" grpId="0" animBg="1"/>
      <p:bldP spid="343079" grpId="0"/>
      <p:bldP spid="343080" grpId="0" animBg="1"/>
      <p:bldP spid="343081" grpId="0"/>
      <p:bldP spid="343082" grpId="0" animBg="1"/>
      <p:bldP spid="343083" grpId="0" animBg="1"/>
      <p:bldP spid="343084" grpId="0"/>
      <p:bldP spid="34308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Three Things to Be Predicted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915400" cy="5194300"/>
          </a:xfrm>
        </p:spPr>
        <p:txBody>
          <a:bodyPr/>
          <a:lstStyle/>
          <a:p>
            <a:r>
              <a:rPr lang="en-US" altLang="en-US" dirty="0">
                <a:ea typeface="ＭＳ Ｐゴシック" charset="-128"/>
              </a:rPr>
              <a:t>Requires three things to be predicted at fetch stage:</a:t>
            </a:r>
          </a:p>
          <a:p>
            <a:pPr marL="342900" lvl="1" indent="0">
              <a:buFont typeface="Wingdings" charset="2"/>
              <a:buNone/>
            </a:pPr>
            <a:r>
              <a:rPr lang="en-US" altLang="en-US" dirty="0">
                <a:solidFill>
                  <a:srgbClr val="FF0000"/>
                </a:solidFill>
                <a:ea typeface="ＭＳ Ｐゴシック" charset="-128"/>
              </a:rPr>
              <a:t>1. Whether the fetched instruction is a branch</a:t>
            </a:r>
          </a:p>
          <a:p>
            <a:pPr marL="342900" lvl="1" indent="0">
              <a:buFont typeface="Wingdings" charset="2"/>
              <a:buNone/>
            </a:pPr>
            <a:r>
              <a:rPr lang="en-US" altLang="en-US" dirty="0">
                <a:solidFill>
                  <a:srgbClr val="FF0000"/>
                </a:solidFill>
                <a:ea typeface="ＭＳ Ｐゴシック" charset="-128"/>
              </a:rPr>
              <a:t>2. (Conditional) branch direction</a:t>
            </a:r>
          </a:p>
          <a:p>
            <a:pPr marL="342900" lvl="1" indent="0">
              <a:buFont typeface="Wingdings" charset="2"/>
              <a:buNone/>
            </a:pPr>
            <a:r>
              <a:rPr lang="en-US" altLang="en-US" dirty="0">
                <a:solidFill>
                  <a:srgbClr val="FF0000"/>
                </a:solidFill>
                <a:ea typeface="ＭＳ Ｐゴシック" charset="-128"/>
              </a:rPr>
              <a:t>3. Branch target address (if taken)</a:t>
            </a:r>
          </a:p>
          <a:p>
            <a:pPr marL="342900" lvl="1" indent="0"/>
            <a:endParaRPr lang="en-US" altLang="en-US" dirty="0">
              <a:ea typeface="ＭＳ Ｐゴシック" charset="-128"/>
            </a:endParaRPr>
          </a:p>
          <a:p>
            <a:r>
              <a:rPr lang="en-US" altLang="en-US" dirty="0">
                <a:ea typeface="ＭＳ Ｐゴシック" charset="-128"/>
              </a:rPr>
              <a:t>Third (3.) can be accomplished using a BTB</a:t>
            </a:r>
          </a:p>
          <a:p>
            <a:pPr marL="342900" lvl="1" indent="0"/>
            <a:r>
              <a:rPr lang="en-US" altLang="en-US" dirty="0">
                <a:ea typeface="ＭＳ Ｐゴシック" charset="-128"/>
              </a:rPr>
              <a:t> Remember target address computed last time branch was executed</a:t>
            </a:r>
          </a:p>
          <a:p>
            <a:r>
              <a:rPr lang="en-US" altLang="en-US" dirty="0">
                <a:ea typeface="ＭＳ Ｐゴシック" charset="-128"/>
              </a:rPr>
              <a:t>First (1.) can be accomplished using a BTB</a:t>
            </a:r>
          </a:p>
          <a:p>
            <a:pPr marL="342900" lvl="1" indent="0"/>
            <a:r>
              <a:rPr lang="en-US" altLang="en-US" dirty="0">
                <a:ea typeface="ＭＳ Ｐゴシック" charset="-128"/>
              </a:rPr>
              <a:t> If BTB provides a target address for the program counter, then it must be a branch</a:t>
            </a:r>
          </a:p>
          <a:p>
            <a:pPr marL="342900" lvl="1" indent="0"/>
            <a:r>
              <a:rPr lang="en-US" altLang="en-US" dirty="0">
                <a:ea typeface="ＭＳ Ｐゴシック" charset="-128"/>
              </a:rPr>
              <a:t> Or, we can store “branch metadata” bits in instruction cache/memory </a:t>
            </a:r>
            <a:r>
              <a:rPr lang="en-US" altLang="en-US" dirty="0">
                <a:ea typeface="ＭＳ Ｐゴシック" charset="-128"/>
                <a:sym typeface="Wingdings" charset="2"/>
              </a:rPr>
              <a:t> partially decoded instruction stored in I-cache</a:t>
            </a:r>
          </a:p>
          <a:p>
            <a:r>
              <a:rPr lang="en-US" altLang="en-US" dirty="0">
                <a:ea typeface="ＭＳ Ｐゴシック" charset="-128"/>
                <a:sym typeface="Wingdings" charset="2"/>
              </a:rPr>
              <a:t>Second (2.): How do we predict the direction?</a:t>
            </a:r>
            <a:endParaRPr lang="en-US" altLang="en-US" dirty="0">
              <a:ea typeface="ＭＳ Ｐゴシック" charset="-128"/>
            </a:endParaRPr>
          </a:p>
          <a:p>
            <a:pPr marL="342900" lvl="1" indent="0"/>
            <a:endParaRPr lang="en-US" altLang="en-US" dirty="0">
              <a:ea typeface="ＭＳ Ｐゴシック" charset="-128"/>
            </a:endParaRPr>
          </a:p>
        </p:txBody>
      </p:sp>
      <p:sp>
        <p:nvSpPr>
          <p:cNvPr id="8294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70AD888-D5EA-D042-A7C8-1D8790CA69D6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533400" y="2182813"/>
            <a:ext cx="4572000" cy="457200"/>
          </a:xfrm>
          <a:prstGeom prst="rect">
            <a:avLst/>
          </a:prstGeom>
          <a:noFill/>
          <a:ln w="38100">
            <a:solidFill>
              <a:schemeClr val="tx2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 charset="0"/>
              <a:ea typeface="ＭＳ Ｐゴシック" charset="-128"/>
              <a:cs typeface="+mn-cs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533400" y="1295400"/>
            <a:ext cx="5943600" cy="457200"/>
          </a:xfrm>
          <a:prstGeom prst="rect">
            <a:avLst/>
          </a:prstGeom>
          <a:noFill/>
          <a:ln w="38100">
            <a:solidFill>
              <a:schemeClr val="tx2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 charset="0"/>
              <a:ea typeface="ＭＳ Ｐゴシック" charset="-128"/>
              <a:cs typeface="+mn-cs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33400" y="1752600"/>
            <a:ext cx="4572000" cy="45720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5216461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915400" cy="1066800"/>
          </a:xfrm>
        </p:spPr>
        <p:txBody>
          <a:bodyPr/>
          <a:lstStyle/>
          <a:p>
            <a:r>
              <a:rPr lang="en-US" altLang="en-US" sz="3600">
                <a:ea typeface="ＭＳ Ｐゴシック" charset="-128"/>
              </a:rPr>
              <a:t>Simple Branch Direction Prediction Schemes</a:t>
            </a:r>
          </a:p>
        </p:txBody>
      </p:sp>
      <p:sp>
        <p:nvSpPr>
          <p:cNvPr id="83970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solidFill>
                  <a:srgbClr val="0432FF"/>
                </a:solidFill>
                <a:ea typeface="ＭＳ Ｐゴシック" charset="-128"/>
              </a:rPr>
              <a:t>Compile time (static)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Always not taken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Always taken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BTFN (Backward taken, forward not taken)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Profile based (likely direction)</a:t>
            </a:r>
          </a:p>
          <a:p>
            <a:pPr lvl="1"/>
            <a:endParaRPr lang="en-US" altLang="en-US" dirty="0">
              <a:ea typeface="ＭＳ Ｐゴシック" charset="-128"/>
            </a:endParaRPr>
          </a:p>
          <a:p>
            <a:r>
              <a:rPr lang="en-US" altLang="en-US" dirty="0">
                <a:solidFill>
                  <a:srgbClr val="0432FF"/>
                </a:solidFill>
                <a:ea typeface="ＭＳ Ｐゴシック" charset="-128"/>
              </a:rPr>
              <a:t>Run time (dynamic)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Last time prediction (single-bit)</a:t>
            </a:r>
          </a:p>
          <a:p>
            <a:pPr lvl="1"/>
            <a:endParaRPr lang="en-US" altLang="en-US" dirty="0">
              <a:ea typeface="ＭＳ Ｐゴシック" charset="-128"/>
            </a:endParaRPr>
          </a:p>
        </p:txBody>
      </p:sp>
      <p:sp>
        <p:nvSpPr>
          <p:cNvPr id="8397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9784BC0-987D-E149-BF84-82BE0F4A333B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56195535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More Sophisticated Direction Prediction</a:t>
            </a:r>
          </a:p>
        </p:txBody>
      </p:sp>
      <p:sp>
        <p:nvSpPr>
          <p:cNvPr id="84994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solidFill>
                  <a:srgbClr val="0432FF"/>
                </a:solidFill>
                <a:ea typeface="ＭＳ Ｐゴシック" charset="-128"/>
              </a:rPr>
              <a:t>Compile time (static)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Always not taken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Always taken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BTFN (Backward taken, forward not taken)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Profile based (likely direction)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Program analysis based  (likely direction)</a:t>
            </a:r>
          </a:p>
          <a:p>
            <a:pPr lvl="1"/>
            <a:endParaRPr lang="en-US" altLang="en-US" dirty="0">
              <a:ea typeface="ＭＳ Ｐゴシック" charset="-128"/>
            </a:endParaRPr>
          </a:p>
          <a:p>
            <a:r>
              <a:rPr lang="en-US" altLang="en-US" dirty="0">
                <a:solidFill>
                  <a:srgbClr val="0432FF"/>
                </a:solidFill>
                <a:ea typeface="ＭＳ Ｐゴシック" charset="-128"/>
              </a:rPr>
              <a:t>Run time (dynamic)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Last time prediction (single-bit)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Two-bit counter based prediction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Two-level prediction (global vs. local)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Hybrid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Advanced algorithms (e.g., using </a:t>
            </a:r>
            <a:r>
              <a:rPr lang="en-US" altLang="en-US" dirty="0" err="1">
                <a:ea typeface="ＭＳ Ｐゴシック" charset="-128"/>
              </a:rPr>
              <a:t>perceptrons</a:t>
            </a:r>
            <a:r>
              <a:rPr lang="en-US" altLang="en-US" dirty="0">
                <a:ea typeface="ＭＳ Ｐゴシック" charset="-128"/>
              </a:rPr>
              <a:t>)</a:t>
            </a:r>
          </a:p>
          <a:p>
            <a:pPr lvl="1"/>
            <a:endParaRPr lang="en-US" altLang="en-US" dirty="0">
              <a:ea typeface="ＭＳ Ｐゴシック" charset="-128"/>
            </a:endParaRPr>
          </a:p>
        </p:txBody>
      </p:sp>
      <p:sp>
        <p:nvSpPr>
          <p:cNvPr id="8499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B6EEE43-D6CC-2D4B-AFE6-FEB58BF35B58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98646458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Static Branch Prediction (I)</a:t>
            </a:r>
          </a:p>
        </p:txBody>
      </p:sp>
      <p:sp>
        <p:nvSpPr>
          <p:cNvPr id="81922" name="Content Placeholder 2"/>
          <p:cNvSpPr>
            <a:spLocks noGrp="1"/>
          </p:cNvSpPr>
          <p:nvPr>
            <p:ph idx="1"/>
          </p:nvPr>
        </p:nvSpPr>
        <p:spPr>
          <a:xfrm>
            <a:off x="228600" y="908050"/>
            <a:ext cx="8610600" cy="5194300"/>
          </a:xfrm>
        </p:spPr>
        <p:txBody>
          <a:bodyPr/>
          <a:lstStyle/>
          <a:p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Always not-taken</a:t>
            </a:r>
          </a:p>
          <a:p>
            <a:pPr lvl="1"/>
            <a:r>
              <a:rPr lang="en-US" altLang="en-US">
                <a:ea typeface="ＭＳ Ｐゴシック" charset="-128"/>
              </a:rPr>
              <a:t>Simple to implement: no need for BTB, no direction prediction</a:t>
            </a:r>
          </a:p>
          <a:p>
            <a:pPr lvl="1"/>
            <a:r>
              <a:rPr lang="en-US" altLang="en-US">
                <a:ea typeface="ＭＳ Ｐゴシック" charset="-128"/>
              </a:rPr>
              <a:t>Low accuracy: ~30-40% (for conditional branches)</a:t>
            </a:r>
          </a:p>
          <a:p>
            <a:pPr lvl="1"/>
            <a:r>
              <a:rPr lang="en-US" altLang="en-US">
                <a:ea typeface="ＭＳ Ｐゴシック" charset="-128"/>
              </a:rPr>
              <a:t>Remember: Compiler can layout code such that the likely path is the </a:t>
            </a:r>
            <a:r>
              <a:rPr lang="ja-JP" altLang="en-US">
                <a:ea typeface="ＭＳ Ｐゴシック" charset="-128"/>
              </a:rPr>
              <a:t>“</a:t>
            </a:r>
            <a:r>
              <a:rPr lang="en-US" altLang="ja-JP">
                <a:ea typeface="ＭＳ Ｐゴシック" charset="-128"/>
              </a:rPr>
              <a:t>not-taken</a:t>
            </a:r>
            <a:r>
              <a:rPr lang="ja-JP" altLang="en-US">
                <a:ea typeface="ＭＳ Ｐゴシック" charset="-128"/>
              </a:rPr>
              <a:t>”</a:t>
            </a:r>
            <a:r>
              <a:rPr lang="en-US" altLang="ja-JP">
                <a:ea typeface="ＭＳ Ｐゴシック" charset="-128"/>
              </a:rPr>
              <a:t> path </a:t>
            </a:r>
            <a:r>
              <a:rPr lang="en-US" altLang="ja-JP">
                <a:ea typeface="ＭＳ Ｐゴシック" charset="-128"/>
                <a:sym typeface="Wingdings" charset="2"/>
              </a:rPr>
              <a:t> more effective prediction</a:t>
            </a:r>
            <a:endParaRPr lang="en-US" altLang="ja-JP">
              <a:ea typeface="ＭＳ Ｐゴシック" charset="-128"/>
            </a:endParaRPr>
          </a:p>
          <a:p>
            <a:pPr lvl="1"/>
            <a:endParaRPr lang="en-US" altLang="en-US">
              <a:ea typeface="ＭＳ Ｐゴシック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Always taken</a:t>
            </a:r>
          </a:p>
          <a:p>
            <a:pPr lvl="1"/>
            <a:r>
              <a:rPr lang="en-US" altLang="en-US">
                <a:ea typeface="ＭＳ Ｐゴシック" charset="-128"/>
              </a:rPr>
              <a:t>No direction prediction</a:t>
            </a:r>
          </a:p>
          <a:p>
            <a:pPr lvl="1"/>
            <a:r>
              <a:rPr lang="en-US" altLang="en-US">
                <a:ea typeface="ＭＳ Ｐゴシック" charset="-128"/>
              </a:rPr>
              <a:t>Better accuracy: ~60-70% (for conditional branches)</a:t>
            </a:r>
          </a:p>
          <a:p>
            <a:pPr lvl="2"/>
            <a:r>
              <a:rPr lang="en-US" altLang="en-US">
                <a:ea typeface="ＭＳ Ｐゴシック" charset="-128"/>
              </a:rPr>
              <a:t>Backward branches (i.e. loop branches) are usually taken</a:t>
            </a:r>
          </a:p>
          <a:p>
            <a:pPr lvl="2"/>
            <a:r>
              <a:rPr lang="en-US" altLang="en-US">
                <a:ea typeface="ＭＳ Ｐゴシック" charset="-128"/>
              </a:rPr>
              <a:t>Backward branch: target address lower than branch PC</a:t>
            </a:r>
          </a:p>
          <a:p>
            <a:pPr lvl="2"/>
            <a:endParaRPr lang="en-US" altLang="en-US">
              <a:ea typeface="ＭＳ Ｐゴシック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Backward taken, forward not taken (BTFN)</a:t>
            </a:r>
          </a:p>
          <a:p>
            <a:pPr lvl="1"/>
            <a:r>
              <a:rPr lang="en-US" altLang="en-US">
                <a:ea typeface="ＭＳ Ｐゴシック" charset="-128"/>
              </a:rPr>
              <a:t>Predict backward (loop) branches as taken, others not-taken</a:t>
            </a:r>
          </a:p>
          <a:p>
            <a:pPr lvl="2"/>
            <a:endParaRPr lang="en-US" altLang="en-US">
              <a:ea typeface="ＭＳ Ｐゴシック" charset="-128"/>
            </a:endParaRPr>
          </a:p>
        </p:txBody>
      </p:sp>
      <p:sp>
        <p:nvSpPr>
          <p:cNvPr id="6656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6F6D513-29B6-034E-876A-49F08F845CB1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905840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Static Branch Prediction (II)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  <a:ea typeface="ＭＳ Ｐゴシック" charset="-128"/>
              </a:rPr>
              <a:t>Profile-based</a:t>
            </a:r>
          </a:p>
          <a:p>
            <a:pPr lvl="1"/>
            <a:r>
              <a:rPr lang="en-US" altLang="en-US">
                <a:ea typeface="ＭＳ Ｐゴシック" charset="-128"/>
              </a:rPr>
              <a:t>Idea: 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Compiler determines likely direction for each branch using a profile run. </a:t>
            </a:r>
            <a:r>
              <a:rPr lang="en-US" altLang="en-US">
                <a:ea typeface="ＭＳ Ｐゴシック" charset="-128"/>
              </a:rPr>
              <a:t>Encodes that direction as a hint bit in the branch instruction format. </a:t>
            </a:r>
          </a:p>
          <a:p>
            <a:pPr lvl="1"/>
            <a:endParaRPr lang="en-US" altLang="en-US">
              <a:ea typeface="ＭＳ Ｐゴシック" charset="-128"/>
            </a:endParaRPr>
          </a:p>
          <a:p>
            <a:pPr>
              <a:buFont typeface="Wingdings" charset="2"/>
              <a:buNone/>
            </a:pPr>
            <a:r>
              <a:rPr lang="en-US" altLang="en-US">
                <a:ea typeface="ＭＳ Ｐゴシック" charset="-128"/>
              </a:rPr>
              <a:t>+ Per branch prediction (more accurate than schemes in previous slide) </a:t>
            </a:r>
            <a:r>
              <a:rPr lang="en-US" altLang="en-US">
                <a:ea typeface="ＭＳ Ｐゴシック" charset="-128"/>
                <a:sym typeface="Wingdings" charset="2"/>
              </a:rPr>
              <a:t> accurate if profile is representative!</a:t>
            </a:r>
            <a:endParaRPr lang="en-US" altLang="en-US">
              <a:ea typeface="ＭＳ Ｐゴシック" charset="-128"/>
            </a:endParaRPr>
          </a:p>
          <a:p>
            <a:pPr>
              <a:buFont typeface="Wingdings" charset="2"/>
              <a:buNone/>
            </a:pPr>
            <a:r>
              <a:rPr lang="en-US" altLang="en-US">
                <a:ea typeface="ＭＳ Ｐゴシック" charset="-128"/>
              </a:rPr>
              <a:t>-- Requires hint bits in the branch instruction format</a:t>
            </a:r>
          </a:p>
          <a:p>
            <a:pPr>
              <a:buFont typeface="Wingdings" charset="2"/>
              <a:buNone/>
            </a:pPr>
            <a:r>
              <a:rPr lang="en-US" altLang="en-US">
                <a:ea typeface="ＭＳ Ｐゴシック" charset="-128"/>
              </a:rPr>
              <a:t>-- Accuracy depends on dynamic branch behavior:</a:t>
            </a:r>
          </a:p>
          <a:p>
            <a:pPr>
              <a:buFont typeface="Wingdings" charset="2"/>
              <a:buNone/>
            </a:pPr>
            <a:r>
              <a:rPr lang="en-US" altLang="en-US">
                <a:ea typeface="ＭＳ Ｐゴシック" charset="-128"/>
              </a:rPr>
              <a:t> 	</a:t>
            </a:r>
            <a:r>
              <a:rPr lang="en-US" altLang="en-US">
                <a:ea typeface="ＭＳ Ｐゴシック" charset="-128"/>
                <a:sym typeface="Wingdings" charset="2"/>
              </a:rPr>
              <a:t>TTTTTTTTTTNNNNNNNNNN  50% accuracy </a:t>
            </a:r>
            <a:r>
              <a:rPr lang="en-US" altLang="en-US">
                <a:ea typeface="ＭＳ Ｐゴシック" charset="-128"/>
              </a:rPr>
              <a:t>TNTNTNTNTNTNTNTNTNTN </a:t>
            </a:r>
            <a:r>
              <a:rPr lang="en-US" altLang="en-US">
                <a:ea typeface="ＭＳ Ｐゴシック" charset="-128"/>
                <a:sym typeface="Wingdings" charset="2"/>
              </a:rPr>
              <a:t> 50% accuracy</a:t>
            </a:r>
          </a:p>
          <a:p>
            <a:pPr>
              <a:buFont typeface="Wingdings" charset="2"/>
              <a:buNone/>
            </a:pPr>
            <a:r>
              <a:rPr lang="en-US" altLang="en-US">
                <a:ea typeface="ＭＳ Ｐゴシック" charset="-128"/>
                <a:sym typeface="Wingdings" charset="2"/>
              </a:rPr>
              <a:t>-- Accuracy depends on the representativeness of profile input set</a:t>
            </a:r>
            <a:endParaRPr lang="en-US" altLang="en-US">
              <a:ea typeface="ＭＳ Ｐゴシック" charset="-128"/>
            </a:endParaRPr>
          </a:p>
        </p:txBody>
      </p:sp>
      <p:sp>
        <p:nvSpPr>
          <p:cNvPr id="6758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A178D65-171E-9C41-87E0-BE4765D270A1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602851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Static Branch Prediction (III)</a:t>
            </a:r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915400" cy="5194300"/>
          </a:xfrm>
        </p:spPr>
        <p:txBody>
          <a:bodyPr/>
          <a:lstStyle/>
          <a:p>
            <a:r>
              <a:rPr lang="en-US" altLang="en-US" sz="2200">
                <a:solidFill>
                  <a:srgbClr val="FF0000"/>
                </a:solidFill>
                <a:ea typeface="ＭＳ Ｐゴシック" charset="-128"/>
              </a:rPr>
              <a:t>Program-based (or, program analysis based)</a:t>
            </a:r>
          </a:p>
          <a:p>
            <a:pPr lvl="1"/>
            <a:r>
              <a:rPr lang="en-US" altLang="en-US" sz="2000">
                <a:ea typeface="ＭＳ Ｐゴシック" charset="-128"/>
              </a:rPr>
              <a:t>Idea: </a:t>
            </a:r>
            <a:r>
              <a:rPr lang="en-US" altLang="en-US" sz="2000">
                <a:solidFill>
                  <a:srgbClr val="0000FF"/>
                </a:solidFill>
                <a:ea typeface="ＭＳ Ｐゴシック" charset="-128"/>
              </a:rPr>
              <a:t>Use heuristics based on program analysis to determine statically-predicted direction</a:t>
            </a:r>
          </a:p>
          <a:p>
            <a:pPr lvl="1"/>
            <a:r>
              <a:rPr lang="en-US" altLang="en-US" sz="2000">
                <a:ea typeface="ＭＳ Ｐゴシック" charset="-128"/>
              </a:rPr>
              <a:t>Example opcode heuristic: Predict BLEZ as NT (negative integers used as error values in many programs)</a:t>
            </a:r>
          </a:p>
          <a:p>
            <a:pPr lvl="1"/>
            <a:r>
              <a:rPr lang="en-US" altLang="en-US" sz="2000">
                <a:ea typeface="ＭＳ Ｐゴシック" charset="-128"/>
              </a:rPr>
              <a:t>Example loop heuristic: Predict a branch guarding a loop execution as taken (i.e., execute the loop)</a:t>
            </a:r>
          </a:p>
          <a:p>
            <a:pPr lvl="1"/>
            <a:r>
              <a:rPr lang="en-US" altLang="en-US" sz="2000">
                <a:ea typeface="ＭＳ Ｐゴシック" charset="-128"/>
              </a:rPr>
              <a:t>Pointer and FP comparisons: Predict not equal</a:t>
            </a:r>
          </a:p>
          <a:p>
            <a:pPr lvl="1">
              <a:buFont typeface="Wingdings" charset="2"/>
              <a:buNone/>
            </a:pPr>
            <a:endParaRPr lang="en-US" altLang="en-US">
              <a:ea typeface="ＭＳ Ｐゴシック" charset="-128"/>
            </a:endParaRPr>
          </a:p>
          <a:p>
            <a:pPr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+ Does not require profiling</a:t>
            </a:r>
          </a:p>
          <a:p>
            <a:pPr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-- Heuristics might be not representative or good</a:t>
            </a:r>
          </a:p>
          <a:p>
            <a:pPr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-- Requires compiler analysis and ISA support (ditto for other static methods)</a:t>
            </a:r>
          </a:p>
          <a:p>
            <a:pPr>
              <a:buFont typeface="Wingdings" charset="2"/>
              <a:buNone/>
            </a:pPr>
            <a:endParaRPr lang="en-US" altLang="en-US">
              <a:ea typeface="ＭＳ Ｐゴシック" charset="-128"/>
            </a:endParaRPr>
          </a:p>
          <a:p>
            <a:r>
              <a:rPr lang="en-US" altLang="en-US" sz="2100">
                <a:ea typeface="ＭＳ Ｐゴシック" charset="-128"/>
              </a:rPr>
              <a:t>Ball and Larus, </a:t>
            </a:r>
            <a:r>
              <a:rPr lang="ja-JP" altLang="en-US" sz="2100">
                <a:ea typeface="ＭＳ Ｐゴシック" charset="-128"/>
              </a:rPr>
              <a:t>”</a:t>
            </a:r>
            <a:r>
              <a:rPr lang="en-US" altLang="ja-JP" sz="2100">
                <a:solidFill>
                  <a:srgbClr val="0000FF"/>
                </a:solidFill>
                <a:ea typeface="ＭＳ Ｐゴシック" charset="-128"/>
              </a:rPr>
              <a:t>Branch prediction for free</a:t>
            </a:r>
            <a:r>
              <a:rPr lang="en-US" altLang="ja-JP" sz="2100">
                <a:ea typeface="ＭＳ Ｐゴシック" charset="-128"/>
              </a:rPr>
              <a:t>,</a:t>
            </a:r>
            <a:r>
              <a:rPr lang="ja-JP" altLang="en-US" sz="2100">
                <a:ea typeface="ＭＳ Ｐゴシック" charset="-128"/>
              </a:rPr>
              <a:t>”</a:t>
            </a:r>
            <a:r>
              <a:rPr lang="en-US" altLang="ja-JP" sz="2100">
                <a:ea typeface="ＭＳ Ｐゴシック" charset="-128"/>
              </a:rPr>
              <a:t> PLDI 1993.</a:t>
            </a:r>
          </a:p>
          <a:p>
            <a:pPr lvl="1"/>
            <a:r>
              <a:rPr lang="en-US" altLang="en-US" sz="2100">
                <a:ea typeface="ＭＳ Ｐゴシック" charset="-128"/>
              </a:rPr>
              <a:t>20% misprediction rate</a:t>
            </a:r>
          </a:p>
          <a:p>
            <a:endParaRPr lang="en-US" altLang="en-US" sz="2200">
              <a:ea typeface="ＭＳ Ｐゴシック" charset="-128"/>
            </a:endParaRPr>
          </a:p>
        </p:txBody>
      </p:sp>
      <p:sp>
        <p:nvSpPr>
          <p:cNvPr id="6861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B8B35D5-DCB2-9846-8506-4C5432A578CC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0328918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>
            <a:extLst>
              <a:ext uri="{FF2B5EF4-FFF2-40B4-BE49-F238E27FC236}">
                <a16:creationId xmlns:a16="http://schemas.microsoft.com/office/drawing/2014/main" id="{9FDC269B-6380-144A-89D7-8151CF181B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Agenda for Today &amp; Next Few Lectures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87C981-2B72-A149-8D62-44083326FB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solidFill>
                  <a:srgbClr val="008000"/>
                </a:solidFill>
                <a:ea typeface="ＭＳ Ｐゴシック" panose="020B0600070205080204" pitchFamily="34" charset="-128"/>
              </a:rPr>
              <a:t>Single-cycle Microarchitectures</a:t>
            </a:r>
          </a:p>
          <a:p>
            <a:endParaRPr lang="en-US" altLang="en-US" dirty="0">
              <a:solidFill>
                <a:srgbClr val="0000FF"/>
              </a:solidFill>
              <a:ea typeface="ＭＳ Ｐゴシック" panose="020B0600070205080204" pitchFamily="34" charset="-128"/>
            </a:endParaRPr>
          </a:p>
          <a:p>
            <a:r>
              <a:rPr lang="en-US" altLang="en-US" dirty="0">
                <a:solidFill>
                  <a:srgbClr val="3B812F"/>
                </a:solidFill>
                <a:ea typeface="ＭＳ Ｐゴシック" panose="020B0600070205080204" pitchFamily="34" charset="-128"/>
              </a:rPr>
              <a:t>Multi-cycle and Microprogrammed Microarchitectures</a:t>
            </a:r>
          </a:p>
          <a:p>
            <a:pPr>
              <a:buFont typeface="Wingdings" pitchFamily="2" charset="2"/>
              <a:buNone/>
            </a:pPr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solidFill>
                  <a:srgbClr val="008000"/>
                </a:solidFill>
                <a:ea typeface="ＭＳ Ｐゴシック" panose="020B0600070205080204" pitchFamily="34" charset="-128"/>
              </a:rPr>
              <a:t>Pipelining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solidFill>
                  <a:srgbClr val="008000"/>
                </a:solidFill>
                <a:ea typeface="ＭＳ Ｐゴシック" panose="020B0600070205080204" pitchFamily="34" charset="-128"/>
              </a:rPr>
              <a:t>Issues in Pipelining: Control &amp; Data Dependence Handling, State Maintenance and Recovery, …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solidFill>
                  <a:schemeClr val="accent2"/>
                </a:solidFill>
                <a:ea typeface="ＭＳ Ｐゴシック" panose="020B0600070205080204" pitchFamily="34" charset="-128"/>
              </a:rPr>
              <a:t>Out-of-Order Execution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Other Execution Paradigms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30723" name="Slide Number Placeholder 3">
            <a:extLst>
              <a:ext uri="{FF2B5EF4-FFF2-40B4-BE49-F238E27FC236}">
                <a16:creationId xmlns:a16="http://schemas.microsoft.com/office/drawing/2014/main" id="{563262BD-639D-534B-8860-A1A7071388A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59AE769-7523-6B4F-8B77-73FD96590FBE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724582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Static Branch Prediction (IV)</a:t>
            </a:r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sz="2200">
                <a:solidFill>
                  <a:srgbClr val="FF0000"/>
                </a:solidFill>
                <a:ea typeface="ＭＳ Ｐゴシック" charset="-128"/>
              </a:rPr>
              <a:t>Programmer-based</a:t>
            </a:r>
          </a:p>
          <a:p>
            <a:pPr lvl="1"/>
            <a:r>
              <a:rPr lang="en-US" altLang="en-US" sz="2000">
                <a:ea typeface="ＭＳ Ｐゴシック" charset="-128"/>
              </a:rPr>
              <a:t>Idea: </a:t>
            </a:r>
            <a:r>
              <a:rPr lang="en-US" altLang="en-US" sz="2000">
                <a:solidFill>
                  <a:srgbClr val="0000FF"/>
                </a:solidFill>
                <a:ea typeface="ＭＳ Ｐゴシック" charset="-128"/>
              </a:rPr>
              <a:t>Programmer provides the statically-predicted direction</a:t>
            </a:r>
          </a:p>
          <a:p>
            <a:pPr lvl="1"/>
            <a:r>
              <a:rPr lang="en-US" altLang="en-US" sz="2000">
                <a:ea typeface="ＭＳ Ｐゴシック" charset="-128"/>
              </a:rPr>
              <a:t>Via </a:t>
            </a:r>
            <a:r>
              <a:rPr lang="en-US" altLang="en-US" sz="2000" i="1">
                <a:solidFill>
                  <a:srgbClr val="0000FF"/>
                </a:solidFill>
                <a:ea typeface="ＭＳ Ｐゴシック" charset="-128"/>
              </a:rPr>
              <a:t>pragmas</a:t>
            </a:r>
            <a:r>
              <a:rPr lang="en-US" altLang="en-US" sz="2000">
                <a:solidFill>
                  <a:srgbClr val="0000FF"/>
                </a:solidFill>
                <a:ea typeface="ＭＳ Ｐゴシック" charset="-128"/>
              </a:rPr>
              <a:t> </a:t>
            </a:r>
            <a:r>
              <a:rPr lang="en-US" altLang="en-US" sz="2000">
                <a:ea typeface="ＭＳ Ｐゴシック" charset="-128"/>
              </a:rPr>
              <a:t>in the programming language that qualify a branch as likely-taken versus likely-not-taken</a:t>
            </a:r>
          </a:p>
          <a:p>
            <a:pPr lvl="1"/>
            <a:endParaRPr lang="en-US" altLang="en-US" sz="2000">
              <a:ea typeface="ＭＳ Ｐゴシック" charset="-128"/>
            </a:endParaRPr>
          </a:p>
          <a:p>
            <a:pPr lvl="1">
              <a:buFont typeface="Wingdings" charset="2"/>
              <a:buNone/>
            </a:pPr>
            <a:endParaRPr lang="en-US" altLang="en-US">
              <a:ea typeface="ＭＳ Ｐゴシック" charset="-128"/>
            </a:endParaRPr>
          </a:p>
          <a:p>
            <a:pPr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+ Does not require profiling or program analysis</a:t>
            </a:r>
          </a:p>
          <a:p>
            <a:pPr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+ Programmer may know some branches and their program better than other analysis techniques</a:t>
            </a:r>
          </a:p>
          <a:p>
            <a:pPr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-- Requires programming language, compiler, ISA support</a:t>
            </a:r>
          </a:p>
          <a:p>
            <a:pPr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-- Burdens the programmer? </a:t>
            </a:r>
          </a:p>
          <a:p>
            <a:pPr>
              <a:buFont typeface="Wingdings" charset="2"/>
              <a:buNone/>
            </a:pPr>
            <a:endParaRPr lang="en-US" altLang="en-US">
              <a:ea typeface="ＭＳ Ｐゴシック" charset="-128"/>
            </a:endParaRPr>
          </a:p>
          <a:p>
            <a:endParaRPr lang="en-US" altLang="en-US" sz="2200">
              <a:ea typeface="ＭＳ Ｐゴシック" charset="-128"/>
            </a:endParaRPr>
          </a:p>
        </p:txBody>
      </p:sp>
      <p:sp>
        <p:nvSpPr>
          <p:cNvPr id="6963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F34B0E9-32FF-C542-B8B4-6552DE97C4F5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1115502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Pragmas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Idea: 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Keywords that enable a programmer to convey hints to lower levels of the transformation hierarchy</a:t>
            </a:r>
          </a:p>
          <a:p>
            <a:pPr>
              <a:buFont typeface="Wingdings" charset="2"/>
              <a:buNone/>
            </a:pPr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if (likely(x)) { ... }</a:t>
            </a:r>
          </a:p>
          <a:p>
            <a:r>
              <a:rPr lang="en-US" altLang="en-US">
                <a:ea typeface="ＭＳ Ｐゴシック" charset="-128"/>
              </a:rPr>
              <a:t>if (unlikely(error)) { … }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Many other hints and optimizations can be enabled with pragmas</a:t>
            </a:r>
          </a:p>
          <a:p>
            <a:pPr lvl="1"/>
            <a:r>
              <a:rPr lang="en-US" altLang="en-US">
                <a:ea typeface="ＭＳ Ｐゴシック" charset="-128"/>
              </a:rPr>
              <a:t>E.g., whether a loop can be parallelized</a:t>
            </a:r>
          </a:p>
          <a:p>
            <a:pPr lvl="1"/>
            <a:r>
              <a:rPr lang="en-US" altLang="en-US" b="1">
                <a:ea typeface="ＭＳ Ｐゴシック" charset="-128"/>
              </a:rPr>
              <a:t>#pragma omp parallel</a:t>
            </a:r>
          </a:p>
          <a:p>
            <a:pPr lvl="1"/>
            <a:r>
              <a:rPr lang="en-US" altLang="en-US" b="1">
                <a:ea typeface="ＭＳ Ｐゴシック" charset="-128"/>
              </a:rPr>
              <a:t>Description</a:t>
            </a:r>
          </a:p>
          <a:p>
            <a:pPr lvl="2"/>
            <a:r>
              <a:rPr lang="en-US" altLang="en-US">
                <a:ea typeface="ＭＳ Ｐゴシック" charset="-128"/>
              </a:rPr>
              <a:t>The omp parallel directive explicitly instructs the compiler to parallelize the chosen segment of code.</a:t>
            </a:r>
          </a:p>
          <a:p>
            <a:pPr lvl="1"/>
            <a:endParaRPr lang="en-US" altLang="en-US">
              <a:ea typeface="ＭＳ Ｐゴシック" charset="-128"/>
            </a:endParaRPr>
          </a:p>
        </p:txBody>
      </p:sp>
      <p:sp>
        <p:nvSpPr>
          <p:cNvPr id="7065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ADB3505-8CC9-0E46-91AB-7C585A8B0887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3958172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Static Branch Prediction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915400" cy="5194300"/>
          </a:xfrm>
        </p:spPr>
        <p:txBody>
          <a:bodyPr/>
          <a:lstStyle/>
          <a:p>
            <a:r>
              <a:rPr lang="en-US" altLang="en-US" dirty="0">
                <a:ea typeface="ＭＳ Ｐゴシック" charset="-128"/>
              </a:rPr>
              <a:t>All previous techniques can be combined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Profile based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Program based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Programmer based</a:t>
            </a:r>
          </a:p>
          <a:p>
            <a:pPr lvl="1"/>
            <a:endParaRPr lang="en-US" altLang="en-US" dirty="0">
              <a:ea typeface="ＭＳ Ｐゴシック" charset="-128"/>
            </a:endParaRPr>
          </a:p>
          <a:p>
            <a:r>
              <a:rPr lang="en-US" altLang="en-US" dirty="0">
                <a:ea typeface="ＭＳ Ｐゴシック" charset="-128"/>
              </a:rPr>
              <a:t>How would you do that?</a:t>
            </a:r>
          </a:p>
          <a:p>
            <a:endParaRPr lang="en-US" altLang="en-US" dirty="0">
              <a:ea typeface="ＭＳ Ｐゴシック" charset="-128"/>
            </a:endParaRPr>
          </a:p>
          <a:p>
            <a:r>
              <a:rPr lang="en-US" altLang="en-US" dirty="0">
                <a:ea typeface="ＭＳ Ｐゴシック" charset="-128"/>
              </a:rPr>
              <a:t>What is the common disadvantage of all three techniques?</a:t>
            </a:r>
          </a:p>
          <a:p>
            <a:pPr lvl="1"/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Cannot adapt to dynamic changes in branch behavior </a:t>
            </a:r>
          </a:p>
          <a:p>
            <a:pPr lvl="2"/>
            <a:r>
              <a:rPr lang="en-US" altLang="en-US" dirty="0">
                <a:ea typeface="ＭＳ Ｐゴシック" charset="-128"/>
              </a:rPr>
              <a:t>This can be mitigated by a dynamic compiler, but not at a fine granularity (and a dynamic compiler has its overheads…)</a:t>
            </a:r>
          </a:p>
          <a:p>
            <a:pPr lvl="2"/>
            <a:r>
              <a:rPr lang="en-US" altLang="en-US" dirty="0">
                <a:ea typeface="ＭＳ Ｐゴシック" charset="-128"/>
              </a:rPr>
              <a:t>What is a Dynamic Compiler? </a:t>
            </a:r>
          </a:p>
          <a:p>
            <a:pPr lvl="3"/>
            <a:r>
              <a:rPr lang="en-US" altLang="en-US" dirty="0">
                <a:ea typeface="ＭＳ Ｐゴシック" charset="-128"/>
              </a:rPr>
              <a:t>A compiler that generates code at runtime: Remember </a:t>
            </a:r>
            <a:r>
              <a:rPr lang="en-US" altLang="en-US" dirty="0" err="1">
                <a:ea typeface="ＭＳ Ｐゴシック" charset="-128"/>
              </a:rPr>
              <a:t>Transmeta</a:t>
            </a:r>
            <a:r>
              <a:rPr lang="en-US" altLang="en-US" dirty="0">
                <a:ea typeface="ＭＳ Ｐゴシック" charset="-128"/>
              </a:rPr>
              <a:t>?</a:t>
            </a:r>
          </a:p>
          <a:p>
            <a:pPr lvl="3"/>
            <a:r>
              <a:rPr lang="en-US" altLang="en-US" dirty="0">
                <a:ea typeface="ＭＳ Ｐゴシック" charset="-128"/>
              </a:rPr>
              <a:t>Java JIT (just in time) compiler, Microsoft CLR (common lang. runtime)</a:t>
            </a:r>
          </a:p>
        </p:txBody>
      </p:sp>
      <p:sp>
        <p:nvSpPr>
          <p:cNvPr id="7168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91AD7E7-1298-704A-81FD-8F90F536C61E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8786340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More Sophisticated Direction Prediction</a:t>
            </a:r>
          </a:p>
        </p:txBody>
      </p:sp>
      <p:sp>
        <p:nvSpPr>
          <p:cNvPr id="84994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solidFill>
                  <a:srgbClr val="0432FF"/>
                </a:solidFill>
                <a:ea typeface="ＭＳ Ｐゴシック" charset="-128"/>
              </a:rPr>
              <a:t>Compile time (static)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Always not taken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Always taken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BTFN (Backward taken, forward not taken)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Profile based (likely direction)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Program analysis based  (likely direction)</a:t>
            </a:r>
          </a:p>
          <a:p>
            <a:pPr lvl="1"/>
            <a:endParaRPr lang="en-US" altLang="en-US" dirty="0">
              <a:ea typeface="ＭＳ Ｐゴシック" charset="-128"/>
            </a:endParaRPr>
          </a:p>
          <a:p>
            <a:r>
              <a:rPr lang="en-US" altLang="en-US" dirty="0">
                <a:solidFill>
                  <a:srgbClr val="0432FF"/>
                </a:solidFill>
                <a:ea typeface="ＭＳ Ｐゴシック" charset="-128"/>
              </a:rPr>
              <a:t>Run time (dynamic)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Last time prediction (single-bit)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Two-bit counter based prediction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Two-level prediction (global vs. local)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Hybrid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Advanced algorithms (e.g., using </a:t>
            </a:r>
            <a:r>
              <a:rPr lang="en-US" altLang="en-US" dirty="0" err="1">
                <a:ea typeface="ＭＳ Ｐゴシック" charset="-128"/>
              </a:rPr>
              <a:t>perceptrons</a:t>
            </a:r>
            <a:r>
              <a:rPr lang="en-US" altLang="en-US" dirty="0">
                <a:ea typeface="ＭＳ Ｐゴシック" charset="-128"/>
              </a:rPr>
              <a:t>)</a:t>
            </a:r>
          </a:p>
          <a:p>
            <a:pPr lvl="1"/>
            <a:endParaRPr lang="en-US" altLang="en-US" dirty="0">
              <a:ea typeface="ＭＳ Ｐゴシック" charset="-128"/>
            </a:endParaRPr>
          </a:p>
        </p:txBody>
      </p:sp>
      <p:sp>
        <p:nvSpPr>
          <p:cNvPr id="8499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B6EEE43-D6CC-2D4B-AFE6-FEB58BF35B58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AFB515C-B36C-9046-AEF6-A8451E0077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0862" y="3810000"/>
            <a:ext cx="2954338" cy="5334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2943654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Dynamic Branch Prediction</a:t>
            </a:r>
          </a:p>
        </p:txBody>
      </p:sp>
      <p:sp>
        <p:nvSpPr>
          <p:cNvPr id="75778" name="Content Placeholder 2"/>
          <p:cNvSpPr>
            <a:spLocks noGrp="1"/>
          </p:cNvSpPr>
          <p:nvPr>
            <p:ph idx="1"/>
          </p:nvPr>
        </p:nvSpPr>
        <p:spPr>
          <a:xfrm>
            <a:off x="228600" y="942975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Idea: 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Predict branches based on dynamic information </a:t>
            </a:r>
            <a:r>
              <a:rPr lang="en-US" altLang="en-US">
                <a:ea typeface="ＭＳ Ｐゴシック" charset="-128"/>
              </a:rPr>
              <a:t>(collected at run-time)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Advantages</a:t>
            </a:r>
          </a:p>
          <a:p>
            <a:pPr lvl="1">
              <a:buFont typeface="Wingdings" charset="2"/>
              <a:buNone/>
            </a:pPr>
            <a:r>
              <a:rPr lang="en-US" altLang="en-US">
                <a:ea typeface="ＭＳ Ｐゴシック" charset="-128"/>
              </a:rPr>
              <a:t>+ Prediction based on history of the execution of branches</a:t>
            </a:r>
          </a:p>
          <a:p>
            <a:pPr lvl="1">
              <a:buFont typeface="Wingdings" charset="2"/>
              <a:buNone/>
            </a:pPr>
            <a:r>
              <a:rPr lang="en-US" altLang="en-US">
                <a:ea typeface="ＭＳ Ｐゴシック" charset="-128"/>
              </a:rPr>
              <a:t>   + It can adapt to dynamic changes in branch behavior</a:t>
            </a:r>
          </a:p>
          <a:p>
            <a:pPr lvl="1">
              <a:buFont typeface="Wingdings" charset="2"/>
              <a:buNone/>
            </a:pPr>
            <a:r>
              <a:rPr lang="en-US" altLang="en-US">
                <a:ea typeface="ＭＳ Ｐゴシック" charset="-128"/>
              </a:rPr>
              <a:t>+ No need for static profiling: input set representativeness problem goes away</a:t>
            </a:r>
          </a:p>
          <a:p>
            <a:pPr lvl="1">
              <a:buFont typeface="Wingdings" charset="2"/>
              <a:buNone/>
            </a:pPr>
            <a:endParaRPr lang="en-US" altLang="en-US">
              <a:ea typeface="ＭＳ Ｐゴシック" charset="-128"/>
            </a:endParaRPr>
          </a:p>
          <a:p>
            <a:pPr>
              <a:buClr>
                <a:srgbClr val="CC9900"/>
              </a:buClr>
            </a:pPr>
            <a:r>
              <a:rPr lang="en-US" altLang="en-US">
                <a:solidFill>
                  <a:srgbClr val="000000"/>
                </a:solidFill>
                <a:ea typeface="ＭＳ Ｐゴシック" charset="-128"/>
              </a:rPr>
              <a:t>Disadvantages</a:t>
            </a:r>
          </a:p>
          <a:p>
            <a:pPr lvl="1">
              <a:buClr>
                <a:srgbClr val="CC9900"/>
              </a:buClr>
              <a:buFont typeface="Wingdings" charset="2"/>
              <a:buNone/>
            </a:pPr>
            <a:r>
              <a:rPr lang="en-US" altLang="en-US">
                <a:solidFill>
                  <a:srgbClr val="000000"/>
                </a:solidFill>
                <a:ea typeface="ＭＳ Ｐゴシック" charset="-128"/>
              </a:rPr>
              <a:t>-- More complex (requires additional hardware)</a:t>
            </a:r>
          </a:p>
          <a:p>
            <a:pPr lvl="1">
              <a:buFont typeface="Wingdings" charset="2"/>
              <a:buNone/>
            </a:pPr>
            <a:r>
              <a:rPr lang="en-US" altLang="en-US">
                <a:ea typeface="ＭＳ Ｐゴシック" charset="-128"/>
              </a:rPr>
              <a:t> </a:t>
            </a:r>
          </a:p>
          <a:p>
            <a:pPr lvl="1">
              <a:buFont typeface="Wingdings" charset="2"/>
              <a:buNone/>
            </a:pPr>
            <a:endParaRPr lang="en-US" altLang="en-US">
              <a:ea typeface="ＭＳ Ｐゴシック" charset="-128"/>
            </a:endParaRPr>
          </a:p>
        </p:txBody>
      </p:sp>
      <p:sp>
        <p:nvSpPr>
          <p:cNvPr id="7270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F3297E6-2C75-3B4C-8721-8EA402354183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6620422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Last Time Predictor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Last time predictor</a:t>
            </a:r>
          </a:p>
          <a:p>
            <a:pPr lvl="1"/>
            <a:r>
              <a:rPr lang="en-US" altLang="en-US">
                <a:ea typeface="ＭＳ Ｐゴシック" charset="-128"/>
              </a:rPr>
              <a:t>Single bit per branch (stored in BTB)</a:t>
            </a:r>
          </a:p>
          <a:p>
            <a:pPr lvl="1"/>
            <a:r>
              <a:rPr lang="en-US" altLang="en-US">
                <a:ea typeface="ＭＳ Ｐゴシック" charset="-128"/>
              </a:rPr>
              <a:t>Indicates which direction branch went last time it executed</a:t>
            </a:r>
          </a:p>
          <a:p>
            <a:pPr lvl="1">
              <a:buFont typeface="Wingdings" charset="2"/>
              <a:buNone/>
            </a:pPr>
            <a:r>
              <a:rPr lang="en-US" altLang="en-US">
                <a:ea typeface="ＭＳ Ｐゴシック" charset="-128"/>
                <a:sym typeface="Wingdings" charset="2"/>
              </a:rPr>
              <a:t>    TTTTTTTTTTNNNNNNNNNN  90% accuracy</a:t>
            </a:r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Always mispredicts the last iteration and the first iteration of a loop branch</a:t>
            </a:r>
          </a:p>
          <a:p>
            <a:pPr lvl="1"/>
            <a:r>
              <a:rPr lang="en-US" altLang="en-US">
                <a:ea typeface="ＭＳ Ｐゴシック" charset="-128"/>
              </a:rPr>
              <a:t>Accuracy for a loop with N iterations = (N-2)/N</a:t>
            </a:r>
          </a:p>
          <a:p>
            <a:pPr>
              <a:buFont typeface="Wingdings" charset="2"/>
              <a:buNone/>
            </a:pPr>
            <a:endParaRPr lang="en-US" altLang="en-US" sz="1800">
              <a:ea typeface="ＭＳ Ｐゴシック" charset="-128"/>
            </a:endParaRPr>
          </a:p>
          <a:p>
            <a:pPr>
              <a:buFont typeface="Wingdings" charset="2"/>
              <a:buNone/>
            </a:pP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+ Loop branches for loops with large N (number of iterations)</a:t>
            </a:r>
          </a:p>
          <a:p>
            <a:pPr>
              <a:buFont typeface="Wingdings" charset="2"/>
              <a:buNone/>
            </a:pP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-- Loop branches for loops will small N (number of iterations)</a:t>
            </a:r>
          </a:p>
          <a:p>
            <a:pPr>
              <a:buFont typeface="Wingdings" charset="2"/>
              <a:buNone/>
            </a:pP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	 TNTNTNTNTNTNTNTNTNTN 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  <a:sym typeface="Wingdings" charset="2"/>
              </a:rPr>
              <a:t>   0% accuracy</a:t>
            </a:r>
            <a:endParaRPr lang="en-US" altLang="en-US">
              <a:solidFill>
                <a:srgbClr val="0000FF"/>
              </a:solidFill>
              <a:ea typeface="ＭＳ Ｐゴシック" charset="-128"/>
            </a:endParaRPr>
          </a:p>
          <a:p>
            <a:pPr>
              <a:buFont typeface="Wingdings" charset="2"/>
              <a:buNone/>
            </a:pPr>
            <a:r>
              <a:rPr lang="en-US" altLang="en-US">
                <a:ea typeface="ＭＳ Ｐゴシック" charset="-128"/>
              </a:rPr>
              <a:t>	</a:t>
            </a:r>
          </a:p>
        </p:txBody>
      </p:sp>
      <p:sp>
        <p:nvSpPr>
          <p:cNvPr id="7373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8B27572-DBB7-CE42-85FC-0DD79435BC80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1625582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Implementing the Last-Time Predictor</a:t>
            </a:r>
          </a:p>
        </p:txBody>
      </p:sp>
      <p:sp>
        <p:nvSpPr>
          <p:cNvPr id="74754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charset="-128"/>
            </a:endParaRPr>
          </a:p>
        </p:txBody>
      </p:sp>
      <p:sp>
        <p:nvSpPr>
          <p:cNvPr id="7475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9E3D86A-05DB-AF41-A064-A629D0DE4553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74756" name="Rectangle 3"/>
          <p:cNvSpPr>
            <a:spLocks noChangeArrowheads="1"/>
          </p:cNvSpPr>
          <p:nvPr/>
        </p:nvSpPr>
        <p:spPr bwMode="auto">
          <a:xfrm>
            <a:off x="6096000" y="2133600"/>
            <a:ext cx="1882775" cy="16002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BTB: one target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address per entry </a:t>
            </a:r>
          </a:p>
        </p:txBody>
      </p:sp>
      <p:sp>
        <p:nvSpPr>
          <p:cNvPr id="74757" name="Rectangle 4"/>
          <p:cNvSpPr>
            <a:spLocks noChangeArrowheads="1"/>
          </p:cNvSpPr>
          <p:nvPr/>
        </p:nvSpPr>
        <p:spPr bwMode="auto">
          <a:xfrm>
            <a:off x="304800" y="1066800"/>
            <a:ext cx="4419600" cy="381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  <p:sp>
        <p:nvSpPr>
          <p:cNvPr id="74758" name="Rectangle 5"/>
          <p:cNvSpPr>
            <a:spLocks noChangeArrowheads="1"/>
          </p:cNvSpPr>
          <p:nvPr/>
        </p:nvSpPr>
        <p:spPr bwMode="auto">
          <a:xfrm>
            <a:off x="4419600" y="1066800"/>
            <a:ext cx="304800" cy="381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  <p:sp>
        <p:nvSpPr>
          <p:cNvPr id="74759" name="Line 6"/>
          <p:cNvSpPr>
            <a:spLocks noChangeShapeType="1"/>
          </p:cNvSpPr>
          <p:nvPr/>
        </p:nvSpPr>
        <p:spPr bwMode="auto">
          <a:xfrm>
            <a:off x="4572000" y="1066800"/>
            <a:ext cx="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4760" name="Rectangle 7"/>
          <p:cNvSpPr>
            <a:spLocks noChangeArrowheads="1"/>
          </p:cNvSpPr>
          <p:nvPr/>
        </p:nvSpPr>
        <p:spPr bwMode="auto">
          <a:xfrm>
            <a:off x="2286000" y="1066800"/>
            <a:ext cx="2133600" cy="381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BTB index</a:t>
            </a:r>
          </a:p>
        </p:txBody>
      </p:sp>
      <p:sp>
        <p:nvSpPr>
          <p:cNvPr id="74761" name="AutoShape 8"/>
          <p:cNvSpPr>
            <a:spLocks/>
          </p:cNvSpPr>
          <p:nvPr/>
        </p:nvSpPr>
        <p:spPr bwMode="auto">
          <a:xfrm rot="5400000" flipV="1">
            <a:off x="1181100" y="723900"/>
            <a:ext cx="228600" cy="1981200"/>
          </a:xfrm>
          <a:prstGeom prst="rightBrace">
            <a:avLst>
              <a:gd name="adj1" fmla="val 72222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  <p:sp>
        <p:nvSpPr>
          <p:cNvPr id="74762" name="AutoShape 9"/>
          <p:cNvSpPr>
            <a:spLocks/>
          </p:cNvSpPr>
          <p:nvPr/>
        </p:nvSpPr>
        <p:spPr bwMode="auto">
          <a:xfrm rot="5400000" flipV="1">
            <a:off x="3238500" y="647700"/>
            <a:ext cx="228600" cy="2133600"/>
          </a:xfrm>
          <a:prstGeom prst="rightBrace">
            <a:avLst>
              <a:gd name="adj1" fmla="val 77778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  <p:sp>
        <p:nvSpPr>
          <p:cNvPr id="74763" name="Freeform 10"/>
          <p:cNvSpPr>
            <a:spLocks/>
          </p:cNvSpPr>
          <p:nvPr/>
        </p:nvSpPr>
        <p:spPr bwMode="auto">
          <a:xfrm>
            <a:off x="3352800" y="1828800"/>
            <a:ext cx="609600" cy="1143000"/>
          </a:xfrm>
          <a:custGeom>
            <a:avLst/>
            <a:gdLst>
              <a:gd name="T0" fmla="*/ 0 w 384"/>
              <a:gd name="T1" fmla="*/ 0 h 1440"/>
              <a:gd name="T2" fmla="*/ 0 w 384"/>
              <a:gd name="T3" fmla="*/ 2147483647 h 1440"/>
              <a:gd name="T4" fmla="*/ 2147483647 w 384"/>
              <a:gd name="T5" fmla="*/ 2147483647 h 1440"/>
              <a:gd name="T6" fmla="*/ 0 60000 65536"/>
              <a:gd name="T7" fmla="*/ 0 60000 65536"/>
              <a:gd name="T8" fmla="*/ 0 60000 65536"/>
              <a:gd name="T9" fmla="*/ 0 w 384"/>
              <a:gd name="T10" fmla="*/ 0 h 1440"/>
              <a:gd name="T11" fmla="*/ 384 w 384"/>
              <a:gd name="T12" fmla="*/ 1440 h 144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84" h="1440">
                <a:moveTo>
                  <a:pt x="0" y="0"/>
                </a:moveTo>
                <a:lnTo>
                  <a:pt x="0" y="1440"/>
                </a:lnTo>
                <a:lnTo>
                  <a:pt x="384" y="1440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4764" name="Line 11"/>
          <p:cNvSpPr>
            <a:spLocks noChangeShapeType="1"/>
          </p:cNvSpPr>
          <p:nvPr/>
        </p:nvSpPr>
        <p:spPr bwMode="auto">
          <a:xfrm flipH="1">
            <a:off x="3200400" y="2514600"/>
            <a:ext cx="30480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4765" name="Text Box 12"/>
          <p:cNvSpPr txBox="1">
            <a:spLocks noChangeArrowheads="1"/>
          </p:cNvSpPr>
          <p:nvPr/>
        </p:nvSpPr>
        <p:spPr bwMode="auto">
          <a:xfrm>
            <a:off x="2532063" y="2216150"/>
            <a:ext cx="8143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N-bit</a:t>
            </a:r>
          </a:p>
        </p:txBody>
      </p:sp>
      <p:sp>
        <p:nvSpPr>
          <p:cNvPr id="74766" name="Line 13"/>
          <p:cNvSpPr>
            <a:spLocks noChangeShapeType="1"/>
          </p:cNvSpPr>
          <p:nvPr/>
        </p:nvSpPr>
        <p:spPr bwMode="auto">
          <a:xfrm rot="5400000">
            <a:off x="6607175" y="4114800"/>
            <a:ext cx="76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4767" name="Rectangle 14"/>
          <p:cNvSpPr>
            <a:spLocks noChangeArrowheads="1"/>
          </p:cNvSpPr>
          <p:nvPr/>
        </p:nvSpPr>
        <p:spPr bwMode="auto">
          <a:xfrm>
            <a:off x="3962400" y="2133600"/>
            <a:ext cx="1447800" cy="16002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tag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table</a:t>
            </a:r>
          </a:p>
        </p:txBody>
      </p:sp>
      <p:sp>
        <p:nvSpPr>
          <p:cNvPr id="74768" name="AutoShape 15"/>
          <p:cNvSpPr>
            <a:spLocks noChangeArrowheads="1"/>
          </p:cNvSpPr>
          <p:nvPr/>
        </p:nvSpPr>
        <p:spPr bwMode="auto">
          <a:xfrm>
            <a:off x="6607175" y="4495800"/>
            <a:ext cx="1295400" cy="45720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1         0</a:t>
            </a:r>
          </a:p>
        </p:txBody>
      </p:sp>
      <p:sp>
        <p:nvSpPr>
          <p:cNvPr id="74769" name="Freeform 16"/>
          <p:cNvSpPr>
            <a:spLocks/>
          </p:cNvSpPr>
          <p:nvPr/>
        </p:nvSpPr>
        <p:spPr bwMode="auto">
          <a:xfrm>
            <a:off x="7521575" y="4114800"/>
            <a:ext cx="762000" cy="381000"/>
          </a:xfrm>
          <a:custGeom>
            <a:avLst/>
            <a:gdLst>
              <a:gd name="T0" fmla="*/ 2147483647 w 768"/>
              <a:gd name="T1" fmla="*/ 0 h 240"/>
              <a:gd name="T2" fmla="*/ 0 w 768"/>
              <a:gd name="T3" fmla="*/ 0 h 240"/>
              <a:gd name="T4" fmla="*/ 0 w 768"/>
              <a:gd name="T5" fmla="*/ 2147483647 h 240"/>
              <a:gd name="T6" fmla="*/ 0 60000 65536"/>
              <a:gd name="T7" fmla="*/ 0 60000 65536"/>
              <a:gd name="T8" fmla="*/ 0 60000 65536"/>
              <a:gd name="T9" fmla="*/ 0 w 768"/>
              <a:gd name="T10" fmla="*/ 0 h 240"/>
              <a:gd name="T11" fmla="*/ 768 w 768"/>
              <a:gd name="T12" fmla="*/ 240 h 24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768" h="240">
                <a:moveTo>
                  <a:pt x="768" y="0"/>
                </a:moveTo>
                <a:lnTo>
                  <a:pt x="0" y="0"/>
                </a:lnTo>
                <a:lnTo>
                  <a:pt x="0" y="240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4770" name="Text Box 17"/>
          <p:cNvSpPr txBox="1">
            <a:spLocks noChangeArrowheads="1"/>
          </p:cNvSpPr>
          <p:nvPr/>
        </p:nvSpPr>
        <p:spPr bwMode="auto">
          <a:xfrm>
            <a:off x="8104188" y="3892550"/>
            <a:ext cx="817562" cy="4619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PC+4</a:t>
            </a:r>
          </a:p>
        </p:txBody>
      </p:sp>
      <p:sp>
        <p:nvSpPr>
          <p:cNvPr id="74771" name="Line 18"/>
          <p:cNvSpPr>
            <a:spLocks noChangeShapeType="1"/>
          </p:cNvSpPr>
          <p:nvPr/>
        </p:nvSpPr>
        <p:spPr bwMode="auto">
          <a:xfrm>
            <a:off x="7281863" y="49530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4772" name="Text Box 19"/>
          <p:cNvSpPr txBox="1">
            <a:spLocks noChangeArrowheads="1"/>
          </p:cNvSpPr>
          <p:nvPr/>
        </p:nvSpPr>
        <p:spPr bwMode="auto">
          <a:xfrm>
            <a:off x="6773863" y="5416550"/>
            <a:ext cx="10556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nextPC</a:t>
            </a:r>
          </a:p>
        </p:txBody>
      </p:sp>
      <p:sp>
        <p:nvSpPr>
          <p:cNvPr id="74773" name="Oval 20"/>
          <p:cNvSpPr>
            <a:spLocks noChangeArrowheads="1"/>
          </p:cNvSpPr>
          <p:nvPr/>
        </p:nvSpPr>
        <p:spPr bwMode="auto">
          <a:xfrm>
            <a:off x="4343400" y="4419600"/>
            <a:ext cx="609600" cy="6096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=</a:t>
            </a:r>
          </a:p>
        </p:txBody>
      </p:sp>
      <p:sp>
        <p:nvSpPr>
          <p:cNvPr id="74774" name="Freeform 21"/>
          <p:cNvSpPr>
            <a:spLocks/>
          </p:cNvSpPr>
          <p:nvPr/>
        </p:nvSpPr>
        <p:spPr bwMode="auto">
          <a:xfrm>
            <a:off x="1295400" y="1828800"/>
            <a:ext cx="3048000" cy="2895600"/>
          </a:xfrm>
          <a:custGeom>
            <a:avLst/>
            <a:gdLst>
              <a:gd name="T0" fmla="*/ 0 w 1920"/>
              <a:gd name="T1" fmla="*/ 0 h 2112"/>
              <a:gd name="T2" fmla="*/ 0 w 1920"/>
              <a:gd name="T3" fmla="*/ 2147483647 h 2112"/>
              <a:gd name="T4" fmla="*/ 2147483647 w 1920"/>
              <a:gd name="T5" fmla="*/ 2147483647 h 2112"/>
              <a:gd name="T6" fmla="*/ 0 60000 65536"/>
              <a:gd name="T7" fmla="*/ 0 60000 65536"/>
              <a:gd name="T8" fmla="*/ 0 60000 65536"/>
              <a:gd name="T9" fmla="*/ 0 w 1920"/>
              <a:gd name="T10" fmla="*/ 0 h 2112"/>
              <a:gd name="T11" fmla="*/ 1920 w 1920"/>
              <a:gd name="T12" fmla="*/ 2112 h 211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20" h="2112">
                <a:moveTo>
                  <a:pt x="0" y="0"/>
                </a:moveTo>
                <a:lnTo>
                  <a:pt x="0" y="2112"/>
                </a:lnTo>
                <a:lnTo>
                  <a:pt x="1920" y="2112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4775" name="Line 22"/>
          <p:cNvSpPr>
            <a:spLocks noChangeShapeType="1"/>
          </p:cNvSpPr>
          <p:nvPr/>
        </p:nvSpPr>
        <p:spPr bwMode="auto">
          <a:xfrm>
            <a:off x="4648200" y="3733800"/>
            <a:ext cx="0" cy="68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4776" name="Line 23"/>
          <p:cNvSpPr>
            <a:spLocks noChangeShapeType="1"/>
          </p:cNvSpPr>
          <p:nvPr/>
        </p:nvSpPr>
        <p:spPr bwMode="auto">
          <a:xfrm>
            <a:off x="4953000" y="4724400"/>
            <a:ext cx="914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4777" name="Text Box 24"/>
          <p:cNvSpPr txBox="1">
            <a:spLocks noChangeArrowheads="1"/>
          </p:cNvSpPr>
          <p:nvPr/>
        </p:nvSpPr>
        <p:spPr bwMode="auto">
          <a:xfrm>
            <a:off x="0" y="5722938"/>
            <a:ext cx="74676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The 1-bit BHT (Branch History Table) entry is updated with the correct outcome after each execution of a branch</a:t>
            </a:r>
          </a:p>
        </p:txBody>
      </p:sp>
      <p:sp>
        <p:nvSpPr>
          <p:cNvPr id="74778" name="Rectangle 25"/>
          <p:cNvSpPr>
            <a:spLocks noChangeArrowheads="1"/>
          </p:cNvSpPr>
          <p:nvPr/>
        </p:nvSpPr>
        <p:spPr bwMode="auto">
          <a:xfrm>
            <a:off x="304800" y="1066800"/>
            <a:ext cx="1981200" cy="381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tag</a:t>
            </a:r>
          </a:p>
        </p:txBody>
      </p:sp>
      <p:sp>
        <p:nvSpPr>
          <p:cNvPr id="74779" name="Rectangle 26"/>
          <p:cNvSpPr>
            <a:spLocks noChangeArrowheads="1"/>
          </p:cNvSpPr>
          <p:nvPr/>
        </p:nvSpPr>
        <p:spPr bwMode="auto">
          <a:xfrm>
            <a:off x="5410200" y="2133600"/>
            <a:ext cx="685800" cy="16002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BHT: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One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Bit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per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entry</a:t>
            </a:r>
          </a:p>
        </p:txBody>
      </p:sp>
      <p:sp>
        <p:nvSpPr>
          <p:cNvPr id="74780" name="Freeform 27"/>
          <p:cNvSpPr>
            <a:spLocks/>
          </p:cNvSpPr>
          <p:nvPr/>
        </p:nvSpPr>
        <p:spPr bwMode="auto">
          <a:xfrm>
            <a:off x="5867400" y="4449763"/>
            <a:ext cx="393700" cy="382587"/>
          </a:xfrm>
          <a:custGeom>
            <a:avLst/>
            <a:gdLst>
              <a:gd name="T0" fmla="*/ 2147483647 w 580"/>
              <a:gd name="T1" fmla="*/ 2147483647 h 481"/>
              <a:gd name="T2" fmla="*/ 2147483647 w 580"/>
              <a:gd name="T3" fmla="*/ 2147483647 h 481"/>
              <a:gd name="T4" fmla="*/ 2147483647 w 580"/>
              <a:gd name="T5" fmla="*/ 2147483647 h 481"/>
              <a:gd name="T6" fmla="*/ 2147483647 w 580"/>
              <a:gd name="T7" fmla="*/ 2147483647 h 481"/>
              <a:gd name="T8" fmla="*/ 0 w 580"/>
              <a:gd name="T9" fmla="*/ 2147483647 h 481"/>
              <a:gd name="T10" fmla="*/ 2147483647 w 580"/>
              <a:gd name="T11" fmla="*/ 2147483647 h 481"/>
              <a:gd name="T12" fmla="*/ 2147483647 w 580"/>
              <a:gd name="T13" fmla="*/ 2147483647 h 481"/>
              <a:gd name="T14" fmla="*/ 2147483647 w 580"/>
              <a:gd name="T15" fmla="*/ 2147483647 h 481"/>
              <a:gd name="T16" fmla="*/ 2147483647 w 580"/>
              <a:gd name="T17" fmla="*/ 2147483647 h 481"/>
              <a:gd name="T18" fmla="*/ 0 w 580"/>
              <a:gd name="T19" fmla="*/ 2147483647 h 481"/>
              <a:gd name="T20" fmla="*/ 2147483647 w 580"/>
              <a:gd name="T21" fmla="*/ 2147483647 h 481"/>
              <a:gd name="T22" fmla="*/ 2147483647 w 580"/>
              <a:gd name="T23" fmla="*/ 0 h 481"/>
              <a:gd name="T24" fmla="*/ 2147483647 w 580"/>
              <a:gd name="T25" fmla="*/ 2147483647 h 481"/>
              <a:gd name="T26" fmla="*/ 2147483647 w 580"/>
              <a:gd name="T27" fmla="*/ 2147483647 h 481"/>
              <a:gd name="T28" fmla="*/ 2147483647 w 580"/>
              <a:gd name="T29" fmla="*/ 2147483647 h 481"/>
              <a:gd name="T30" fmla="*/ 2147483647 w 580"/>
              <a:gd name="T31" fmla="*/ 2147483647 h 481"/>
              <a:gd name="T32" fmla="*/ 2147483647 w 580"/>
              <a:gd name="T33" fmla="*/ 2147483647 h 481"/>
              <a:gd name="T34" fmla="*/ 2147483647 w 580"/>
              <a:gd name="T35" fmla="*/ 2147483647 h 481"/>
              <a:gd name="T36" fmla="*/ 2147483647 w 580"/>
              <a:gd name="T37" fmla="*/ 2147483647 h 481"/>
              <a:gd name="T38" fmla="*/ 2147483647 w 580"/>
              <a:gd name="T39" fmla="*/ 2147483647 h 481"/>
              <a:gd name="T40" fmla="*/ 2147483647 w 580"/>
              <a:gd name="T41" fmla="*/ 2147483647 h 481"/>
              <a:gd name="T42" fmla="*/ 2147483647 w 580"/>
              <a:gd name="T43" fmla="*/ 2147483647 h 481"/>
              <a:gd name="T44" fmla="*/ 2147483647 w 580"/>
              <a:gd name="T45" fmla="*/ 2147483647 h 481"/>
              <a:gd name="T46" fmla="*/ 2147483647 w 580"/>
              <a:gd name="T47" fmla="*/ 2147483647 h 481"/>
              <a:gd name="T48" fmla="*/ 2147483647 w 580"/>
              <a:gd name="T49" fmla="*/ 2147483647 h 481"/>
              <a:gd name="T50" fmla="*/ 2147483647 w 580"/>
              <a:gd name="T51" fmla="*/ 2147483647 h 481"/>
              <a:gd name="T52" fmla="*/ 2147483647 w 580"/>
              <a:gd name="T53" fmla="*/ 2147483647 h 481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580"/>
              <a:gd name="T82" fmla="*/ 0 h 481"/>
              <a:gd name="T83" fmla="*/ 580 w 580"/>
              <a:gd name="T84" fmla="*/ 481 h 481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580" h="481">
                <a:moveTo>
                  <a:pt x="2" y="481"/>
                </a:moveTo>
                <a:lnTo>
                  <a:pt x="3" y="431"/>
                </a:lnTo>
                <a:lnTo>
                  <a:pt x="1" y="383"/>
                </a:lnTo>
                <a:lnTo>
                  <a:pt x="1" y="335"/>
                </a:lnTo>
                <a:lnTo>
                  <a:pt x="0" y="287"/>
                </a:lnTo>
                <a:lnTo>
                  <a:pt x="1" y="239"/>
                </a:lnTo>
                <a:lnTo>
                  <a:pt x="1" y="191"/>
                </a:lnTo>
                <a:lnTo>
                  <a:pt x="1" y="144"/>
                </a:lnTo>
                <a:lnTo>
                  <a:pt x="1" y="95"/>
                </a:lnTo>
                <a:lnTo>
                  <a:pt x="0" y="47"/>
                </a:lnTo>
                <a:lnTo>
                  <a:pt x="2" y="1"/>
                </a:lnTo>
                <a:lnTo>
                  <a:pt x="296" y="0"/>
                </a:lnTo>
                <a:lnTo>
                  <a:pt x="340" y="4"/>
                </a:lnTo>
                <a:lnTo>
                  <a:pt x="383" y="13"/>
                </a:lnTo>
                <a:lnTo>
                  <a:pt x="431" y="30"/>
                </a:lnTo>
                <a:cubicBezTo>
                  <a:pt x="448" y="38"/>
                  <a:pt x="470" y="53"/>
                  <a:pt x="484" y="63"/>
                </a:cubicBezTo>
                <a:lnTo>
                  <a:pt x="514" y="88"/>
                </a:lnTo>
                <a:cubicBezTo>
                  <a:pt x="525" y="100"/>
                  <a:pt x="540" y="117"/>
                  <a:pt x="550" y="135"/>
                </a:cubicBezTo>
                <a:cubicBezTo>
                  <a:pt x="560" y="153"/>
                  <a:pt x="569" y="178"/>
                  <a:pt x="574" y="195"/>
                </a:cubicBezTo>
                <a:lnTo>
                  <a:pt x="580" y="238"/>
                </a:lnTo>
                <a:lnTo>
                  <a:pt x="574" y="288"/>
                </a:lnTo>
                <a:cubicBezTo>
                  <a:pt x="570" y="305"/>
                  <a:pt x="564" y="322"/>
                  <a:pt x="556" y="339"/>
                </a:cubicBezTo>
                <a:cubicBezTo>
                  <a:pt x="548" y="356"/>
                  <a:pt x="540" y="371"/>
                  <a:pt x="523" y="388"/>
                </a:cubicBezTo>
                <a:cubicBezTo>
                  <a:pt x="506" y="405"/>
                  <a:pt x="473" y="428"/>
                  <a:pt x="452" y="442"/>
                </a:cubicBezTo>
                <a:cubicBezTo>
                  <a:pt x="431" y="456"/>
                  <a:pt x="416" y="464"/>
                  <a:pt x="394" y="471"/>
                </a:cubicBezTo>
                <a:cubicBezTo>
                  <a:pt x="372" y="478"/>
                  <a:pt x="385" y="479"/>
                  <a:pt x="320" y="481"/>
                </a:cubicBezTo>
                <a:lnTo>
                  <a:pt x="2" y="481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4781" name="Freeform 28"/>
          <p:cNvSpPr>
            <a:spLocks/>
          </p:cNvSpPr>
          <p:nvPr/>
        </p:nvSpPr>
        <p:spPr bwMode="auto">
          <a:xfrm>
            <a:off x="5638800" y="3733800"/>
            <a:ext cx="228600" cy="838200"/>
          </a:xfrm>
          <a:custGeom>
            <a:avLst/>
            <a:gdLst>
              <a:gd name="T0" fmla="*/ 0 w 96"/>
              <a:gd name="T1" fmla="*/ 0 h 528"/>
              <a:gd name="T2" fmla="*/ 0 w 96"/>
              <a:gd name="T3" fmla="*/ 2147483647 h 528"/>
              <a:gd name="T4" fmla="*/ 2147483647 w 96"/>
              <a:gd name="T5" fmla="*/ 2147483647 h 528"/>
              <a:gd name="T6" fmla="*/ 0 60000 65536"/>
              <a:gd name="T7" fmla="*/ 0 60000 65536"/>
              <a:gd name="T8" fmla="*/ 0 60000 65536"/>
              <a:gd name="T9" fmla="*/ 0 w 96"/>
              <a:gd name="T10" fmla="*/ 0 h 528"/>
              <a:gd name="T11" fmla="*/ 96 w 96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96" h="528">
                <a:moveTo>
                  <a:pt x="0" y="0"/>
                </a:moveTo>
                <a:lnTo>
                  <a:pt x="0" y="528"/>
                </a:lnTo>
                <a:lnTo>
                  <a:pt x="96" y="528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4782" name="Line 29"/>
          <p:cNvSpPr>
            <a:spLocks noChangeShapeType="1"/>
          </p:cNvSpPr>
          <p:nvPr/>
        </p:nvSpPr>
        <p:spPr bwMode="auto">
          <a:xfrm>
            <a:off x="6248400" y="4648200"/>
            <a:ext cx="457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4783" name="Text Box 30"/>
          <p:cNvSpPr txBox="1">
            <a:spLocks noChangeArrowheads="1"/>
          </p:cNvSpPr>
          <p:nvPr/>
        </p:nvSpPr>
        <p:spPr bwMode="auto">
          <a:xfrm>
            <a:off x="5595938" y="3827463"/>
            <a:ext cx="8810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taken?</a:t>
            </a:r>
          </a:p>
        </p:txBody>
      </p:sp>
    </p:spTree>
    <p:extLst>
      <p:ext uri="{BB962C8B-B14F-4D97-AF65-F5344CB8AC3E}">
        <p14:creationId xmlns:p14="http://schemas.microsoft.com/office/powerpoint/2010/main" val="869361868"/>
      </p:ext>
    </p:extLst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State Machine for Last-Time Prediction</a:t>
            </a:r>
          </a:p>
        </p:txBody>
      </p:sp>
      <p:sp>
        <p:nvSpPr>
          <p:cNvPr id="75778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charset="-128"/>
            </a:endParaRPr>
          </a:p>
        </p:txBody>
      </p:sp>
      <p:sp>
        <p:nvSpPr>
          <p:cNvPr id="7577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1A12AC-56A5-4244-BE1D-067F8B2759D4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19" name="Oval 3"/>
          <p:cNvSpPr>
            <a:spLocks noChangeArrowheads="1"/>
          </p:cNvSpPr>
          <p:nvPr/>
        </p:nvSpPr>
        <p:spPr bwMode="auto">
          <a:xfrm rot="5400000">
            <a:off x="5729287" y="2576513"/>
            <a:ext cx="1457325" cy="1485900"/>
          </a:xfrm>
          <a:prstGeom prst="ellipse">
            <a:avLst/>
          </a:prstGeom>
          <a:solidFill>
            <a:srgbClr val="99CC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rot="10800000" vert="eaVert" wrap="none"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predict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taken</a:t>
            </a:r>
          </a:p>
        </p:txBody>
      </p:sp>
      <p:sp>
        <p:nvSpPr>
          <p:cNvPr id="20" name="Oval 4"/>
          <p:cNvSpPr>
            <a:spLocks noChangeArrowheads="1"/>
          </p:cNvSpPr>
          <p:nvPr/>
        </p:nvSpPr>
        <p:spPr bwMode="auto">
          <a:xfrm rot="5400000">
            <a:off x="2033587" y="2652713"/>
            <a:ext cx="1457325" cy="1485900"/>
          </a:xfrm>
          <a:prstGeom prst="ellipse">
            <a:avLst/>
          </a:prstGeom>
          <a:solidFill>
            <a:srgbClr val="FF9999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rot="10800000" vert="eaVert" wrap="none"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predict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not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taken</a:t>
            </a:r>
          </a:p>
        </p:txBody>
      </p:sp>
      <p:grpSp>
        <p:nvGrpSpPr>
          <p:cNvPr id="21" name="Group 5"/>
          <p:cNvGrpSpPr>
            <a:grpSpLocks/>
          </p:cNvGrpSpPr>
          <p:nvPr/>
        </p:nvGrpSpPr>
        <p:grpSpPr bwMode="auto">
          <a:xfrm>
            <a:off x="2762250" y="4057650"/>
            <a:ext cx="3695700" cy="1122363"/>
            <a:chOff x="1740" y="2556"/>
            <a:chExt cx="2328" cy="707"/>
          </a:xfrm>
        </p:grpSpPr>
        <p:cxnSp>
          <p:nvCxnSpPr>
            <p:cNvPr id="75792" name="AutoShape 6"/>
            <p:cNvCxnSpPr>
              <a:cxnSpLocks noChangeShapeType="1"/>
              <a:stCxn id="19" idx="6"/>
              <a:endCxn id="20" idx="6"/>
            </p:cNvCxnSpPr>
            <p:nvPr/>
          </p:nvCxnSpPr>
          <p:spPr bwMode="auto">
            <a:xfrm rot="5400000">
              <a:off x="2880" y="1416"/>
              <a:ext cx="48" cy="2328"/>
            </a:xfrm>
            <a:prstGeom prst="curvedConnector3">
              <a:avLst>
                <a:gd name="adj1" fmla="val 387500"/>
              </a:avLst>
            </a:prstGeom>
            <a:noFill/>
            <a:ln w="38100">
              <a:solidFill>
                <a:srgbClr val="FC0128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3" name="Text Box 7"/>
            <p:cNvSpPr txBox="1">
              <a:spLocks noChangeArrowheads="1"/>
            </p:cNvSpPr>
            <p:nvPr/>
          </p:nvSpPr>
          <p:spPr bwMode="auto">
            <a:xfrm>
              <a:off x="2427" y="2740"/>
              <a:ext cx="864" cy="5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marL="0" marR="0" lvl="0" indent="0" algn="ctr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FC0128"/>
                  </a:solidFill>
                  <a:effectLst/>
                  <a:uLnTx/>
                  <a:uFillTx/>
                  <a:latin typeface="Calibri" charset="0"/>
                  <a:ea typeface="ＭＳ Ｐゴシック" charset="0"/>
                  <a:cs typeface="Calibri" charset="0"/>
                </a:rPr>
                <a:t>actually</a:t>
              </a:r>
            </a:p>
            <a:p>
              <a:pPr marL="0" marR="0" lvl="0" indent="0" algn="ctr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FC0128"/>
                  </a:solidFill>
                  <a:effectLst/>
                  <a:uLnTx/>
                  <a:uFillTx/>
                  <a:latin typeface="Calibri" charset="0"/>
                  <a:ea typeface="ＭＳ Ｐゴシック" charset="0"/>
                  <a:cs typeface="Calibri" charset="0"/>
                </a:rPr>
                <a:t>not taken</a:t>
              </a:r>
            </a:p>
          </p:txBody>
        </p:sp>
      </p:grpSp>
      <p:grpSp>
        <p:nvGrpSpPr>
          <p:cNvPr id="24" name="Group 8"/>
          <p:cNvGrpSpPr>
            <a:grpSpLocks/>
          </p:cNvGrpSpPr>
          <p:nvPr/>
        </p:nvGrpSpPr>
        <p:grpSpPr bwMode="auto">
          <a:xfrm>
            <a:off x="2762250" y="1606550"/>
            <a:ext cx="3695700" cy="1050925"/>
            <a:chOff x="1740" y="1012"/>
            <a:chExt cx="2328" cy="662"/>
          </a:xfrm>
        </p:grpSpPr>
        <p:cxnSp>
          <p:nvCxnSpPr>
            <p:cNvPr id="75790" name="AutoShape 9"/>
            <p:cNvCxnSpPr>
              <a:cxnSpLocks noChangeShapeType="1"/>
              <a:stCxn id="20" idx="2"/>
              <a:endCxn id="19" idx="2"/>
            </p:cNvCxnSpPr>
            <p:nvPr/>
          </p:nvCxnSpPr>
          <p:spPr bwMode="auto">
            <a:xfrm rot="-5400000">
              <a:off x="2880" y="486"/>
              <a:ext cx="48" cy="2328"/>
            </a:xfrm>
            <a:prstGeom prst="curvedConnector3">
              <a:avLst>
                <a:gd name="adj1" fmla="val 387500"/>
              </a:avLst>
            </a:prstGeom>
            <a:noFill/>
            <a:ln w="38100">
              <a:solidFill>
                <a:srgbClr val="063DE8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6" name="Text Box 10"/>
            <p:cNvSpPr txBox="1">
              <a:spLocks noChangeArrowheads="1"/>
            </p:cNvSpPr>
            <p:nvPr/>
          </p:nvSpPr>
          <p:spPr bwMode="auto">
            <a:xfrm>
              <a:off x="2490" y="1012"/>
              <a:ext cx="727" cy="5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marL="0" marR="0" lvl="0" indent="0" algn="ctr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63DE8"/>
                  </a:solidFill>
                  <a:effectLst/>
                  <a:uLnTx/>
                  <a:uFillTx/>
                  <a:latin typeface="Calibri" charset="0"/>
                  <a:ea typeface="ＭＳ Ｐゴシック" charset="0"/>
                  <a:cs typeface="Calibri" charset="0"/>
                </a:rPr>
                <a:t>actually</a:t>
              </a:r>
            </a:p>
            <a:p>
              <a:pPr marL="0" marR="0" lvl="0" indent="0" algn="ctr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63DE8"/>
                  </a:solidFill>
                  <a:effectLst/>
                  <a:uLnTx/>
                  <a:uFillTx/>
                  <a:latin typeface="Calibri" charset="0"/>
                  <a:ea typeface="ＭＳ Ｐゴシック" charset="0"/>
                  <a:cs typeface="Calibri" charset="0"/>
                </a:rPr>
                <a:t>taken</a:t>
              </a:r>
            </a:p>
          </p:txBody>
        </p:sp>
      </p:grpSp>
      <p:grpSp>
        <p:nvGrpSpPr>
          <p:cNvPr id="27" name="Group 11"/>
          <p:cNvGrpSpPr>
            <a:grpSpLocks/>
          </p:cNvGrpSpPr>
          <p:nvPr/>
        </p:nvGrpSpPr>
        <p:grpSpPr bwMode="auto">
          <a:xfrm>
            <a:off x="6991350" y="2803525"/>
            <a:ext cx="2044700" cy="1030288"/>
            <a:chOff x="4404" y="1766"/>
            <a:chExt cx="1288" cy="649"/>
          </a:xfrm>
        </p:grpSpPr>
        <p:cxnSp>
          <p:nvCxnSpPr>
            <p:cNvPr id="75788" name="AutoShape 12"/>
            <p:cNvCxnSpPr>
              <a:cxnSpLocks noChangeShapeType="1"/>
              <a:stCxn id="19" idx="7"/>
              <a:endCxn id="19" idx="1"/>
            </p:cNvCxnSpPr>
            <p:nvPr/>
          </p:nvCxnSpPr>
          <p:spPr bwMode="auto">
            <a:xfrm flipV="1">
              <a:off x="4404" y="1766"/>
              <a:ext cx="1" cy="649"/>
            </a:xfrm>
            <a:prstGeom prst="curvedConnector3">
              <a:avLst>
                <a:gd name="adj1" fmla="val 46800014"/>
              </a:avLst>
            </a:prstGeom>
            <a:noFill/>
            <a:ln w="38100">
              <a:solidFill>
                <a:srgbClr val="063DE8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9" name="Text Box 13"/>
            <p:cNvSpPr txBox="1">
              <a:spLocks noChangeArrowheads="1"/>
            </p:cNvSpPr>
            <p:nvPr/>
          </p:nvSpPr>
          <p:spPr bwMode="auto">
            <a:xfrm>
              <a:off x="4965" y="1838"/>
              <a:ext cx="727" cy="5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marL="0" marR="0" lvl="0" indent="0" algn="ctr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63DE8"/>
                  </a:solidFill>
                  <a:effectLst/>
                  <a:uLnTx/>
                  <a:uFillTx/>
                  <a:latin typeface="Calibri" charset="0"/>
                  <a:ea typeface="ＭＳ Ｐゴシック" charset="0"/>
                  <a:cs typeface="Calibri" charset="0"/>
                </a:rPr>
                <a:t>actually</a:t>
              </a:r>
            </a:p>
            <a:p>
              <a:pPr marL="0" marR="0" lvl="0" indent="0" algn="ctr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63DE8"/>
                  </a:solidFill>
                  <a:effectLst/>
                  <a:uLnTx/>
                  <a:uFillTx/>
                  <a:latin typeface="Calibri" charset="0"/>
                  <a:ea typeface="ＭＳ Ｐゴシック" charset="0"/>
                  <a:cs typeface="Calibri" charset="0"/>
                </a:rPr>
                <a:t>taken</a:t>
              </a:r>
            </a:p>
          </p:txBody>
        </p:sp>
      </p:grpSp>
      <p:grpSp>
        <p:nvGrpSpPr>
          <p:cNvPr id="30" name="Group 14"/>
          <p:cNvGrpSpPr>
            <a:grpSpLocks/>
          </p:cNvGrpSpPr>
          <p:nvPr/>
        </p:nvGrpSpPr>
        <p:grpSpPr bwMode="auto">
          <a:xfrm>
            <a:off x="79375" y="2879725"/>
            <a:ext cx="2149475" cy="1030288"/>
            <a:chOff x="50" y="1814"/>
            <a:chExt cx="1354" cy="649"/>
          </a:xfrm>
        </p:grpSpPr>
        <p:cxnSp>
          <p:nvCxnSpPr>
            <p:cNvPr id="75786" name="AutoShape 15"/>
            <p:cNvCxnSpPr>
              <a:cxnSpLocks noChangeShapeType="1"/>
              <a:stCxn id="20" idx="5"/>
              <a:endCxn id="20" idx="3"/>
            </p:cNvCxnSpPr>
            <p:nvPr/>
          </p:nvCxnSpPr>
          <p:spPr bwMode="auto">
            <a:xfrm rot="10800000" flipH="1">
              <a:off x="1403" y="1814"/>
              <a:ext cx="1" cy="649"/>
            </a:xfrm>
            <a:prstGeom prst="curvedConnector3">
              <a:avLst>
                <a:gd name="adj1" fmla="val -46700014"/>
              </a:avLst>
            </a:prstGeom>
            <a:noFill/>
            <a:ln w="38100">
              <a:solidFill>
                <a:srgbClr val="FC0128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2" name="Text Box 16"/>
            <p:cNvSpPr txBox="1">
              <a:spLocks noChangeArrowheads="1"/>
            </p:cNvSpPr>
            <p:nvPr/>
          </p:nvSpPr>
          <p:spPr bwMode="auto">
            <a:xfrm>
              <a:off x="50" y="1828"/>
              <a:ext cx="864" cy="5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accent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marL="0" marR="0" lvl="0" indent="0" algn="ctr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FC0128"/>
                  </a:solidFill>
                  <a:effectLst/>
                  <a:uLnTx/>
                  <a:uFillTx/>
                  <a:latin typeface="Calibri" charset="0"/>
                  <a:ea typeface="ＭＳ Ｐゴシック" charset="0"/>
                  <a:cs typeface="Calibri" charset="0"/>
                </a:rPr>
                <a:t>actually</a:t>
              </a:r>
            </a:p>
            <a:p>
              <a:pPr marL="0" marR="0" lvl="0" indent="0" algn="ctr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FC0128"/>
                  </a:solidFill>
                  <a:effectLst/>
                  <a:uLnTx/>
                  <a:uFillTx/>
                  <a:latin typeface="Calibri" charset="0"/>
                  <a:ea typeface="ＭＳ Ｐゴシック" charset="0"/>
                  <a:cs typeface="Calibri" charset="0"/>
                </a:rPr>
                <a:t>not taken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4914761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Improving the Last Time Predictor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Problem: </a:t>
            </a:r>
            <a:r>
              <a:rPr lang="en-US" altLang="en-US">
                <a:solidFill>
                  <a:srgbClr val="FF0000"/>
                </a:solidFill>
                <a:ea typeface="ＭＳ Ｐゴシック" charset="-128"/>
              </a:rPr>
              <a:t>A last-time predictor changes its prediction from T</a:t>
            </a:r>
            <a:r>
              <a:rPr lang="en-US" altLang="en-US">
                <a:solidFill>
                  <a:srgbClr val="FF0000"/>
                </a:solidFill>
                <a:ea typeface="ＭＳ Ｐゴシック" charset="-128"/>
                <a:sym typeface="Wingdings" charset="2"/>
              </a:rPr>
              <a:t>NT or NTT too quickly </a:t>
            </a:r>
          </a:p>
          <a:p>
            <a:pPr lvl="1"/>
            <a:r>
              <a:rPr lang="en-US" altLang="en-US">
                <a:ea typeface="ＭＳ Ｐゴシック" charset="-128"/>
                <a:sym typeface="Wingdings" charset="2"/>
              </a:rPr>
              <a:t>even though the branch may be mostly taken or mostly not taken</a:t>
            </a:r>
          </a:p>
          <a:p>
            <a:endParaRPr lang="en-US" altLang="en-US">
              <a:ea typeface="ＭＳ Ｐゴシック" charset="-128"/>
              <a:sym typeface="Wingdings" charset="2"/>
            </a:endParaRPr>
          </a:p>
          <a:p>
            <a:r>
              <a:rPr lang="en-US" altLang="en-US">
                <a:ea typeface="ＭＳ Ｐゴシック" charset="-128"/>
                <a:sym typeface="Wingdings" charset="2"/>
              </a:rPr>
              <a:t>Solution Idea: 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  <a:sym typeface="Wingdings" charset="2"/>
              </a:rPr>
              <a:t>Add hysteresis to the predictor so that prediction does not change on a single different outcome</a:t>
            </a:r>
          </a:p>
          <a:p>
            <a:pPr lvl="1"/>
            <a:r>
              <a:rPr lang="en-US" altLang="en-US">
                <a:ea typeface="ＭＳ Ｐゴシック" charset="-128"/>
                <a:sym typeface="Wingdings" charset="2"/>
              </a:rPr>
              <a:t>Use two bits to track the history of predictions for a branch instead of a single bit </a:t>
            </a:r>
          </a:p>
          <a:p>
            <a:pPr lvl="1"/>
            <a:r>
              <a:rPr lang="en-US" altLang="en-US">
                <a:ea typeface="ＭＳ Ｐゴシック" charset="-128"/>
                <a:sym typeface="Wingdings" charset="2"/>
              </a:rPr>
              <a:t>Can have 2 states for T or NT instead of 1 state for each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Smith, “</a:t>
            </a:r>
            <a:r>
              <a:rPr lang="en-US" altLang="ja-JP">
                <a:solidFill>
                  <a:srgbClr val="0000FF"/>
                </a:solidFill>
                <a:ea typeface="ＭＳ Ｐゴシック" charset="-128"/>
              </a:rPr>
              <a:t>A Study of Branch Prediction Strategies</a:t>
            </a:r>
            <a:r>
              <a:rPr lang="en-US" altLang="ja-JP">
                <a:ea typeface="ＭＳ Ｐゴシック" charset="-128"/>
              </a:rPr>
              <a:t>,</a:t>
            </a:r>
            <a:r>
              <a:rPr lang="en-US" altLang="en-US">
                <a:ea typeface="ＭＳ Ｐゴシック" charset="-128"/>
              </a:rPr>
              <a:t>”</a:t>
            </a:r>
            <a:r>
              <a:rPr lang="en-US" altLang="ja-JP">
                <a:ea typeface="ＭＳ Ｐゴシック" charset="-128"/>
              </a:rPr>
              <a:t> ISCA 1981.</a:t>
            </a: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7680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7A01F31-9568-6E4B-9F3B-BFDAF7BEA5DE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7077248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 dirty="0">
                <a:ea typeface="ＭＳ Ｐゴシック" charset="-128"/>
              </a:rPr>
              <a:t>Two-Bit Counter Based Prediction</a:t>
            </a:r>
          </a:p>
        </p:txBody>
      </p:sp>
      <p:sp>
        <p:nvSpPr>
          <p:cNvPr id="80898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Each branch associated with a two-bit counter</a:t>
            </a:r>
          </a:p>
          <a:p>
            <a:r>
              <a:rPr lang="en-US" altLang="en-US">
                <a:ea typeface="ＭＳ Ｐゴシック" charset="-128"/>
              </a:rPr>
              <a:t>One more bit provides hysteresis</a:t>
            </a:r>
          </a:p>
          <a:p>
            <a:r>
              <a:rPr lang="en-US" altLang="en-US">
                <a:ea typeface="ＭＳ Ｐゴシック" charset="-128"/>
              </a:rPr>
              <a:t>A strong prediction does not change with one single different outcome</a:t>
            </a:r>
          </a:p>
          <a:p>
            <a:pPr marL="342900" lvl="1" indent="-342900">
              <a:buClr>
                <a:schemeClr val="accent1"/>
              </a:buClr>
              <a:buSzPct val="65000"/>
              <a:buFont typeface="Wingdings" charset="2"/>
              <a:buChar char="n"/>
            </a:pPr>
            <a:endParaRPr lang="en-US" altLang="en-US" sz="2400">
              <a:ea typeface="ＭＳ Ｐゴシック" charset="-128"/>
            </a:endParaRPr>
          </a:p>
          <a:p>
            <a:pPr marL="342900" lvl="1" indent="-342900">
              <a:buClr>
                <a:schemeClr val="accent1"/>
              </a:buClr>
              <a:buSzPct val="65000"/>
              <a:buFont typeface="Wingdings" charset="2"/>
              <a:buChar char="n"/>
            </a:pPr>
            <a:r>
              <a:rPr lang="en-US" altLang="en-US" sz="2400">
                <a:ea typeface="ＭＳ Ｐゴシック" charset="-128"/>
              </a:rPr>
              <a:t>Accuracy for a loop with N iterations = (N-1)/N</a:t>
            </a:r>
          </a:p>
          <a:p>
            <a:pPr marL="342900" lvl="1" indent="-342900">
              <a:buClr>
                <a:schemeClr val="accent1"/>
              </a:buClr>
              <a:buSzPct val="65000"/>
              <a:buFont typeface="Wingdings" charset="2"/>
              <a:buNone/>
            </a:pPr>
            <a:r>
              <a:rPr lang="en-US" altLang="en-US" sz="2400">
                <a:ea typeface="ＭＳ Ｐゴシック" charset="-128"/>
              </a:rPr>
              <a:t>	TNTNTNTNTNTNTNTNTNTN </a:t>
            </a:r>
            <a:r>
              <a:rPr lang="en-US" altLang="en-US" sz="2400">
                <a:ea typeface="ＭＳ Ｐゴシック" charset="-128"/>
                <a:sym typeface="Wingdings" charset="2"/>
              </a:rPr>
              <a:t>   50% accuracy</a:t>
            </a:r>
          </a:p>
          <a:p>
            <a:pPr marL="342900" lvl="1" indent="-342900">
              <a:buClr>
                <a:schemeClr val="accent1"/>
              </a:buClr>
              <a:buSzPct val="65000"/>
              <a:buFont typeface="Wingdings" charset="2"/>
              <a:buNone/>
            </a:pPr>
            <a:r>
              <a:rPr lang="en-US" altLang="en-US" sz="2400">
                <a:ea typeface="ＭＳ Ｐゴシック" charset="-128"/>
                <a:sym typeface="Wingdings" charset="2"/>
              </a:rPr>
              <a:t>      				 </a:t>
            </a:r>
            <a:r>
              <a:rPr lang="en-US" altLang="en-US" sz="1800">
                <a:ea typeface="ＭＳ Ｐゴシック" charset="-128"/>
                <a:sym typeface="Wingdings" charset="2"/>
              </a:rPr>
              <a:t>(assuming counter initialized to weakly taken)</a:t>
            </a:r>
          </a:p>
          <a:p>
            <a:pPr marL="342900" lvl="1" indent="-342900">
              <a:buClr>
                <a:schemeClr val="accent1"/>
              </a:buClr>
              <a:buSzPct val="65000"/>
              <a:buFont typeface="Wingdings" charset="2"/>
              <a:buNone/>
            </a:pPr>
            <a:endParaRPr lang="en-US" altLang="en-US" sz="1800">
              <a:ea typeface="ＭＳ Ｐゴシック" charset="-128"/>
              <a:sym typeface="Wingdings" charset="2"/>
            </a:endParaRPr>
          </a:p>
          <a:p>
            <a:pPr marL="342900" lvl="1" indent="-342900">
              <a:buClr>
                <a:schemeClr val="accent1"/>
              </a:buClr>
              <a:buSzPct val="65000"/>
              <a:buFont typeface="Wingdings" charset="2"/>
              <a:buNone/>
            </a:pPr>
            <a:endParaRPr lang="en-US" altLang="en-US" sz="1800">
              <a:ea typeface="ＭＳ Ｐゴシック" charset="-128"/>
              <a:sym typeface="Wingdings" charset="2"/>
            </a:endParaRPr>
          </a:p>
          <a:p>
            <a:pPr marL="342900" lvl="1" indent="-342900">
              <a:buClr>
                <a:schemeClr val="accent1"/>
              </a:buClr>
              <a:buSzPct val="65000"/>
              <a:buFont typeface="Wingdings" charset="2"/>
              <a:buNone/>
            </a:pPr>
            <a:r>
              <a:rPr lang="en-US" altLang="en-US">
                <a:ea typeface="ＭＳ Ｐゴシック" charset="-128"/>
                <a:sym typeface="Wingdings" charset="2"/>
              </a:rPr>
              <a:t>+ Better prediction accuracy</a:t>
            </a:r>
          </a:p>
          <a:p>
            <a:pPr marL="342900" lvl="1" indent="-342900">
              <a:buClr>
                <a:schemeClr val="accent1"/>
              </a:buClr>
              <a:buSzPct val="65000"/>
              <a:buFont typeface="Wingdings" charset="2"/>
              <a:buNone/>
            </a:pPr>
            <a:r>
              <a:rPr lang="en-US" altLang="en-US">
                <a:ea typeface="ＭＳ Ｐゴシック" charset="-128"/>
                <a:sym typeface="Wingdings" charset="2"/>
              </a:rPr>
              <a:t>-- More hardware cost (but counter can be part of a BTB entry)</a:t>
            </a:r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8806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36B6292-0D8C-864A-8041-87957916BB3E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2674936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Title 1">
            <a:extLst>
              <a:ext uri="{FF2B5EF4-FFF2-40B4-BE49-F238E27FC236}">
                <a16:creationId xmlns:a16="http://schemas.microsoft.com/office/drawing/2014/main" id="{938D2BCD-E0DC-6E49-9FEB-EE3473106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52400"/>
            <a:ext cx="8915400" cy="1066800"/>
          </a:xfrm>
        </p:spPr>
        <p:txBody>
          <a:bodyPr/>
          <a:lstStyle/>
          <a:p>
            <a:r>
              <a:rPr lang="en-US" altLang="en-US" sz="3600">
                <a:ea typeface="ＭＳ Ｐゴシック" panose="020B0600070205080204" pitchFamily="34" charset="-128"/>
              </a:rPr>
              <a:t>Approaches to (Instruction-Level) Concurrency</a:t>
            </a:r>
          </a:p>
        </p:txBody>
      </p:sp>
      <p:sp>
        <p:nvSpPr>
          <p:cNvPr id="94210" name="Content Placeholder 2">
            <a:extLst>
              <a:ext uri="{FF2B5EF4-FFF2-40B4-BE49-F238E27FC236}">
                <a16:creationId xmlns:a16="http://schemas.microsoft.com/office/drawing/2014/main" id="{BC4C6021-5593-954F-B05A-F268BDF036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Pipelining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Out-of-order execution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Dataflow (at the ISA level)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Superscalar Execution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VLIW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Fine-Grained Multithreading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SIMD Processing (Vector and array processors, GPUs)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Decoupled Access Execute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Systolic Arrays</a:t>
            </a:r>
          </a:p>
        </p:txBody>
      </p:sp>
      <p:sp>
        <p:nvSpPr>
          <p:cNvPr id="70659" name="Slide Number Placeholder 3">
            <a:extLst>
              <a:ext uri="{FF2B5EF4-FFF2-40B4-BE49-F238E27FC236}">
                <a16:creationId xmlns:a16="http://schemas.microsoft.com/office/drawing/2014/main" id="{2D085B7F-6420-E447-8B1C-7634A49A4D2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1FA623E-D5FB-D743-BFC0-86447E6B762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331924"/>
      </p:ext>
    </p:extLst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State Machine for 2-bit Saturating Counter</a:t>
            </a:r>
          </a:p>
        </p:txBody>
      </p:sp>
      <p:sp>
        <p:nvSpPr>
          <p:cNvPr id="78850" name="Content Placeholder 2"/>
          <p:cNvSpPr>
            <a:spLocks noGrp="1"/>
          </p:cNvSpPr>
          <p:nvPr>
            <p:ph idx="1"/>
          </p:nvPr>
        </p:nvSpPr>
        <p:spPr>
          <a:xfrm>
            <a:off x="228600" y="901700"/>
            <a:ext cx="8610600" cy="5194300"/>
          </a:xfrm>
        </p:spPr>
        <p:txBody>
          <a:bodyPr/>
          <a:lstStyle/>
          <a:p>
            <a:r>
              <a:rPr lang="en-US" altLang="en-US" sz="2000">
                <a:solidFill>
                  <a:srgbClr val="0000FF"/>
                </a:solidFill>
                <a:ea typeface="ＭＳ Ｐゴシック" charset="-128"/>
              </a:rPr>
              <a:t>Counter using </a:t>
            </a:r>
            <a:r>
              <a:rPr lang="en-US" altLang="en-US" sz="2000" i="1">
                <a:solidFill>
                  <a:srgbClr val="0000FF"/>
                </a:solidFill>
                <a:ea typeface="ＭＳ Ｐゴシック" charset="-128"/>
              </a:rPr>
              <a:t>saturating arithmetic</a:t>
            </a:r>
          </a:p>
          <a:p>
            <a:pPr lvl="1"/>
            <a:r>
              <a:rPr lang="en-US" altLang="en-US" sz="1800">
                <a:ea typeface="ＭＳ Ｐゴシック" charset="-128"/>
              </a:rPr>
              <a:t>Arithmetic with maximum and minimum values</a:t>
            </a: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78851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6781800" y="632460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5A5DB48-5CE4-CA48-8252-F72894B2AE92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55" name="Oval 3"/>
          <p:cNvSpPr>
            <a:spLocks noChangeArrowheads="1"/>
          </p:cNvSpPr>
          <p:nvPr/>
        </p:nvSpPr>
        <p:spPr bwMode="auto">
          <a:xfrm>
            <a:off x="1871663" y="2171700"/>
            <a:ext cx="1143000" cy="1143000"/>
          </a:xfrm>
          <a:prstGeom prst="ellipse">
            <a:avLst/>
          </a:prstGeom>
          <a:solidFill>
            <a:srgbClr val="99CCFF"/>
          </a:solidFill>
          <a:ln w="76200">
            <a:solidFill>
              <a:srgbClr val="063DE8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pred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taken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11</a:t>
            </a:r>
          </a:p>
        </p:txBody>
      </p:sp>
      <p:sp>
        <p:nvSpPr>
          <p:cNvPr id="56" name="Oval 4"/>
          <p:cNvSpPr>
            <a:spLocks noChangeArrowheads="1"/>
          </p:cNvSpPr>
          <p:nvPr/>
        </p:nvSpPr>
        <p:spPr bwMode="auto">
          <a:xfrm>
            <a:off x="5681663" y="2171700"/>
            <a:ext cx="1143000" cy="1143000"/>
          </a:xfrm>
          <a:prstGeom prst="ellipse">
            <a:avLst/>
          </a:prstGeom>
          <a:solidFill>
            <a:srgbClr val="99CC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pred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taken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10</a:t>
            </a:r>
          </a:p>
        </p:txBody>
      </p:sp>
      <p:sp>
        <p:nvSpPr>
          <p:cNvPr id="57" name="Oval 5"/>
          <p:cNvSpPr>
            <a:spLocks noChangeArrowheads="1"/>
          </p:cNvSpPr>
          <p:nvPr/>
        </p:nvSpPr>
        <p:spPr bwMode="auto">
          <a:xfrm>
            <a:off x="1871663" y="5403850"/>
            <a:ext cx="1143000" cy="1143000"/>
          </a:xfrm>
          <a:prstGeom prst="ellipse">
            <a:avLst/>
          </a:prstGeom>
          <a:solidFill>
            <a:srgbClr val="FF7C80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pred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!taken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01</a:t>
            </a:r>
          </a:p>
        </p:txBody>
      </p:sp>
      <p:sp>
        <p:nvSpPr>
          <p:cNvPr id="58" name="Oval 6"/>
          <p:cNvSpPr>
            <a:spLocks noChangeArrowheads="1"/>
          </p:cNvSpPr>
          <p:nvPr/>
        </p:nvSpPr>
        <p:spPr bwMode="auto">
          <a:xfrm>
            <a:off x="5681663" y="5403850"/>
            <a:ext cx="1143000" cy="1143000"/>
          </a:xfrm>
          <a:prstGeom prst="ellipse">
            <a:avLst/>
          </a:prstGeom>
          <a:solidFill>
            <a:srgbClr val="FF7C80"/>
          </a:solidFill>
          <a:ln w="76200">
            <a:solidFill>
              <a:srgbClr val="FC0128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pred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!taken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00</a:t>
            </a:r>
          </a:p>
        </p:txBody>
      </p:sp>
      <p:cxnSp>
        <p:nvCxnSpPr>
          <p:cNvPr id="78856" name="AutoShape 7"/>
          <p:cNvCxnSpPr>
            <a:cxnSpLocks noChangeShapeType="1"/>
            <a:stCxn id="56" idx="3"/>
            <a:endCxn id="55" idx="5"/>
          </p:cNvCxnSpPr>
          <p:nvPr/>
        </p:nvCxnSpPr>
        <p:spPr bwMode="auto">
          <a:xfrm rot="5400000">
            <a:off x="4333875" y="1671638"/>
            <a:ext cx="28575" cy="3000375"/>
          </a:xfrm>
          <a:prstGeom prst="curvedConnector3">
            <a:avLst>
              <a:gd name="adj1" fmla="val 511111"/>
            </a:avLst>
          </a:prstGeom>
          <a:noFill/>
          <a:ln w="38100">
            <a:solidFill>
              <a:srgbClr val="063DE8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8857" name="AutoShape 8"/>
          <p:cNvCxnSpPr>
            <a:cxnSpLocks noChangeShapeType="1"/>
            <a:stCxn id="58" idx="3"/>
            <a:endCxn id="57" idx="5"/>
          </p:cNvCxnSpPr>
          <p:nvPr/>
        </p:nvCxnSpPr>
        <p:spPr bwMode="auto">
          <a:xfrm rot="16200000" flipV="1">
            <a:off x="4333875" y="4903788"/>
            <a:ext cx="28575" cy="3000375"/>
          </a:xfrm>
          <a:prstGeom prst="curvedConnector3">
            <a:avLst>
              <a:gd name="adj1" fmla="val -411111"/>
            </a:avLst>
          </a:prstGeom>
          <a:noFill/>
          <a:ln w="38100">
            <a:solidFill>
              <a:srgbClr val="063DE8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8858" name="AutoShape 9"/>
          <p:cNvCxnSpPr>
            <a:cxnSpLocks noChangeShapeType="1"/>
            <a:stCxn id="57" idx="0"/>
            <a:endCxn id="56" idx="3"/>
          </p:cNvCxnSpPr>
          <p:nvPr/>
        </p:nvCxnSpPr>
        <p:spPr bwMode="auto">
          <a:xfrm rot="-5400000">
            <a:off x="3027363" y="2573338"/>
            <a:ext cx="2236787" cy="3405187"/>
          </a:xfrm>
          <a:prstGeom prst="curvedConnector3">
            <a:avLst>
              <a:gd name="adj1" fmla="val 55852"/>
            </a:avLst>
          </a:prstGeom>
          <a:noFill/>
          <a:ln w="38100">
            <a:solidFill>
              <a:srgbClr val="063DE8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8859" name="AutoShape 10"/>
          <p:cNvCxnSpPr>
            <a:cxnSpLocks noChangeShapeType="1"/>
            <a:stCxn id="55" idx="2"/>
            <a:endCxn id="55" idx="0"/>
          </p:cNvCxnSpPr>
          <p:nvPr/>
        </p:nvCxnSpPr>
        <p:spPr bwMode="auto">
          <a:xfrm rot="10800000" flipH="1">
            <a:off x="1833563" y="2133600"/>
            <a:ext cx="609600" cy="609600"/>
          </a:xfrm>
          <a:prstGeom prst="curvedConnector4">
            <a:avLst>
              <a:gd name="adj1" fmla="val -31250"/>
              <a:gd name="adj2" fmla="val 131250"/>
            </a:avLst>
          </a:prstGeom>
          <a:noFill/>
          <a:ln w="38100">
            <a:solidFill>
              <a:srgbClr val="063DE8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8860" name="Text Box 11"/>
          <p:cNvSpPr txBox="1">
            <a:spLocks noChangeArrowheads="1"/>
          </p:cNvSpPr>
          <p:nvPr/>
        </p:nvSpPr>
        <p:spPr bwMode="auto">
          <a:xfrm>
            <a:off x="457200" y="1752600"/>
            <a:ext cx="11541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63DE8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actually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63DE8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taken</a:t>
            </a:r>
          </a:p>
        </p:txBody>
      </p:sp>
      <p:sp>
        <p:nvSpPr>
          <p:cNvPr id="78861" name="Text Box 12"/>
          <p:cNvSpPr txBox="1">
            <a:spLocks noChangeArrowheads="1"/>
          </p:cNvSpPr>
          <p:nvPr/>
        </p:nvSpPr>
        <p:spPr bwMode="auto">
          <a:xfrm>
            <a:off x="3733800" y="2879725"/>
            <a:ext cx="11541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63DE8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actually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63DE8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taken</a:t>
            </a:r>
          </a:p>
        </p:txBody>
      </p:sp>
      <p:grpSp>
        <p:nvGrpSpPr>
          <p:cNvPr id="78862" name="Group 13"/>
          <p:cNvGrpSpPr>
            <a:grpSpLocks/>
          </p:cNvGrpSpPr>
          <p:nvPr/>
        </p:nvGrpSpPr>
        <p:grpSpPr bwMode="auto">
          <a:xfrm>
            <a:off x="2847975" y="1752600"/>
            <a:ext cx="5392738" cy="5037138"/>
            <a:chOff x="2007" y="916"/>
            <a:chExt cx="3397" cy="3173"/>
          </a:xfrm>
        </p:grpSpPr>
        <p:grpSp>
          <p:nvGrpSpPr>
            <p:cNvPr id="78865" name="Group 14"/>
            <p:cNvGrpSpPr>
              <a:grpSpLocks/>
            </p:cNvGrpSpPr>
            <p:nvPr/>
          </p:nvGrpSpPr>
          <p:grpSpPr bwMode="auto">
            <a:xfrm>
              <a:off x="2007" y="1852"/>
              <a:ext cx="2725" cy="1421"/>
              <a:chOff x="2007" y="1852"/>
              <a:chExt cx="2725" cy="1421"/>
            </a:xfrm>
          </p:grpSpPr>
          <p:cxnSp>
            <p:nvCxnSpPr>
              <p:cNvPr id="78875" name="AutoShape 15"/>
              <p:cNvCxnSpPr>
                <a:cxnSpLocks noChangeShapeType="1"/>
                <a:stCxn id="56" idx="4"/>
                <a:endCxn id="57" idx="7"/>
              </p:cNvCxnSpPr>
              <p:nvPr/>
            </p:nvCxnSpPr>
            <p:spPr bwMode="auto">
              <a:xfrm rot="5400000">
                <a:off x="2369" y="1490"/>
                <a:ext cx="1421" cy="2145"/>
              </a:xfrm>
              <a:prstGeom prst="curvedConnector3">
                <a:avLst>
                  <a:gd name="adj1" fmla="val 50000"/>
                </a:avLst>
              </a:prstGeom>
              <a:noFill/>
              <a:ln w="38100">
                <a:solidFill>
                  <a:srgbClr val="FC0128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77" name="Text Box 16"/>
              <p:cNvSpPr txBox="1">
                <a:spLocks noChangeArrowheads="1"/>
              </p:cNvSpPr>
              <p:nvPr/>
            </p:nvSpPr>
            <p:spPr bwMode="auto">
              <a:xfrm>
                <a:off x="4005" y="2222"/>
                <a:ext cx="727" cy="5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marL="0" marR="0" lvl="0" indent="0" algn="ctr" defTabSz="9144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FC0128"/>
                    </a:solidFill>
                    <a:effectLst/>
                    <a:uLnTx/>
                    <a:uFillTx/>
                    <a:latin typeface="Calibri" charset="0"/>
                    <a:ea typeface="ＭＳ Ｐゴシック" charset="0"/>
                    <a:cs typeface="Calibri" charset="0"/>
                  </a:rPr>
                  <a:t>actually</a:t>
                </a:r>
              </a:p>
              <a:p>
                <a:pPr marL="0" marR="0" lvl="0" indent="0" algn="ctr" defTabSz="9144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FC0128"/>
                    </a:solidFill>
                    <a:effectLst/>
                    <a:uLnTx/>
                    <a:uFillTx/>
                    <a:latin typeface="Calibri" charset="0"/>
                    <a:ea typeface="ＭＳ Ｐゴシック" charset="0"/>
                    <a:cs typeface="Calibri" charset="0"/>
                  </a:rPr>
                  <a:t>!taken</a:t>
                </a:r>
              </a:p>
            </p:txBody>
          </p:sp>
        </p:grpSp>
        <p:grpSp>
          <p:nvGrpSpPr>
            <p:cNvPr id="78866" name="Group 17"/>
            <p:cNvGrpSpPr>
              <a:grpSpLocks/>
            </p:cNvGrpSpPr>
            <p:nvPr/>
          </p:nvGrpSpPr>
          <p:grpSpPr bwMode="auto">
            <a:xfrm>
              <a:off x="4152" y="3528"/>
              <a:ext cx="1252" cy="561"/>
              <a:chOff x="4152" y="3528"/>
              <a:chExt cx="1252" cy="561"/>
            </a:xfrm>
          </p:grpSpPr>
          <p:cxnSp>
            <p:nvCxnSpPr>
              <p:cNvPr id="78873" name="AutoShape 18"/>
              <p:cNvCxnSpPr>
                <a:cxnSpLocks noChangeShapeType="1"/>
                <a:stCxn id="58" idx="6"/>
                <a:endCxn id="58" idx="4"/>
              </p:cNvCxnSpPr>
              <p:nvPr/>
            </p:nvCxnSpPr>
            <p:spPr bwMode="auto">
              <a:xfrm flipH="1">
                <a:off x="4152" y="3528"/>
                <a:ext cx="360" cy="360"/>
              </a:xfrm>
              <a:prstGeom prst="curvedConnector4">
                <a:avLst>
                  <a:gd name="adj1" fmla="val -40000"/>
                  <a:gd name="adj2" fmla="val 140000"/>
                </a:avLst>
              </a:prstGeom>
              <a:noFill/>
              <a:ln w="38100">
                <a:solidFill>
                  <a:srgbClr val="FC0128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75" name="Text Box 19"/>
              <p:cNvSpPr txBox="1">
                <a:spLocks noChangeArrowheads="1"/>
              </p:cNvSpPr>
              <p:nvPr/>
            </p:nvSpPr>
            <p:spPr bwMode="auto">
              <a:xfrm>
                <a:off x="4677" y="3566"/>
                <a:ext cx="727" cy="5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marL="0" marR="0" lvl="0" indent="0" algn="ctr" defTabSz="9144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FC0128"/>
                    </a:solidFill>
                    <a:effectLst/>
                    <a:uLnTx/>
                    <a:uFillTx/>
                    <a:latin typeface="Calibri" charset="0"/>
                    <a:ea typeface="ＭＳ Ｐゴシック" charset="0"/>
                    <a:cs typeface="Calibri" charset="0"/>
                  </a:rPr>
                  <a:t>actually</a:t>
                </a:r>
              </a:p>
              <a:p>
                <a:pPr marL="0" marR="0" lvl="0" indent="0" algn="ctr" defTabSz="9144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FC0128"/>
                    </a:solidFill>
                    <a:effectLst/>
                    <a:uLnTx/>
                    <a:uFillTx/>
                    <a:latin typeface="Calibri" charset="0"/>
                    <a:ea typeface="ＭＳ Ｐゴシック" charset="0"/>
                    <a:cs typeface="Calibri" charset="0"/>
                  </a:rPr>
                  <a:t>!taken</a:t>
                </a:r>
              </a:p>
            </p:txBody>
          </p:sp>
        </p:grpSp>
        <p:grpSp>
          <p:nvGrpSpPr>
            <p:cNvPr id="78867" name="Group 20"/>
            <p:cNvGrpSpPr>
              <a:grpSpLocks/>
            </p:cNvGrpSpPr>
            <p:nvPr/>
          </p:nvGrpSpPr>
          <p:grpSpPr bwMode="auto">
            <a:xfrm>
              <a:off x="2010" y="916"/>
              <a:ext cx="1891" cy="523"/>
              <a:chOff x="2010" y="916"/>
              <a:chExt cx="1891" cy="523"/>
            </a:xfrm>
          </p:grpSpPr>
          <p:cxnSp>
            <p:nvCxnSpPr>
              <p:cNvPr id="78871" name="AutoShape 21"/>
              <p:cNvCxnSpPr>
                <a:cxnSpLocks noChangeShapeType="1"/>
                <a:stCxn id="55" idx="7"/>
                <a:endCxn id="56" idx="1"/>
              </p:cNvCxnSpPr>
              <p:nvPr/>
            </p:nvCxnSpPr>
            <p:spPr bwMode="auto">
              <a:xfrm rot="5400000" flipH="1" flipV="1">
                <a:off x="2952" y="292"/>
                <a:ext cx="8" cy="1891"/>
              </a:xfrm>
              <a:prstGeom prst="curvedConnector3">
                <a:avLst>
                  <a:gd name="adj1" fmla="val 3118014"/>
                </a:avLst>
              </a:prstGeom>
              <a:noFill/>
              <a:ln w="38100">
                <a:solidFill>
                  <a:srgbClr val="FC0128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73" name="Text Box 22"/>
              <p:cNvSpPr txBox="1">
                <a:spLocks noChangeArrowheads="1"/>
              </p:cNvSpPr>
              <p:nvPr/>
            </p:nvSpPr>
            <p:spPr bwMode="auto">
              <a:xfrm>
                <a:off x="2565" y="916"/>
                <a:ext cx="727" cy="5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marL="0" marR="0" lvl="0" indent="0" algn="ctr" defTabSz="9144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FC0128"/>
                    </a:solidFill>
                    <a:effectLst/>
                    <a:uLnTx/>
                    <a:uFillTx/>
                    <a:latin typeface="Calibri" charset="0"/>
                    <a:ea typeface="ＭＳ Ｐゴシック" charset="0"/>
                    <a:cs typeface="Calibri" charset="0"/>
                  </a:rPr>
                  <a:t>actually</a:t>
                </a:r>
              </a:p>
              <a:p>
                <a:pPr marL="0" marR="0" lvl="0" indent="0" algn="ctr" defTabSz="9144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FC0128"/>
                    </a:solidFill>
                    <a:effectLst/>
                    <a:uLnTx/>
                    <a:uFillTx/>
                    <a:latin typeface="Calibri" charset="0"/>
                    <a:ea typeface="ＭＳ Ｐゴシック" charset="0"/>
                    <a:cs typeface="Calibri" charset="0"/>
                  </a:rPr>
                  <a:t>!taken</a:t>
                </a:r>
              </a:p>
            </p:txBody>
          </p:sp>
        </p:grpSp>
        <p:grpSp>
          <p:nvGrpSpPr>
            <p:cNvPr id="78868" name="Group 23"/>
            <p:cNvGrpSpPr>
              <a:grpSpLocks/>
            </p:cNvGrpSpPr>
            <p:nvPr/>
          </p:nvGrpSpPr>
          <p:grpSpPr bwMode="auto">
            <a:xfrm>
              <a:off x="2010" y="2932"/>
              <a:ext cx="1891" cy="523"/>
              <a:chOff x="2010" y="2932"/>
              <a:chExt cx="1891" cy="523"/>
            </a:xfrm>
          </p:grpSpPr>
          <p:cxnSp>
            <p:nvCxnSpPr>
              <p:cNvPr id="78869" name="AutoShape 24"/>
              <p:cNvCxnSpPr>
                <a:cxnSpLocks noChangeShapeType="1"/>
                <a:stCxn id="57" idx="7"/>
                <a:endCxn id="58" idx="1"/>
              </p:cNvCxnSpPr>
              <p:nvPr/>
            </p:nvCxnSpPr>
            <p:spPr bwMode="auto">
              <a:xfrm rot="5400000" flipH="1" flipV="1">
                <a:off x="2952" y="2328"/>
                <a:ext cx="8" cy="1891"/>
              </a:xfrm>
              <a:prstGeom prst="curvedConnector3">
                <a:avLst>
                  <a:gd name="adj1" fmla="val 3118014"/>
                </a:avLst>
              </a:prstGeom>
              <a:noFill/>
              <a:ln w="38100">
                <a:solidFill>
                  <a:srgbClr val="FC0128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71" name="Text Box 25"/>
              <p:cNvSpPr txBox="1">
                <a:spLocks noChangeArrowheads="1"/>
              </p:cNvSpPr>
              <p:nvPr/>
            </p:nvSpPr>
            <p:spPr bwMode="auto">
              <a:xfrm>
                <a:off x="2565" y="2932"/>
                <a:ext cx="727" cy="5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accent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marL="0" marR="0" lvl="0" indent="0" algn="ctr" defTabSz="9144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FC0128"/>
                    </a:solidFill>
                    <a:effectLst/>
                    <a:uLnTx/>
                    <a:uFillTx/>
                    <a:latin typeface="Calibri" charset="0"/>
                    <a:ea typeface="ＭＳ Ｐゴシック" charset="0"/>
                    <a:cs typeface="Calibri" charset="0"/>
                  </a:rPr>
                  <a:t>actually</a:t>
                </a:r>
              </a:p>
              <a:p>
                <a:pPr marL="0" marR="0" lvl="0" indent="0" algn="ctr" defTabSz="9144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FC0128"/>
                    </a:solidFill>
                    <a:effectLst/>
                    <a:uLnTx/>
                    <a:uFillTx/>
                    <a:latin typeface="Calibri" charset="0"/>
                    <a:ea typeface="ＭＳ Ｐゴシック" charset="0"/>
                    <a:cs typeface="Calibri" charset="0"/>
                  </a:rPr>
                  <a:t>!taken</a:t>
                </a:r>
              </a:p>
            </p:txBody>
          </p:sp>
        </p:grpSp>
      </p:grpSp>
      <p:sp>
        <p:nvSpPr>
          <p:cNvPr id="78863" name="Text Box 26"/>
          <p:cNvSpPr txBox="1">
            <a:spLocks noChangeArrowheads="1"/>
          </p:cNvSpPr>
          <p:nvPr/>
        </p:nvSpPr>
        <p:spPr bwMode="auto">
          <a:xfrm>
            <a:off x="3733800" y="6111875"/>
            <a:ext cx="11541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63DE8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actually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63DE8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taken</a:t>
            </a:r>
          </a:p>
        </p:txBody>
      </p:sp>
      <p:sp>
        <p:nvSpPr>
          <p:cNvPr id="78864" name="Text Box 27"/>
          <p:cNvSpPr txBox="1">
            <a:spLocks noChangeArrowheads="1"/>
          </p:cNvSpPr>
          <p:nvPr/>
        </p:nvSpPr>
        <p:spPr bwMode="auto">
          <a:xfrm>
            <a:off x="1828800" y="3825875"/>
            <a:ext cx="11541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63DE8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actually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63DE8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taken</a:t>
            </a:r>
          </a:p>
        </p:txBody>
      </p:sp>
    </p:spTree>
    <p:extLst>
      <p:ext uri="{BB962C8B-B14F-4D97-AF65-F5344CB8AC3E}">
        <p14:creationId xmlns:p14="http://schemas.microsoft.com/office/powerpoint/2010/main" val="4134470021"/>
      </p:ext>
    </p:extLst>
  </p:cSld>
  <p:clrMapOvr>
    <a:masterClrMapping/>
  </p:clrMapOvr>
  <p:transition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Hysteresis Using a 2-bit Counter</a:t>
            </a:r>
          </a:p>
        </p:txBody>
      </p:sp>
      <p:sp>
        <p:nvSpPr>
          <p:cNvPr id="79874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charset="-128"/>
            </a:endParaRPr>
          </a:p>
        </p:txBody>
      </p:sp>
      <p:sp>
        <p:nvSpPr>
          <p:cNvPr id="7987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D5A6C70-5BE4-124A-A49E-8EFF45518524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79876" name="Oval 3"/>
          <p:cNvSpPr>
            <a:spLocks noChangeArrowheads="1"/>
          </p:cNvSpPr>
          <p:nvPr/>
        </p:nvSpPr>
        <p:spPr bwMode="auto">
          <a:xfrm>
            <a:off x="2286000" y="1889125"/>
            <a:ext cx="1143000" cy="1143000"/>
          </a:xfrm>
          <a:prstGeom prst="ellipse">
            <a:avLst/>
          </a:prstGeom>
          <a:solidFill>
            <a:srgbClr val="99CCFF"/>
          </a:solidFill>
          <a:ln w="762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pred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taken</a:t>
            </a:r>
          </a:p>
        </p:txBody>
      </p:sp>
      <p:sp>
        <p:nvSpPr>
          <p:cNvPr id="79877" name="Oval 4"/>
          <p:cNvSpPr>
            <a:spLocks noChangeArrowheads="1"/>
          </p:cNvSpPr>
          <p:nvPr/>
        </p:nvSpPr>
        <p:spPr bwMode="auto">
          <a:xfrm>
            <a:off x="5486400" y="1889125"/>
            <a:ext cx="1143000" cy="1143000"/>
          </a:xfrm>
          <a:prstGeom prst="ellipse">
            <a:avLst/>
          </a:prstGeom>
          <a:solidFill>
            <a:srgbClr val="99CCFF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pred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taken</a:t>
            </a:r>
          </a:p>
        </p:txBody>
      </p:sp>
      <p:sp>
        <p:nvSpPr>
          <p:cNvPr id="79878" name="Oval 5"/>
          <p:cNvSpPr>
            <a:spLocks noChangeArrowheads="1"/>
          </p:cNvSpPr>
          <p:nvPr/>
        </p:nvSpPr>
        <p:spPr bwMode="auto">
          <a:xfrm>
            <a:off x="2286000" y="4479925"/>
            <a:ext cx="1143000" cy="1143000"/>
          </a:xfrm>
          <a:prstGeom prst="ellipse">
            <a:avLst/>
          </a:prstGeom>
          <a:solidFill>
            <a:srgbClr val="FF7C8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pred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!taken</a:t>
            </a:r>
          </a:p>
        </p:txBody>
      </p:sp>
      <p:sp>
        <p:nvSpPr>
          <p:cNvPr id="79879" name="Oval 6"/>
          <p:cNvSpPr>
            <a:spLocks noChangeArrowheads="1"/>
          </p:cNvSpPr>
          <p:nvPr/>
        </p:nvSpPr>
        <p:spPr bwMode="auto">
          <a:xfrm>
            <a:off x="5486400" y="4479925"/>
            <a:ext cx="1143000" cy="1143000"/>
          </a:xfrm>
          <a:prstGeom prst="ellipse">
            <a:avLst/>
          </a:prstGeom>
          <a:solidFill>
            <a:srgbClr val="FF7C80"/>
          </a:solidFill>
          <a:ln w="76200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pred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!taken</a:t>
            </a:r>
          </a:p>
        </p:txBody>
      </p:sp>
      <p:cxnSp>
        <p:nvCxnSpPr>
          <p:cNvPr id="79880" name="AutoShape 7"/>
          <p:cNvCxnSpPr>
            <a:cxnSpLocks noChangeShapeType="1"/>
            <a:stCxn id="79877" idx="6"/>
            <a:endCxn id="79879" idx="6"/>
          </p:cNvCxnSpPr>
          <p:nvPr/>
        </p:nvCxnSpPr>
        <p:spPr bwMode="auto">
          <a:xfrm>
            <a:off x="6638925" y="2460625"/>
            <a:ext cx="28575" cy="2590800"/>
          </a:xfrm>
          <a:prstGeom prst="curvedConnector3">
            <a:avLst>
              <a:gd name="adj1" fmla="val 766667"/>
            </a:avLst>
          </a:prstGeom>
          <a:noFill/>
          <a:ln w="38100">
            <a:solidFill>
              <a:schemeClr val="accent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9881" name="AutoShape 8"/>
          <p:cNvCxnSpPr>
            <a:cxnSpLocks noChangeShapeType="1"/>
            <a:stCxn id="79876" idx="7"/>
            <a:endCxn id="79877" idx="1"/>
          </p:cNvCxnSpPr>
          <p:nvPr/>
        </p:nvCxnSpPr>
        <p:spPr bwMode="auto">
          <a:xfrm rot="5400000" flipV="1">
            <a:off x="4443413" y="836613"/>
            <a:ext cx="28575" cy="2390775"/>
          </a:xfrm>
          <a:prstGeom prst="curvedConnector3">
            <a:avLst>
              <a:gd name="adj1" fmla="val -1250000"/>
            </a:avLst>
          </a:prstGeom>
          <a:noFill/>
          <a:ln w="38100">
            <a:solidFill>
              <a:schemeClr val="accent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9882" name="AutoShape 9"/>
          <p:cNvCxnSpPr>
            <a:cxnSpLocks noChangeShapeType="1"/>
            <a:stCxn id="79877" idx="3"/>
            <a:endCxn id="79876" idx="5"/>
          </p:cNvCxnSpPr>
          <p:nvPr/>
        </p:nvCxnSpPr>
        <p:spPr bwMode="auto">
          <a:xfrm rot="5400000">
            <a:off x="4443413" y="1693863"/>
            <a:ext cx="28575" cy="2390775"/>
          </a:xfrm>
          <a:prstGeom prst="curvedConnector3">
            <a:avLst>
              <a:gd name="adj1" fmla="val 1350000"/>
            </a:avLst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9883" name="AutoShape 10"/>
          <p:cNvCxnSpPr>
            <a:cxnSpLocks noChangeShapeType="1"/>
            <a:stCxn id="79876" idx="2"/>
            <a:endCxn id="79876" idx="0"/>
          </p:cNvCxnSpPr>
          <p:nvPr/>
        </p:nvCxnSpPr>
        <p:spPr bwMode="auto">
          <a:xfrm rot="10800000" flipH="1">
            <a:off x="2247900" y="1851025"/>
            <a:ext cx="609600" cy="609600"/>
          </a:xfrm>
          <a:prstGeom prst="curvedConnector4">
            <a:avLst>
              <a:gd name="adj1" fmla="val -31250"/>
              <a:gd name="adj2" fmla="val 131250"/>
            </a:avLst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9884" name="Text Box 11"/>
          <p:cNvSpPr txBox="1">
            <a:spLocks noChangeArrowheads="1"/>
          </p:cNvSpPr>
          <p:nvPr/>
        </p:nvSpPr>
        <p:spPr bwMode="auto">
          <a:xfrm>
            <a:off x="1023938" y="1285875"/>
            <a:ext cx="1154112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63DE8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actually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63DE8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taken</a:t>
            </a:r>
          </a:p>
        </p:txBody>
      </p:sp>
      <p:sp>
        <p:nvSpPr>
          <p:cNvPr id="79885" name="Text Box 12"/>
          <p:cNvSpPr txBox="1">
            <a:spLocks noChangeArrowheads="1"/>
          </p:cNvSpPr>
          <p:nvPr/>
        </p:nvSpPr>
        <p:spPr bwMode="auto">
          <a:xfrm>
            <a:off x="3843338" y="2809875"/>
            <a:ext cx="1154112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63DE8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actually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63DE8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taken</a:t>
            </a:r>
          </a:p>
        </p:txBody>
      </p:sp>
      <p:sp>
        <p:nvSpPr>
          <p:cNvPr id="79886" name="Text Box 13"/>
          <p:cNvSpPr txBox="1">
            <a:spLocks noChangeArrowheads="1"/>
          </p:cNvSpPr>
          <p:nvPr/>
        </p:nvSpPr>
        <p:spPr bwMode="auto">
          <a:xfrm>
            <a:off x="6891338" y="3190875"/>
            <a:ext cx="1154112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FC0128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actually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FC0128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!taken</a:t>
            </a:r>
          </a:p>
        </p:txBody>
      </p:sp>
      <p:sp>
        <p:nvSpPr>
          <p:cNvPr id="79887" name="Text Box 14"/>
          <p:cNvSpPr txBox="1">
            <a:spLocks noChangeArrowheads="1"/>
          </p:cNvSpPr>
          <p:nvPr/>
        </p:nvSpPr>
        <p:spPr bwMode="auto">
          <a:xfrm>
            <a:off x="3843338" y="1225550"/>
            <a:ext cx="1154112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FC0128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actually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FC0128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!taken</a:t>
            </a:r>
          </a:p>
        </p:txBody>
      </p:sp>
      <p:grpSp>
        <p:nvGrpSpPr>
          <p:cNvPr id="17" name="Group 15"/>
          <p:cNvGrpSpPr>
            <a:grpSpLocks/>
          </p:cNvGrpSpPr>
          <p:nvPr/>
        </p:nvGrpSpPr>
        <p:grpSpPr bwMode="auto">
          <a:xfrm>
            <a:off x="871538" y="2460625"/>
            <a:ext cx="7173912" cy="3770313"/>
            <a:chOff x="549" y="1550"/>
            <a:chExt cx="4519" cy="2375"/>
          </a:xfrm>
        </p:grpSpPr>
        <p:grpSp>
          <p:nvGrpSpPr>
            <p:cNvPr id="79895" name="Group 16"/>
            <p:cNvGrpSpPr>
              <a:grpSpLocks/>
            </p:cNvGrpSpPr>
            <p:nvPr/>
          </p:nvGrpSpPr>
          <p:grpSpPr bwMode="auto">
            <a:xfrm>
              <a:off x="3816" y="3172"/>
              <a:ext cx="1252" cy="523"/>
              <a:chOff x="3816" y="3172"/>
              <a:chExt cx="1252" cy="523"/>
            </a:xfrm>
          </p:grpSpPr>
          <p:cxnSp>
            <p:nvCxnSpPr>
              <p:cNvPr id="79905" name="AutoShape 17"/>
              <p:cNvCxnSpPr>
                <a:cxnSpLocks noChangeShapeType="1"/>
                <a:stCxn id="79879" idx="6"/>
                <a:endCxn id="79879" idx="4"/>
              </p:cNvCxnSpPr>
              <p:nvPr/>
            </p:nvCxnSpPr>
            <p:spPr bwMode="auto">
              <a:xfrm flipH="1">
                <a:off x="3816" y="3182"/>
                <a:ext cx="384" cy="384"/>
              </a:xfrm>
              <a:prstGeom prst="curvedConnector4">
                <a:avLst>
                  <a:gd name="adj1" fmla="val -31250"/>
                  <a:gd name="adj2" fmla="val 131250"/>
                </a:avLst>
              </a:prstGeom>
              <a:noFill/>
              <a:ln w="38100">
                <a:solidFill>
                  <a:schemeClr val="accent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79906" name="Text Box 18"/>
              <p:cNvSpPr txBox="1">
                <a:spLocks noChangeArrowheads="1"/>
              </p:cNvSpPr>
              <p:nvPr/>
            </p:nvSpPr>
            <p:spPr bwMode="auto">
              <a:xfrm>
                <a:off x="4341" y="3172"/>
                <a:ext cx="727" cy="5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FC0128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actually</a:t>
                </a: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FC0128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!taken</a:t>
                </a:r>
              </a:p>
            </p:txBody>
          </p:sp>
        </p:grpSp>
        <p:grpSp>
          <p:nvGrpSpPr>
            <p:cNvPr id="79896" name="Group 19"/>
            <p:cNvGrpSpPr>
              <a:grpSpLocks/>
            </p:cNvGrpSpPr>
            <p:nvPr/>
          </p:nvGrpSpPr>
          <p:grpSpPr bwMode="auto">
            <a:xfrm>
              <a:off x="2055" y="2442"/>
              <a:ext cx="1506" cy="523"/>
              <a:chOff x="2055" y="2442"/>
              <a:chExt cx="1506" cy="523"/>
            </a:xfrm>
          </p:grpSpPr>
          <p:cxnSp>
            <p:nvCxnSpPr>
              <p:cNvPr id="79903" name="AutoShape 20"/>
              <p:cNvCxnSpPr>
                <a:cxnSpLocks noChangeShapeType="1"/>
                <a:stCxn id="79878" idx="7"/>
                <a:endCxn id="79879" idx="1"/>
              </p:cNvCxnSpPr>
              <p:nvPr/>
            </p:nvCxnSpPr>
            <p:spPr bwMode="auto">
              <a:xfrm rot="-5400000">
                <a:off x="2799" y="2159"/>
                <a:ext cx="18" cy="1506"/>
              </a:xfrm>
              <a:prstGeom prst="curvedConnector3">
                <a:avLst>
                  <a:gd name="adj1" fmla="val 1350000"/>
                </a:avLst>
              </a:prstGeom>
              <a:noFill/>
              <a:ln w="38100">
                <a:solidFill>
                  <a:schemeClr val="accent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79904" name="Text Box 21"/>
              <p:cNvSpPr txBox="1">
                <a:spLocks noChangeArrowheads="1"/>
              </p:cNvSpPr>
              <p:nvPr/>
            </p:nvSpPr>
            <p:spPr bwMode="auto">
              <a:xfrm>
                <a:off x="2421" y="2442"/>
                <a:ext cx="727" cy="5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FC0128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actually</a:t>
                </a: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FC0128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!taken</a:t>
                </a:r>
              </a:p>
            </p:txBody>
          </p:sp>
        </p:grpSp>
        <p:grpSp>
          <p:nvGrpSpPr>
            <p:cNvPr id="79897" name="Group 22"/>
            <p:cNvGrpSpPr>
              <a:grpSpLocks/>
            </p:cNvGrpSpPr>
            <p:nvPr/>
          </p:nvGrpSpPr>
          <p:grpSpPr bwMode="auto">
            <a:xfrm>
              <a:off x="2055" y="3402"/>
              <a:ext cx="1506" cy="523"/>
              <a:chOff x="2055" y="3402"/>
              <a:chExt cx="1506" cy="523"/>
            </a:xfrm>
          </p:grpSpPr>
          <p:cxnSp>
            <p:nvCxnSpPr>
              <p:cNvPr id="79901" name="AutoShape 23"/>
              <p:cNvCxnSpPr>
                <a:cxnSpLocks noChangeShapeType="1"/>
                <a:stCxn id="79879" idx="3"/>
                <a:endCxn id="79878" idx="5"/>
              </p:cNvCxnSpPr>
              <p:nvPr/>
            </p:nvCxnSpPr>
            <p:spPr bwMode="auto">
              <a:xfrm rot="16200000" flipV="1">
                <a:off x="2799" y="2699"/>
                <a:ext cx="18" cy="1506"/>
              </a:xfrm>
              <a:prstGeom prst="curvedConnector3">
                <a:avLst>
                  <a:gd name="adj1" fmla="val -1250000"/>
                </a:avLst>
              </a:prstGeom>
              <a:noFill/>
              <a:ln w="38100">
                <a:solidFill>
                  <a:schemeClr val="accent2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79902" name="Text Box 24"/>
              <p:cNvSpPr txBox="1">
                <a:spLocks noChangeArrowheads="1"/>
              </p:cNvSpPr>
              <p:nvPr/>
            </p:nvSpPr>
            <p:spPr bwMode="auto">
              <a:xfrm>
                <a:off x="2421" y="3402"/>
                <a:ext cx="727" cy="5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63DE8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actually</a:t>
                </a: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63DE8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taken</a:t>
                </a:r>
              </a:p>
            </p:txBody>
          </p:sp>
        </p:grpSp>
        <p:grpSp>
          <p:nvGrpSpPr>
            <p:cNvPr id="79898" name="Group 25"/>
            <p:cNvGrpSpPr>
              <a:grpSpLocks/>
            </p:cNvGrpSpPr>
            <p:nvPr/>
          </p:nvGrpSpPr>
          <p:grpSpPr bwMode="auto">
            <a:xfrm>
              <a:off x="549" y="1550"/>
              <a:ext cx="885" cy="1632"/>
              <a:chOff x="549" y="1550"/>
              <a:chExt cx="885" cy="1632"/>
            </a:xfrm>
          </p:grpSpPr>
          <p:cxnSp>
            <p:nvCxnSpPr>
              <p:cNvPr id="79899" name="AutoShape 26"/>
              <p:cNvCxnSpPr>
                <a:cxnSpLocks noChangeShapeType="1"/>
                <a:stCxn id="79878" idx="2"/>
                <a:endCxn id="79876" idx="2"/>
              </p:cNvCxnSpPr>
              <p:nvPr/>
            </p:nvCxnSpPr>
            <p:spPr bwMode="auto">
              <a:xfrm rot="10800000">
                <a:off x="1416" y="1550"/>
                <a:ext cx="18" cy="1632"/>
              </a:xfrm>
              <a:prstGeom prst="curvedConnector3">
                <a:avLst>
                  <a:gd name="adj1" fmla="val 766667"/>
                </a:avLst>
              </a:prstGeom>
              <a:noFill/>
              <a:ln w="38100">
                <a:solidFill>
                  <a:schemeClr val="accent2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79900" name="Text Box 27"/>
              <p:cNvSpPr txBox="1">
                <a:spLocks noChangeArrowheads="1"/>
              </p:cNvSpPr>
              <p:nvPr/>
            </p:nvSpPr>
            <p:spPr bwMode="auto">
              <a:xfrm>
                <a:off x="549" y="2106"/>
                <a:ext cx="727" cy="5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63DE8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actually</a:t>
                </a: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63DE8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taken</a:t>
                </a:r>
              </a:p>
            </p:txBody>
          </p:sp>
        </p:grpSp>
      </p:grpSp>
      <p:sp>
        <p:nvSpPr>
          <p:cNvPr id="79889" name="Text Box 28"/>
          <p:cNvSpPr txBox="1">
            <a:spLocks noChangeArrowheads="1"/>
          </p:cNvSpPr>
          <p:nvPr/>
        </p:nvSpPr>
        <p:spPr bwMode="auto">
          <a:xfrm>
            <a:off x="441325" y="6407150"/>
            <a:ext cx="60579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919191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Change prediction after 2 consecutive mistakes</a:t>
            </a:r>
          </a:p>
        </p:txBody>
      </p:sp>
      <p:grpSp>
        <p:nvGrpSpPr>
          <p:cNvPr id="31" name="Group 29"/>
          <p:cNvGrpSpPr>
            <a:grpSpLocks/>
          </p:cNvGrpSpPr>
          <p:nvPr/>
        </p:nvGrpSpPr>
        <p:grpSpPr bwMode="auto">
          <a:xfrm>
            <a:off x="0" y="1196975"/>
            <a:ext cx="8990013" cy="4822825"/>
            <a:chOff x="0" y="754"/>
            <a:chExt cx="5663" cy="3038"/>
          </a:xfrm>
        </p:grpSpPr>
        <p:sp>
          <p:nvSpPr>
            <p:cNvPr id="79891" name="AutoShape 30"/>
            <p:cNvSpPr>
              <a:spLocks noChangeArrowheads="1"/>
            </p:cNvSpPr>
            <p:nvPr/>
          </p:nvSpPr>
          <p:spPr bwMode="auto">
            <a:xfrm>
              <a:off x="4321" y="754"/>
              <a:ext cx="1103" cy="719"/>
            </a:xfrm>
            <a:prstGeom prst="cloudCallout">
              <a:avLst>
                <a:gd name="adj1" fmla="val -64505"/>
                <a:gd name="adj2" fmla="val 59778"/>
              </a:avLst>
            </a:prstGeom>
            <a:noFill/>
            <a:ln w="19050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919191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“</a:t>
              </a:r>
              <a:r>
                <a:rPr kumimoji="0" lang="en-US" altLang="ja-JP" sz="2400" b="0" i="0" u="none" strike="noStrike" kern="1200" cap="none" spc="0" normalizeH="0" baseline="0" noProof="0">
                  <a:ln>
                    <a:noFill/>
                  </a:ln>
                  <a:solidFill>
                    <a:srgbClr val="919191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weakly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919191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taken</a:t>
              </a:r>
              <a:r>
                <a:rPr kumimoji="0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919191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”</a:t>
              </a: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919191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9892" name="AutoShape 31"/>
            <p:cNvSpPr>
              <a:spLocks noChangeArrowheads="1"/>
            </p:cNvSpPr>
            <p:nvPr/>
          </p:nvSpPr>
          <p:spPr bwMode="auto">
            <a:xfrm flipH="1">
              <a:off x="3" y="1195"/>
              <a:ext cx="1198" cy="708"/>
            </a:xfrm>
            <a:prstGeom prst="cloudCallout">
              <a:avLst>
                <a:gd name="adj1" fmla="val -73833"/>
                <a:gd name="adj2" fmla="val -9292"/>
              </a:avLst>
            </a:prstGeom>
            <a:noFill/>
            <a:ln w="19050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919191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“</a:t>
              </a:r>
              <a:r>
                <a:rPr kumimoji="0" lang="en-US" altLang="ja-JP" sz="2400" b="0" i="0" u="none" strike="noStrike" kern="1200" cap="none" spc="0" normalizeH="0" baseline="0" noProof="0">
                  <a:ln>
                    <a:noFill/>
                  </a:ln>
                  <a:solidFill>
                    <a:srgbClr val="919191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strongly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919191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taken</a:t>
              </a:r>
              <a:r>
                <a:rPr kumimoji="0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919191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”</a:t>
              </a: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919191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9893" name="AutoShape 32"/>
            <p:cNvSpPr>
              <a:spLocks noChangeArrowheads="1"/>
            </p:cNvSpPr>
            <p:nvPr/>
          </p:nvSpPr>
          <p:spPr bwMode="auto">
            <a:xfrm flipH="1">
              <a:off x="0" y="3073"/>
              <a:ext cx="1199" cy="719"/>
            </a:xfrm>
            <a:prstGeom prst="cloudCallout">
              <a:avLst>
                <a:gd name="adj1" fmla="val -73833"/>
                <a:gd name="adj2" fmla="val -9292"/>
              </a:avLst>
            </a:prstGeom>
            <a:noFill/>
            <a:ln w="19050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919191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“</a:t>
              </a:r>
              <a:r>
                <a:rPr kumimoji="0" lang="en-US" altLang="ja-JP" sz="2400" b="0" i="0" u="none" strike="noStrike" kern="1200" cap="none" spc="0" normalizeH="0" baseline="0" noProof="0">
                  <a:ln>
                    <a:noFill/>
                  </a:ln>
                  <a:solidFill>
                    <a:srgbClr val="919191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weakly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919191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!taken</a:t>
              </a:r>
              <a:r>
                <a:rPr kumimoji="0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919191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”</a:t>
              </a: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919191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9894" name="AutoShape 33"/>
            <p:cNvSpPr>
              <a:spLocks noChangeArrowheads="1"/>
            </p:cNvSpPr>
            <p:nvPr/>
          </p:nvSpPr>
          <p:spPr bwMode="auto">
            <a:xfrm>
              <a:off x="4416" y="2396"/>
              <a:ext cx="1247" cy="708"/>
            </a:xfrm>
            <a:prstGeom prst="cloudCallout">
              <a:avLst>
                <a:gd name="adj1" fmla="val -74921"/>
                <a:gd name="adj2" fmla="val 52227"/>
              </a:avLst>
            </a:prstGeom>
            <a:noFill/>
            <a:ln w="19050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919191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“</a:t>
              </a:r>
              <a:r>
                <a:rPr kumimoji="0" lang="en-US" altLang="ja-JP" sz="2400" b="0" i="0" u="none" strike="noStrike" kern="1200" cap="none" spc="0" normalizeH="0" baseline="0" noProof="0">
                  <a:ln>
                    <a:noFill/>
                  </a:ln>
                  <a:solidFill>
                    <a:srgbClr val="919191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strongly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919191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!taken</a:t>
              </a:r>
              <a:r>
                <a:rPr kumimoji="0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919191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”</a:t>
              </a: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919191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4009111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Is This Good Enough?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~85-90% accuracy for </a:t>
            </a:r>
            <a:r>
              <a:rPr lang="en-US" altLang="en-US" b="1">
                <a:ea typeface="ＭＳ Ｐゴシック" charset="-128"/>
              </a:rPr>
              <a:t>many</a:t>
            </a:r>
            <a:r>
              <a:rPr lang="en-US" altLang="en-US">
                <a:ea typeface="ＭＳ Ｐゴシック" charset="-128"/>
              </a:rPr>
              <a:t> programs with 2-bit counter based prediction (also called 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bimodal prediction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Is this good enough?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How big is the branch problem?</a:t>
            </a:r>
          </a:p>
        </p:txBody>
      </p:sp>
      <p:sp>
        <p:nvSpPr>
          <p:cNvPr id="8089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54E08AB-3F6D-964E-B57C-11A331955734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8928821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Let’s Do the Exercise Again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228600" y="877888"/>
            <a:ext cx="8610600" cy="5194300"/>
          </a:xfrm>
        </p:spPr>
        <p:txBody>
          <a:bodyPr/>
          <a:lstStyle/>
          <a:p>
            <a:pPr>
              <a:buFont typeface="Wingdings" charset="0"/>
              <a:buChar char="n"/>
              <a:defRPr/>
            </a:pPr>
            <a:r>
              <a:rPr lang="en-US" sz="2000" dirty="0"/>
              <a:t>Assume N = 20 (20 pipe stages), W = 5 (5 wide fetch)</a:t>
            </a:r>
          </a:p>
          <a:p>
            <a:pPr marL="342900" lvl="1" indent="-342900">
              <a:buClr>
                <a:schemeClr val="accent1"/>
              </a:buClr>
              <a:buSzPct val="65000"/>
              <a:buFont typeface="Wingdings" charset="0"/>
              <a:buChar char="n"/>
              <a:defRPr/>
            </a:pPr>
            <a:r>
              <a:rPr lang="en-US" sz="2000" dirty="0"/>
              <a:t>Assume: </a:t>
            </a:r>
            <a:r>
              <a:rPr lang="en-US" sz="2000" dirty="0">
                <a:ea typeface="ＭＳ Ｐゴシック" charset="0"/>
              </a:rPr>
              <a:t>1 out of 5 instructions is a branch </a:t>
            </a:r>
          </a:p>
          <a:p>
            <a:pPr marL="342900" lvl="1" indent="-342900">
              <a:buClr>
                <a:schemeClr val="accent1"/>
              </a:buClr>
              <a:buSzPct val="65000"/>
              <a:buFont typeface="Wingdings" charset="0"/>
              <a:buChar char="n"/>
              <a:defRPr/>
            </a:pPr>
            <a:r>
              <a:rPr lang="en-US" sz="2000" dirty="0">
                <a:ea typeface="ＭＳ Ｐゴシック" charset="0"/>
              </a:rPr>
              <a:t>Assume: Each 5 instruction-block ends with a branch</a:t>
            </a:r>
            <a:endParaRPr lang="en-US" sz="2000" dirty="0"/>
          </a:p>
          <a:p>
            <a:pPr>
              <a:buFont typeface="Wingdings" charset="0"/>
              <a:buChar char="n"/>
              <a:defRPr/>
            </a:pPr>
            <a:endParaRPr lang="en-US" sz="1000" dirty="0"/>
          </a:p>
          <a:p>
            <a:pPr>
              <a:buFont typeface="Wingdings" charset="0"/>
              <a:buChar char="n"/>
              <a:defRPr/>
            </a:pPr>
            <a:r>
              <a:rPr lang="en-US" sz="2200" dirty="0"/>
              <a:t>How long does it take to fetch 500 instructions? 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sz="2000" dirty="0">
                <a:ea typeface="ＭＳ Ｐゴシック" charset="0"/>
              </a:rPr>
              <a:t>100% accuracy </a:t>
            </a:r>
          </a:p>
          <a:p>
            <a:pPr lvl="2">
              <a:buFont typeface="Wingdings" charset="0"/>
              <a:buChar char="n"/>
              <a:defRPr/>
            </a:pPr>
            <a:r>
              <a:rPr lang="en-US" sz="1600" dirty="0">
                <a:solidFill>
                  <a:srgbClr val="FF0000"/>
                </a:solidFill>
                <a:ea typeface="ＭＳ Ｐゴシック" charset="0"/>
              </a:rPr>
              <a:t>100 cycles </a:t>
            </a:r>
            <a:r>
              <a:rPr lang="en-US" sz="1600" dirty="0">
                <a:ea typeface="ＭＳ Ｐゴシック" charset="0"/>
              </a:rPr>
              <a:t>(all instructions fetched on the correct path)</a:t>
            </a:r>
          </a:p>
          <a:p>
            <a:pPr lvl="2">
              <a:buFont typeface="Wingdings" charset="0"/>
              <a:buChar char="n"/>
              <a:defRPr/>
            </a:pPr>
            <a:r>
              <a:rPr lang="en-US" sz="1600" dirty="0">
                <a:ea typeface="ＭＳ Ｐゴシック" charset="0"/>
              </a:rPr>
              <a:t>No wasted work; IPC = 500/100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sz="2000" dirty="0">
                <a:ea typeface="ＭＳ Ｐゴシック" charset="0"/>
              </a:rPr>
              <a:t>90% accuracy</a:t>
            </a:r>
          </a:p>
          <a:p>
            <a:pPr lvl="2">
              <a:buFont typeface="Wingdings" charset="0"/>
              <a:buChar char="n"/>
              <a:defRPr/>
            </a:pPr>
            <a:r>
              <a:rPr lang="en-US" sz="1600" dirty="0">
                <a:ea typeface="ＭＳ Ｐゴシック" charset="0"/>
              </a:rPr>
              <a:t>100 (correct path) + 20 * 10 (wrong path) = </a:t>
            </a:r>
            <a:r>
              <a:rPr lang="en-US" sz="1600" dirty="0">
                <a:solidFill>
                  <a:srgbClr val="FF0000"/>
                </a:solidFill>
                <a:ea typeface="ＭＳ Ｐゴシック" charset="0"/>
              </a:rPr>
              <a:t>300 cycles </a:t>
            </a:r>
          </a:p>
          <a:p>
            <a:pPr lvl="2">
              <a:buFont typeface="Wingdings" charset="0"/>
              <a:buChar char="n"/>
              <a:defRPr/>
            </a:pPr>
            <a:r>
              <a:rPr lang="en-US" sz="1600" dirty="0">
                <a:solidFill>
                  <a:srgbClr val="FF0000"/>
                </a:solidFill>
                <a:ea typeface="ＭＳ Ｐゴシック" charset="0"/>
              </a:rPr>
              <a:t>200% extra instructions fetched; IPC = 500/300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sz="2000" dirty="0">
                <a:ea typeface="ＭＳ Ｐゴシック" charset="0"/>
              </a:rPr>
              <a:t>85% accuracy</a:t>
            </a:r>
          </a:p>
          <a:p>
            <a:pPr lvl="2">
              <a:buFont typeface="Wingdings" charset="0"/>
              <a:buChar char="n"/>
              <a:defRPr/>
            </a:pPr>
            <a:r>
              <a:rPr lang="en-US" sz="1600" dirty="0">
                <a:ea typeface="ＭＳ Ｐゴシック" charset="0"/>
              </a:rPr>
              <a:t>100 (correct path) + 20 * 15 (wrong path) = </a:t>
            </a:r>
            <a:r>
              <a:rPr lang="en-US" sz="1600" dirty="0">
                <a:solidFill>
                  <a:srgbClr val="FF0000"/>
                </a:solidFill>
                <a:ea typeface="ＭＳ Ｐゴシック" charset="0"/>
              </a:rPr>
              <a:t>400 cycles</a:t>
            </a:r>
          </a:p>
          <a:p>
            <a:pPr lvl="2">
              <a:buFont typeface="Wingdings" charset="0"/>
              <a:buChar char="n"/>
              <a:defRPr/>
            </a:pPr>
            <a:r>
              <a:rPr lang="en-US" sz="1600" dirty="0">
                <a:solidFill>
                  <a:srgbClr val="FF0000"/>
                </a:solidFill>
                <a:ea typeface="ＭＳ Ｐゴシック" charset="0"/>
              </a:rPr>
              <a:t>300% extra instructions fetched; IPC = 500/400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sz="2000" dirty="0">
                <a:ea typeface="ＭＳ Ｐゴシック" charset="0"/>
              </a:rPr>
              <a:t>80% accuracy</a:t>
            </a:r>
          </a:p>
          <a:p>
            <a:pPr lvl="2">
              <a:buFont typeface="Wingdings" charset="0"/>
              <a:buChar char="n"/>
              <a:defRPr/>
            </a:pPr>
            <a:r>
              <a:rPr lang="en-US" sz="1600" dirty="0">
                <a:ea typeface="ＭＳ Ｐゴシック" charset="0"/>
              </a:rPr>
              <a:t>100 (correct path) + 20 * 20 (wrong path) = </a:t>
            </a:r>
            <a:r>
              <a:rPr lang="en-US" sz="1600" dirty="0">
                <a:solidFill>
                  <a:srgbClr val="FF0000"/>
                </a:solidFill>
                <a:ea typeface="ＭＳ Ｐゴシック" charset="0"/>
              </a:rPr>
              <a:t>500 cycles </a:t>
            </a:r>
          </a:p>
          <a:p>
            <a:pPr lvl="2">
              <a:buFont typeface="Wingdings" charset="0"/>
              <a:buChar char="n"/>
              <a:defRPr/>
            </a:pPr>
            <a:r>
              <a:rPr lang="en-US" sz="1600" dirty="0">
                <a:solidFill>
                  <a:srgbClr val="FF0000"/>
                </a:solidFill>
                <a:ea typeface="ＭＳ Ｐゴシック" charset="0"/>
              </a:rPr>
              <a:t>400% extra instructions fetched; IPC = 500/500</a:t>
            </a:r>
          </a:p>
          <a:p>
            <a:pPr lvl="2">
              <a:buFont typeface="Wingdings" charset="0"/>
              <a:buChar char="n"/>
              <a:defRPr/>
            </a:pPr>
            <a:endParaRPr lang="en-US" sz="1600" dirty="0">
              <a:ea typeface="ＭＳ Ｐゴシック" charset="0"/>
            </a:endParaRPr>
          </a:p>
          <a:p>
            <a:pPr>
              <a:buFont typeface="Wingdings" charset="0"/>
              <a:buChar char="n"/>
              <a:defRPr/>
            </a:pPr>
            <a:endParaRPr lang="en-US" dirty="0"/>
          </a:p>
        </p:txBody>
      </p:sp>
      <p:sp>
        <p:nvSpPr>
          <p:cNvPr id="9216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41783A5-5017-0D46-94EA-85D63248A24A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8114132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Can We Do Better: Two-Level Prediction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Last-time and 2BC predictors exploit “last-time” predictability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Realization 1: A branch’s outcome can be correlated with other branches’ outcomes</a:t>
            </a:r>
          </a:p>
          <a:p>
            <a:pPr lvl="1"/>
            <a:r>
              <a:rPr lang="en-US" altLang="en-US">
                <a:ea typeface="ＭＳ Ｐゴシック" charset="-128"/>
              </a:rPr>
              <a:t>Global branch correlation 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Realization 2: A branch’s outcome can be correlated with past outcomes of the same branch (other than the outcome of the branch “last-time” it was executed)</a:t>
            </a:r>
          </a:p>
          <a:p>
            <a:pPr lvl="1"/>
            <a:r>
              <a:rPr lang="en-US" altLang="en-US">
                <a:ea typeface="ＭＳ Ｐゴシック" charset="-128"/>
              </a:rPr>
              <a:t>Local branch correlation</a:t>
            </a: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9318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8E16AA9-334E-214D-B729-5F33D9C3F74B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2400" y="2209800"/>
            <a:ext cx="8458200" cy="1447800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Arial" pitchFamily="-107" charset="0"/>
              <a:cs typeface="Arial" pitchFamily="-107" charset="0"/>
            </a:endParaRPr>
          </a:p>
        </p:txBody>
      </p:sp>
      <p:sp>
        <p:nvSpPr>
          <p:cNvPr id="93189" name="Rectangle 1"/>
          <p:cNvSpPr>
            <a:spLocks noChangeArrowheads="1"/>
          </p:cNvSpPr>
          <p:nvPr/>
        </p:nvSpPr>
        <p:spPr bwMode="auto">
          <a:xfrm>
            <a:off x="152400" y="6488113"/>
            <a:ext cx="8382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Yeh and Patt, </a:t>
            </a:r>
            <a:r>
              <a: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“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Two-Level Adaptive Training Branch Prediction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,</a:t>
            </a:r>
            <a:r>
              <a: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”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 MICRO 1991.</a:t>
            </a:r>
          </a:p>
        </p:txBody>
      </p:sp>
    </p:spTree>
    <p:extLst>
      <p:ext uri="{BB962C8B-B14F-4D97-AF65-F5344CB8AC3E}">
        <p14:creationId xmlns:p14="http://schemas.microsoft.com/office/powerpoint/2010/main" val="274470067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Global Branch Correlation (I)</a:t>
            </a:r>
          </a:p>
        </p:txBody>
      </p:sp>
      <p:sp>
        <p:nvSpPr>
          <p:cNvPr id="44035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Recently executed branch outcomes in the execution path are correlated with the outcome of the next branch</a:t>
            </a:r>
          </a:p>
          <a:p>
            <a:endParaRPr lang="en-US" altLang="en-US">
              <a:solidFill>
                <a:srgbClr val="0000FF"/>
              </a:solidFill>
              <a:ea typeface="ＭＳ Ｐゴシック" charset="-128"/>
            </a:endParaRPr>
          </a:p>
          <a:p>
            <a:endParaRPr lang="en-US" altLang="en-US">
              <a:solidFill>
                <a:srgbClr val="0000FF"/>
              </a:solidFill>
              <a:ea typeface="ＭＳ Ｐゴシック" charset="-128"/>
            </a:endParaRPr>
          </a:p>
          <a:p>
            <a:endParaRPr lang="en-US" altLang="en-US">
              <a:solidFill>
                <a:srgbClr val="0000FF"/>
              </a:solidFill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If first branch not taken, second also not taken</a:t>
            </a: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If first branch taken, second definitely not taken</a:t>
            </a:r>
          </a:p>
        </p:txBody>
      </p:sp>
      <p:sp>
        <p:nvSpPr>
          <p:cNvPr id="9421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6E47515-8305-5141-8A4E-D1DD4A5EC34F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pic>
        <p:nvPicPr>
          <p:cNvPr id="4403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7038" y="1981200"/>
            <a:ext cx="3209925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0413" y="3886200"/>
            <a:ext cx="2543175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085659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Global Branch Correlation (II)</a:t>
            </a:r>
          </a:p>
        </p:txBody>
      </p:sp>
      <p:sp>
        <p:nvSpPr>
          <p:cNvPr id="95234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7086600" cy="5194300"/>
          </a:xfrm>
        </p:spPr>
        <p:txBody>
          <a:bodyPr/>
          <a:lstStyle/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If Y and Z both taken, then X also taken</a:t>
            </a:r>
          </a:p>
          <a:p>
            <a:r>
              <a:rPr lang="en-US" altLang="en-US">
                <a:ea typeface="ＭＳ Ｐゴシック" charset="-128"/>
              </a:rPr>
              <a:t>If Y or Z not taken, then X also not taken</a:t>
            </a: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9523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BF93913-4146-1A44-A38D-3F460AB7E379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pic>
        <p:nvPicPr>
          <p:cNvPr id="9523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996950"/>
            <a:ext cx="3062288" cy="149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6009088"/>
      </p:ext>
    </p:extLst>
  </p:cSld>
  <p:clrMapOvr>
    <a:masterClrMapping/>
  </p:clrMapOvr>
  <p:transition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Global Branch Correlation (III)</a:t>
            </a:r>
          </a:p>
        </p:txBody>
      </p:sp>
      <p:sp>
        <p:nvSpPr>
          <p:cNvPr id="96258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Eqntott, SPEC’92: Generates truth table from Boolean expr.</a:t>
            </a:r>
          </a:p>
          <a:p>
            <a:endParaRPr lang="en-US" altLang="en-US">
              <a:ea typeface="ＭＳ Ｐゴシック" charset="-128"/>
            </a:endParaRPr>
          </a:p>
          <a:p>
            <a:pPr lvl="1">
              <a:buFontTx/>
              <a:buNone/>
            </a:pPr>
            <a:r>
              <a:rPr lang="en-US" altLang="en-US">
                <a:ea typeface="ＭＳ Ｐゴシック" charset="-128"/>
              </a:rPr>
              <a:t>	if (aa==2)			;; </a:t>
            </a:r>
            <a:r>
              <a:rPr lang="en-US" altLang="en-US">
                <a:solidFill>
                  <a:schemeClr val="accent1"/>
                </a:solidFill>
                <a:ea typeface="ＭＳ Ｐゴシック" charset="-128"/>
              </a:rPr>
              <a:t>B1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charset="-128"/>
              </a:rPr>
              <a:t>		     aa=0;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charset="-128"/>
              </a:rPr>
              <a:t>	if (bb==2)			;; </a:t>
            </a:r>
            <a:r>
              <a:rPr lang="en-US" altLang="en-US">
                <a:solidFill>
                  <a:schemeClr val="accent1"/>
                </a:solidFill>
                <a:ea typeface="ＭＳ Ｐゴシック" charset="-128"/>
              </a:rPr>
              <a:t>B2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charset="-128"/>
              </a:rPr>
              <a:t>		     bb=0;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charset="-128"/>
              </a:rPr>
              <a:t>	if (aa!=bb) {	    	          ;; </a:t>
            </a:r>
            <a:r>
              <a:rPr lang="en-US" altLang="en-US">
                <a:solidFill>
                  <a:schemeClr val="accent1"/>
                </a:solidFill>
                <a:ea typeface="ＭＳ Ｐゴシック" charset="-128"/>
              </a:rPr>
              <a:t>B3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charset="-128"/>
              </a:rPr>
              <a:t>		     ….</a:t>
            </a:r>
          </a:p>
          <a:p>
            <a:pPr lvl="1">
              <a:buFontTx/>
              <a:buNone/>
            </a:pPr>
            <a:r>
              <a:rPr lang="en-US" altLang="en-US">
                <a:ea typeface="ＭＳ Ｐゴシック" charset="-128"/>
              </a:rPr>
              <a:t>      }</a:t>
            </a:r>
          </a:p>
          <a:p>
            <a:endParaRPr lang="en-US" altLang="en-US">
              <a:ea typeface="ＭＳ Ｐゴシック" charset="-128"/>
            </a:endParaRPr>
          </a:p>
          <a:p>
            <a:pPr lvl="1">
              <a:buFontTx/>
              <a:buNone/>
            </a:pPr>
            <a:r>
              <a:rPr lang="en-US" altLang="en-US">
                <a:solidFill>
                  <a:schemeClr val="bg2"/>
                </a:solidFill>
                <a:ea typeface="ＭＳ Ｐゴシック" charset="-128"/>
              </a:rPr>
              <a:t>If </a:t>
            </a:r>
            <a:r>
              <a:rPr lang="en-US" altLang="en-US">
                <a:solidFill>
                  <a:schemeClr val="accent1"/>
                </a:solidFill>
                <a:ea typeface="ＭＳ Ｐゴシック" charset="-128"/>
              </a:rPr>
              <a:t>B1</a:t>
            </a:r>
            <a:r>
              <a:rPr lang="en-US" altLang="en-US">
                <a:solidFill>
                  <a:schemeClr val="bg2"/>
                </a:solidFill>
                <a:ea typeface="ＭＳ Ｐゴシック" charset="-128"/>
              </a:rPr>
              <a:t> is not taken (i.e., aa==0@</a:t>
            </a:r>
            <a:r>
              <a:rPr lang="en-US" altLang="en-US">
                <a:solidFill>
                  <a:schemeClr val="accent1"/>
                </a:solidFill>
                <a:ea typeface="ＭＳ Ｐゴシック" charset="-128"/>
              </a:rPr>
              <a:t>B3</a:t>
            </a:r>
            <a:r>
              <a:rPr lang="en-US" altLang="en-US">
                <a:solidFill>
                  <a:schemeClr val="bg2"/>
                </a:solidFill>
                <a:ea typeface="ＭＳ Ｐゴシック" charset="-128"/>
              </a:rPr>
              <a:t>) and </a:t>
            </a:r>
            <a:r>
              <a:rPr lang="en-US" altLang="en-US">
                <a:solidFill>
                  <a:schemeClr val="accent1"/>
                </a:solidFill>
                <a:ea typeface="ＭＳ Ｐゴシック" charset="-128"/>
              </a:rPr>
              <a:t>B2</a:t>
            </a:r>
            <a:r>
              <a:rPr lang="en-US" altLang="en-US">
                <a:solidFill>
                  <a:schemeClr val="bg2"/>
                </a:solidFill>
                <a:ea typeface="ＭＳ Ｐゴシック" charset="-128"/>
              </a:rPr>
              <a:t> is not taken (i.e. bb=0@</a:t>
            </a:r>
            <a:r>
              <a:rPr lang="en-US" altLang="en-US">
                <a:solidFill>
                  <a:schemeClr val="accent1"/>
                </a:solidFill>
                <a:ea typeface="ＭＳ Ｐゴシック" charset="-128"/>
              </a:rPr>
              <a:t>B3</a:t>
            </a:r>
            <a:r>
              <a:rPr lang="en-US" altLang="en-US">
                <a:solidFill>
                  <a:schemeClr val="bg2"/>
                </a:solidFill>
                <a:ea typeface="ＭＳ Ｐゴシック" charset="-128"/>
              </a:rPr>
              <a:t>) then </a:t>
            </a:r>
            <a:r>
              <a:rPr lang="en-US" altLang="en-US">
                <a:solidFill>
                  <a:schemeClr val="accent1"/>
                </a:solidFill>
                <a:ea typeface="ＭＳ Ｐゴシック" charset="-128"/>
              </a:rPr>
              <a:t>B3</a:t>
            </a:r>
            <a:r>
              <a:rPr lang="en-US" altLang="en-US">
                <a:solidFill>
                  <a:schemeClr val="bg2"/>
                </a:solidFill>
                <a:ea typeface="ＭＳ Ｐゴシック" charset="-128"/>
              </a:rPr>
              <a:t> is certainly taken</a:t>
            </a:r>
          </a:p>
          <a:p>
            <a:pPr>
              <a:buFont typeface="Wingdings" charset="2"/>
              <a:buNone/>
            </a:pPr>
            <a:r>
              <a:rPr lang="en-US" altLang="en-US">
                <a:solidFill>
                  <a:schemeClr val="bg2"/>
                </a:solidFill>
                <a:latin typeface="Calibri" charset="0"/>
                <a:ea typeface="ＭＳ Ｐゴシック" charset="-128"/>
              </a:rPr>
              <a:t>			</a:t>
            </a:r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9625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C1B238D-3326-BA4F-B204-876673220183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14406038"/>
      </p:ext>
    </p:extLst>
  </p:cSld>
  <p:clrMapOvr>
    <a:masterClrMapping/>
  </p:clrMapOvr>
  <p:transition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Capturing Global Branch Correlation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8392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Idea: Associate branch outcomes with “global T/NT history” of all branches</a:t>
            </a:r>
          </a:p>
          <a:p>
            <a:r>
              <a:rPr lang="en-US" altLang="en-US">
                <a:solidFill>
                  <a:srgbClr val="0000FF"/>
                </a:solidFill>
                <a:ea typeface="ＭＳ Ｐゴシック" charset="-128"/>
                <a:sym typeface="Wingdings" charset="2"/>
              </a:rPr>
              <a:t>Make a prediction based on the outcome of the branch the last time the same global branch history was encountered</a:t>
            </a:r>
          </a:p>
          <a:p>
            <a:pPr>
              <a:buFont typeface="Wingdings" charset="2"/>
              <a:buNone/>
            </a:pPr>
            <a:endParaRPr lang="en-US" altLang="en-US" sz="1000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Implementation:</a:t>
            </a:r>
          </a:p>
          <a:p>
            <a:pPr lvl="1"/>
            <a:r>
              <a:rPr lang="en-US" altLang="en-US">
                <a:ea typeface="ＭＳ Ｐゴシック" charset="-128"/>
              </a:rPr>
              <a:t>Keep track of the “global T/NT history” of all branches in a register </a:t>
            </a:r>
            <a:r>
              <a:rPr lang="en-US" altLang="en-US">
                <a:ea typeface="ＭＳ Ｐゴシック" charset="-128"/>
                <a:sym typeface="Wingdings" charset="2"/>
              </a:rPr>
              <a:t> Global History Register (GHR)</a:t>
            </a:r>
          </a:p>
          <a:p>
            <a:pPr lvl="1"/>
            <a:r>
              <a:rPr lang="en-US" altLang="en-US">
                <a:ea typeface="ＭＳ Ｐゴシック" charset="-128"/>
                <a:sym typeface="Wingdings" charset="2"/>
              </a:rPr>
              <a:t>Use GHR to index into a table that recorded the outcome that was seen for each GHR value in the recent past  Pattern History Table (table of 2-bit counters)</a:t>
            </a:r>
          </a:p>
          <a:p>
            <a:pPr lvl="1">
              <a:buFont typeface="Wingdings" charset="2"/>
              <a:buNone/>
            </a:pPr>
            <a:endParaRPr lang="en-US" altLang="en-US" sz="1000">
              <a:ea typeface="ＭＳ Ｐゴシック" charset="-128"/>
              <a:sym typeface="Wingdings" charset="2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charset="-128"/>
                <a:sym typeface="Wingdings" charset="2"/>
              </a:rPr>
              <a:t>Global history/branch predictor</a:t>
            </a:r>
          </a:p>
          <a:p>
            <a:r>
              <a:rPr lang="en-US" altLang="en-US">
                <a:solidFill>
                  <a:srgbClr val="0000FF"/>
                </a:solidFill>
                <a:ea typeface="ＭＳ Ｐゴシック" charset="-128"/>
                <a:sym typeface="Wingdings" charset="2"/>
              </a:rPr>
              <a:t>Uses two levels of history (GHR + history at that GHR)</a:t>
            </a:r>
            <a:endParaRPr lang="en-US" altLang="en-US">
              <a:solidFill>
                <a:srgbClr val="0000FF"/>
              </a:solidFill>
              <a:ea typeface="ＭＳ Ｐゴシック" charset="-128"/>
            </a:endParaRPr>
          </a:p>
        </p:txBody>
      </p:sp>
      <p:sp>
        <p:nvSpPr>
          <p:cNvPr id="9728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3ABEFD-20AB-D24D-A27F-540A33CB112D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97284" name="Rectangle 1"/>
          <p:cNvSpPr>
            <a:spLocks noChangeArrowheads="1"/>
          </p:cNvSpPr>
          <p:nvPr/>
        </p:nvSpPr>
        <p:spPr bwMode="auto">
          <a:xfrm>
            <a:off x="152400" y="6488113"/>
            <a:ext cx="8382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Yeh and Patt, </a:t>
            </a:r>
            <a:r>
              <a: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“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Two-Level Adaptive Training Branch Prediction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,</a:t>
            </a:r>
            <a:r>
              <a: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”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 MICRO 1991.</a:t>
            </a:r>
          </a:p>
        </p:txBody>
      </p:sp>
    </p:spTree>
    <p:extLst>
      <p:ext uri="{BB962C8B-B14F-4D97-AF65-F5344CB8AC3E}">
        <p14:creationId xmlns:p14="http://schemas.microsoft.com/office/powerpoint/2010/main" val="325198051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Two Level Global Branch Prediction</a:t>
            </a:r>
          </a:p>
        </p:txBody>
      </p:sp>
      <p:sp>
        <p:nvSpPr>
          <p:cNvPr id="98306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sz="2000">
                <a:ea typeface="ＭＳ Ｐゴシック" charset="-128"/>
              </a:rPr>
              <a:t>First level: </a:t>
            </a:r>
            <a:r>
              <a:rPr lang="en-US" altLang="en-US" sz="2000">
                <a:solidFill>
                  <a:srgbClr val="0033CC"/>
                </a:solidFill>
                <a:ea typeface="ＭＳ Ｐゴシック" charset="-128"/>
              </a:rPr>
              <a:t>Global branch history register </a:t>
            </a:r>
            <a:r>
              <a:rPr lang="en-US" altLang="en-US" sz="2000">
                <a:ea typeface="ＭＳ Ｐゴシック" charset="-128"/>
              </a:rPr>
              <a:t>(N bits)</a:t>
            </a:r>
          </a:p>
          <a:p>
            <a:pPr lvl="1"/>
            <a:r>
              <a:rPr lang="en-US" altLang="en-US" sz="2000">
                <a:ea typeface="ＭＳ Ｐゴシック" charset="-128"/>
              </a:rPr>
              <a:t>The direction of last N branches</a:t>
            </a:r>
          </a:p>
          <a:p>
            <a:r>
              <a:rPr lang="en-US" altLang="en-US" sz="2000">
                <a:ea typeface="ＭＳ Ｐゴシック" charset="-128"/>
              </a:rPr>
              <a:t>Second level: </a:t>
            </a:r>
            <a:r>
              <a:rPr lang="en-US" altLang="en-US" sz="2000">
                <a:solidFill>
                  <a:srgbClr val="0033CC"/>
                </a:solidFill>
                <a:ea typeface="ＭＳ Ｐゴシック" charset="-128"/>
              </a:rPr>
              <a:t>Table of saturating counters for each history entry</a:t>
            </a:r>
          </a:p>
          <a:p>
            <a:pPr lvl="1"/>
            <a:r>
              <a:rPr lang="en-US" altLang="en-US" sz="2000">
                <a:ea typeface="ＭＳ Ｐゴシック" charset="-128"/>
              </a:rPr>
              <a:t>The direction the branch took the last time the same history was seen</a:t>
            </a:r>
          </a:p>
        </p:txBody>
      </p:sp>
      <p:sp>
        <p:nvSpPr>
          <p:cNvPr id="9830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ACCAE3-F561-994A-A86A-D1D8A264A51C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905000" y="3494088"/>
            <a:ext cx="3810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6172200" y="3341688"/>
            <a:ext cx="2971800" cy="2590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85800" y="3494088"/>
            <a:ext cx="1600200" cy="457200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1 1 ….. 1 0</a:t>
            </a:r>
          </a:p>
        </p:txBody>
      </p:sp>
      <p:sp>
        <p:nvSpPr>
          <p:cNvPr id="8" name="Rectangle 7"/>
          <p:cNvSpPr/>
          <p:nvPr/>
        </p:nvSpPr>
        <p:spPr>
          <a:xfrm>
            <a:off x="4648200" y="3189288"/>
            <a:ext cx="1219200" cy="3124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648200" y="3189288"/>
            <a:ext cx="1219200" cy="457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648200" y="3570288"/>
            <a:ext cx="1219200" cy="457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648200" y="4027488"/>
            <a:ext cx="1219200" cy="457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648200" y="5856288"/>
            <a:ext cx="1219200" cy="457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98316" name="TextBox 12"/>
          <p:cNvSpPr txBox="1">
            <a:spLocks noChangeArrowheads="1"/>
          </p:cNvSpPr>
          <p:nvPr/>
        </p:nvSpPr>
        <p:spPr bwMode="auto">
          <a:xfrm>
            <a:off x="381000" y="3962400"/>
            <a:ext cx="15240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GHR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(global history register)</a:t>
            </a:r>
          </a:p>
        </p:txBody>
      </p:sp>
      <p:sp>
        <p:nvSpPr>
          <p:cNvPr id="98317" name="TextBox 13"/>
          <p:cNvSpPr txBox="1">
            <a:spLocks noChangeArrowheads="1"/>
          </p:cNvSpPr>
          <p:nvPr/>
        </p:nvSpPr>
        <p:spPr bwMode="auto">
          <a:xfrm>
            <a:off x="3352800" y="3189288"/>
            <a:ext cx="11207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00 …. 00</a:t>
            </a:r>
          </a:p>
        </p:txBody>
      </p:sp>
      <p:sp>
        <p:nvSpPr>
          <p:cNvPr id="98318" name="TextBox 14"/>
          <p:cNvSpPr txBox="1">
            <a:spLocks noChangeArrowheads="1"/>
          </p:cNvSpPr>
          <p:nvPr/>
        </p:nvSpPr>
        <p:spPr bwMode="auto">
          <a:xfrm>
            <a:off x="3352800" y="3646488"/>
            <a:ext cx="11207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00 …. 01</a:t>
            </a:r>
          </a:p>
        </p:txBody>
      </p:sp>
      <p:sp>
        <p:nvSpPr>
          <p:cNvPr id="98319" name="TextBox 15"/>
          <p:cNvSpPr txBox="1">
            <a:spLocks noChangeArrowheads="1"/>
          </p:cNvSpPr>
          <p:nvPr/>
        </p:nvSpPr>
        <p:spPr bwMode="auto">
          <a:xfrm>
            <a:off x="3352800" y="4103688"/>
            <a:ext cx="11207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00 …. 10</a:t>
            </a:r>
          </a:p>
        </p:txBody>
      </p:sp>
      <p:sp>
        <p:nvSpPr>
          <p:cNvPr id="98320" name="TextBox 16"/>
          <p:cNvSpPr txBox="1">
            <a:spLocks noChangeArrowheads="1"/>
          </p:cNvSpPr>
          <p:nvPr/>
        </p:nvSpPr>
        <p:spPr bwMode="auto">
          <a:xfrm>
            <a:off x="3352800" y="5932488"/>
            <a:ext cx="11509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11 ….  11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2286000" y="3684588"/>
            <a:ext cx="2362200" cy="18669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Oval 11"/>
          <p:cNvSpPr>
            <a:spLocks noChangeArrowheads="1"/>
          </p:cNvSpPr>
          <p:nvPr/>
        </p:nvSpPr>
        <p:spPr bwMode="auto">
          <a:xfrm>
            <a:off x="6781800" y="5093732"/>
            <a:ext cx="457200" cy="457200"/>
          </a:xfrm>
          <a:prstGeom prst="ellipse">
            <a:avLst/>
          </a:prstGeom>
          <a:solidFill>
            <a:srgbClr val="FF99CC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Udimat" pitchFamily="2" charset="0"/>
                <a:ea typeface="ＭＳ Ｐゴシック" charset="0"/>
                <a:cs typeface="Arial" charset="0"/>
              </a:rPr>
              <a:t>0</a:t>
            </a:r>
          </a:p>
        </p:txBody>
      </p:sp>
      <p:sp>
        <p:nvSpPr>
          <p:cNvPr id="20" name="Oval 12"/>
          <p:cNvSpPr>
            <a:spLocks noChangeArrowheads="1"/>
          </p:cNvSpPr>
          <p:nvPr/>
        </p:nvSpPr>
        <p:spPr bwMode="auto">
          <a:xfrm>
            <a:off x="8001000" y="5093732"/>
            <a:ext cx="457200" cy="457200"/>
          </a:xfrm>
          <a:prstGeom prst="ellipse">
            <a:avLst/>
          </a:prstGeom>
          <a:solidFill>
            <a:srgbClr val="FF99CC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Udimat" pitchFamily="2" charset="0"/>
                <a:ea typeface="ＭＳ Ｐゴシック" charset="0"/>
                <a:cs typeface="Arial" charset="0"/>
              </a:rPr>
              <a:t>1</a:t>
            </a:r>
          </a:p>
        </p:txBody>
      </p:sp>
      <p:sp>
        <p:nvSpPr>
          <p:cNvPr id="21" name="Oval 13"/>
          <p:cNvSpPr>
            <a:spLocks noChangeArrowheads="1"/>
          </p:cNvSpPr>
          <p:nvPr/>
        </p:nvSpPr>
        <p:spPr bwMode="auto">
          <a:xfrm>
            <a:off x="6705600" y="3798332"/>
            <a:ext cx="457200" cy="457200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Udimat" pitchFamily="2" charset="0"/>
                <a:ea typeface="ＭＳ Ｐゴシック" charset="0"/>
                <a:cs typeface="Arial" charset="0"/>
              </a:rPr>
              <a:t>2</a:t>
            </a:r>
          </a:p>
        </p:txBody>
      </p:sp>
      <p:sp>
        <p:nvSpPr>
          <p:cNvPr id="22" name="Oval 14"/>
          <p:cNvSpPr>
            <a:spLocks noChangeArrowheads="1"/>
          </p:cNvSpPr>
          <p:nvPr/>
        </p:nvSpPr>
        <p:spPr bwMode="auto">
          <a:xfrm>
            <a:off x="7924800" y="3798332"/>
            <a:ext cx="457200" cy="457200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Udimat" pitchFamily="2" charset="0"/>
                <a:ea typeface="ＭＳ Ｐゴシック" charset="0"/>
                <a:cs typeface="Arial" charset="0"/>
              </a:rPr>
              <a:t>3</a:t>
            </a:r>
          </a:p>
        </p:txBody>
      </p:sp>
      <p:cxnSp>
        <p:nvCxnSpPr>
          <p:cNvPr id="23" name="AutoShape 15"/>
          <p:cNvCxnSpPr>
            <a:cxnSpLocks noChangeShapeType="1"/>
          </p:cNvCxnSpPr>
          <p:nvPr/>
        </p:nvCxnSpPr>
        <p:spPr bwMode="auto">
          <a:xfrm>
            <a:off x="7239000" y="5322888"/>
            <a:ext cx="762000" cy="0"/>
          </a:xfrm>
          <a:prstGeom prst="straightConnector1">
            <a:avLst/>
          </a:prstGeom>
          <a:noFill/>
          <a:ln w="19050">
            <a:solidFill>
              <a:srgbClr val="008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" name="AutoShape 16"/>
          <p:cNvCxnSpPr>
            <a:cxnSpLocks noChangeShapeType="1"/>
          </p:cNvCxnSpPr>
          <p:nvPr/>
        </p:nvCxnSpPr>
        <p:spPr bwMode="auto">
          <a:xfrm flipH="1" flipV="1">
            <a:off x="7096125" y="4189413"/>
            <a:ext cx="1133475" cy="904875"/>
          </a:xfrm>
          <a:prstGeom prst="straightConnector1">
            <a:avLst/>
          </a:prstGeom>
          <a:noFill/>
          <a:ln w="19050">
            <a:solidFill>
              <a:srgbClr val="008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" name="AutoShape 17"/>
          <p:cNvCxnSpPr>
            <a:cxnSpLocks noChangeShapeType="1"/>
          </p:cNvCxnSpPr>
          <p:nvPr/>
        </p:nvCxnSpPr>
        <p:spPr bwMode="auto">
          <a:xfrm>
            <a:off x="7096125" y="3865563"/>
            <a:ext cx="895350" cy="0"/>
          </a:xfrm>
          <a:prstGeom prst="straightConnector1">
            <a:avLst/>
          </a:prstGeom>
          <a:noFill/>
          <a:ln w="19050">
            <a:solidFill>
              <a:srgbClr val="008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" name="AutoShape 18"/>
          <p:cNvCxnSpPr>
            <a:cxnSpLocks noChangeShapeType="1"/>
          </p:cNvCxnSpPr>
          <p:nvPr/>
        </p:nvCxnSpPr>
        <p:spPr bwMode="auto">
          <a:xfrm flipH="1">
            <a:off x="7172325" y="5484813"/>
            <a:ext cx="895350" cy="0"/>
          </a:xfrm>
          <a:prstGeom prst="straightConnector1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" name="AutoShape 19"/>
          <p:cNvCxnSpPr>
            <a:cxnSpLocks noChangeShapeType="1"/>
          </p:cNvCxnSpPr>
          <p:nvPr/>
        </p:nvCxnSpPr>
        <p:spPr bwMode="auto">
          <a:xfrm flipH="1">
            <a:off x="7162800" y="4027488"/>
            <a:ext cx="762000" cy="0"/>
          </a:xfrm>
          <a:prstGeom prst="straightConnector1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" name="AutoShape 20"/>
          <p:cNvCxnSpPr>
            <a:cxnSpLocks noChangeShapeType="1"/>
          </p:cNvCxnSpPr>
          <p:nvPr/>
        </p:nvCxnSpPr>
        <p:spPr bwMode="auto">
          <a:xfrm>
            <a:off x="6934200" y="4256088"/>
            <a:ext cx="1133475" cy="904875"/>
          </a:xfrm>
          <a:prstGeom prst="straightConnector1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" name="AutoShape 21"/>
          <p:cNvCxnSpPr>
            <a:cxnSpLocks noChangeShapeType="1"/>
          </p:cNvCxnSpPr>
          <p:nvPr/>
        </p:nvCxnSpPr>
        <p:spPr bwMode="auto">
          <a:xfrm rot="5400000" flipV="1">
            <a:off x="8154194" y="4025106"/>
            <a:ext cx="323850" cy="1588"/>
          </a:xfrm>
          <a:prstGeom prst="curvedConnector5">
            <a:avLst>
              <a:gd name="adj1" fmla="val -26963"/>
              <a:gd name="adj2" fmla="val 23900009"/>
              <a:gd name="adj3" fmla="val 117153"/>
            </a:avLst>
          </a:prstGeom>
          <a:noFill/>
          <a:ln w="19050">
            <a:solidFill>
              <a:srgbClr val="008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" name="AutoShape 22"/>
          <p:cNvCxnSpPr>
            <a:cxnSpLocks noChangeShapeType="1"/>
          </p:cNvCxnSpPr>
          <p:nvPr/>
        </p:nvCxnSpPr>
        <p:spPr bwMode="auto">
          <a:xfrm rot="5400000" flipV="1">
            <a:off x="6687344" y="5320506"/>
            <a:ext cx="323850" cy="1588"/>
          </a:xfrm>
          <a:prstGeom prst="curvedConnector5">
            <a:avLst>
              <a:gd name="adj1" fmla="val -16667"/>
              <a:gd name="adj2" fmla="val -22500009"/>
              <a:gd name="adj3" fmla="val 117153"/>
            </a:avLst>
          </a:prstGeom>
          <a:noFill/>
          <a:ln w="19050">
            <a:solidFill>
              <a:srgbClr val="FF000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" name="Straight Connector 30"/>
          <p:cNvCxnSpPr/>
          <p:nvPr/>
        </p:nvCxnSpPr>
        <p:spPr>
          <a:xfrm flipV="1">
            <a:off x="5867400" y="3646488"/>
            <a:ext cx="762000" cy="381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rot="16200000" flipH="1">
            <a:off x="5676900" y="4675188"/>
            <a:ext cx="990600" cy="6096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8344" name="TextBox 32"/>
          <p:cNvSpPr txBox="1">
            <a:spLocks noChangeArrowheads="1"/>
          </p:cNvSpPr>
          <p:nvPr/>
        </p:nvSpPr>
        <p:spPr bwMode="auto">
          <a:xfrm>
            <a:off x="3109913" y="4953000"/>
            <a:ext cx="7350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index</a:t>
            </a:r>
          </a:p>
        </p:txBody>
      </p:sp>
      <p:sp>
        <p:nvSpPr>
          <p:cNvPr id="98345" name="TextBox 33"/>
          <p:cNvSpPr txBox="1">
            <a:spLocks noChangeArrowheads="1"/>
          </p:cNvSpPr>
          <p:nvPr/>
        </p:nvSpPr>
        <p:spPr bwMode="auto">
          <a:xfrm>
            <a:off x="4419600" y="2743200"/>
            <a:ext cx="30654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Pattern History Table (PHT) </a:t>
            </a:r>
          </a:p>
        </p:txBody>
      </p:sp>
      <p:sp>
        <p:nvSpPr>
          <p:cNvPr id="98346" name="TextBox 34"/>
          <p:cNvSpPr txBox="1">
            <a:spLocks noChangeArrowheads="1"/>
          </p:cNvSpPr>
          <p:nvPr/>
        </p:nvSpPr>
        <p:spPr bwMode="auto">
          <a:xfrm>
            <a:off x="1676400" y="4103688"/>
            <a:ext cx="10826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previous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branch’s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direction</a:t>
            </a:r>
          </a:p>
        </p:txBody>
      </p:sp>
      <p:cxnSp>
        <p:nvCxnSpPr>
          <p:cNvPr id="36" name="Straight Arrow Connector 35"/>
          <p:cNvCxnSpPr/>
          <p:nvPr/>
        </p:nvCxnSpPr>
        <p:spPr>
          <a:xfrm rot="16200000" flipV="1">
            <a:off x="2019300" y="3989388"/>
            <a:ext cx="2286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8348" name="Rectangle 1"/>
          <p:cNvSpPr>
            <a:spLocks noChangeArrowheads="1"/>
          </p:cNvSpPr>
          <p:nvPr/>
        </p:nvSpPr>
        <p:spPr bwMode="auto">
          <a:xfrm>
            <a:off x="152400" y="6488113"/>
            <a:ext cx="8382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Yeh and Patt, </a:t>
            </a:r>
            <a:r>
              <a: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“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Two-Level Adaptive Training Branch Prediction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,</a:t>
            </a:r>
            <a:r>
              <a: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”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 MICRO 1991.</a:t>
            </a:r>
          </a:p>
        </p:txBody>
      </p:sp>
    </p:spTree>
    <p:extLst>
      <p:ext uri="{BB962C8B-B14F-4D97-AF65-F5344CB8AC3E}">
        <p14:creationId xmlns:p14="http://schemas.microsoft.com/office/powerpoint/2010/main" val="252528953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Title 4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8077200" cy="17526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Control Dependence Handling</a:t>
            </a:r>
            <a:endParaRPr lang="en-US" altLang="en-US" i="1">
              <a:ea typeface="ＭＳ Ｐゴシック" charset="-128"/>
            </a:endParaRPr>
          </a:p>
        </p:txBody>
      </p:sp>
      <p:sp>
        <p:nvSpPr>
          <p:cNvPr id="69634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buFont typeface="Wingdings" charset="2"/>
              <a:buNone/>
            </a:pPr>
            <a:endParaRPr lang="en-US" altLang="en-US">
              <a:ea typeface="ＭＳ Ｐゴシック" charset="-128"/>
            </a:endParaRPr>
          </a:p>
        </p:txBody>
      </p:sp>
      <p:sp>
        <p:nvSpPr>
          <p:cNvPr id="69635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783EFB7-5A3E-D349-ABED-E3F0A37CF12D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77588415"/>
      </p:ext>
    </p:extLst>
  </p:cSld>
  <p:clrMapOvr>
    <a:masterClrMapping/>
  </p:clrMapOvr>
  <p:transition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How Does the Global Predictor Work?</a:t>
            </a:r>
          </a:p>
        </p:txBody>
      </p:sp>
      <p:sp>
        <p:nvSpPr>
          <p:cNvPr id="99330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 sz="2000">
              <a:ea typeface="ＭＳ Ｐゴシック" charset="-128"/>
            </a:endParaRPr>
          </a:p>
          <a:p>
            <a:r>
              <a:rPr lang="en-US" altLang="en-US" sz="2200">
                <a:ea typeface="ＭＳ Ｐゴシック" charset="-128"/>
              </a:rPr>
              <a:t>McFarling, </a:t>
            </a:r>
            <a:r>
              <a:rPr lang="ja-JP" altLang="en-US" sz="2200">
                <a:ea typeface="ＭＳ Ｐゴシック" charset="-128"/>
              </a:rPr>
              <a:t>“</a:t>
            </a:r>
            <a:r>
              <a:rPr lang="en-US" altLang="ja-JP" sz="2200">
                <a:solidFill>
                  <a:srgbClr val="FF0000"/>
                </a:solidFill>
                <a:ea typeface="ＭＳ Ｐゴシック" charset="-128"/>
              </a:rPr>
              <a:t>Combining Branch Predictors</a:t>
            </a:r>
            <a:r>
              <a:rPr lang="en-US" altLang="ja-JP" sz="2200">
                <a:ea typeface="ＭＳ Ｐゴシック" charset="-128"/>
              </a:rPr>
              <a:t>,</a:t>
            </a:r>
            <a:r>
              <a:rPr lang="ja-JP" altLang="en-US" sz="2200">
                <a:ea typeface="ＭＳ Ｐゴシック" charset="-128"/>
              </a:rPr>
              <a:t>”</a:t>
            </a:r>
            <a:r>
              <a:rPr lang="en-US" altLang="ja-JP" sz="2200">
                <a:ea typeface="ＭＳ Ｐゴシック" charset="-128"/>
              </a:rPr>
              <a:t> DEC WRL TR 1993.</a:t>
            </a: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9933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1311868-BE83-7B43-A30D-4EA98B206495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pic>
        <p:nvPicPr>
          <p:cNvPr id="99332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038" y="1371600"/>
            <a:ext cx="8582025" cy="321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2819400" y="4160838"/>
            <a:ext cx="3733800" cy="457200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Arial" pitchFamily="-107" charset="0"/>
              <a:cs typeface="Arial" pitchFamily="-107" charset="0"/>
            </a:endParaRPr>
          </a:p>
        </p:txBody>
      </p: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6629400" y="3886200"/>
            <a:ext cx="2506663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This branch tests i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Last 4 branches test j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History: TTTN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Predict taken for i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Next history: TTNT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  (shift in last outcome) </a:t>
            </a:r>
          </a:p>
        </p:txBody>
      </p:sp>
      <p:sp>
        <p:nvSpPr>
          <p:cNvPr id="8" name="Rectangle 7"/>
          <p:cNvSpPr/>
          <p:nvPr/>
        </p:nvSpPr>
        <p:spPr>
          <a:xfrm>
            <a:off x="2743200" y="3276600"/>
            <a:ext cx="3733800" cy="381000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Arial" pitchFamily="-107" charset="0"/>
              <a:cs typeface="Arial" pitchFamily="-107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560394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Intel Pentium Pro Branch Predictor</a:t>
            </a:r>
          </a:p>
        </p:txBody>
      </p:sp>
      <p:sp>
        <p:nvSpPr>
          <p:cNvPr id="101378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Two level global branch predictor</a:t>
            </a:r>
          </a:p>
          <a:p>
            <a:r>
              <a:rPr lang="en-US" altLang="en-US">
                <a:ea typeface="ＭＳ Ｐゴシック" charset="-128"/>
              </a:rPr>
              <a:t>4-bit global history register</a:t>
            </a:r>
          </a:p>
          <a:p>
            <a:r>
              <a:rPr lang="en-US" altLang="en-US">
                <a:ea typeface="ＭＳ Ｐゴシック" charset="-128"/>
              </a:rPr>
              <a:t>Multiple pattern history tables (of 2 bit counters)</a:t>
            </a:r>
          </a:p>
          <a:p>
            <a:pPr lvl="1"/>
            <a:r>
              <a:rPr lang="en-US" altLang="en-US">
                <a:ea typeface="ＭＳ Ｐゴシック" charset="-128"/>
              </a:rPr>
              <a:t>Which pattern history table to use is determined by lower order bits of the branch address</a:t>
            </a:r>
          </a:p>
        </p:txBody>
      </p:sp>
      <p:sp>
        <p:nvSpPr>
          <p:cNvPr id="10137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DAF9F7C-582E-D648-B32E-2DB782178DC7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10931775"/>
      </p:ext>
    </p:extLst>
  </p:cSld>
  <p:clrMapOvr>
    <a:masterClrMapping/>
  </p:clrMapOvr>
  <p:transition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2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3063" y="2767013"/>
            <a:ext cx="5662612" cy="307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Improving Global Predictor Accuracy</a:t>
            </a:r>
          </a:p>
        </p:txBody>
      </p:sp>
      <p:sp>
        <p:nvSpPr>
          <p:cNvPr id="73731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915400" cy="5194300"/>
          </a:xfrm>
        </p:spPr>
        <p:txBody>
          <a:bodyPr/>
          <a:lstStyle/>
          <a:p>
            <a:r>
              <a:rPr lang="en-US" altLang="en-US" sz="2000">
                <a:ea typeface="ＭＳ Ｐゴシック" charset="-128"/>
              </a:rPr>
              <a:t>Idea: Add more context information to the global predictor to take into account which branch is being predicted</a:t>
            </a:r>
            <a:endParaRPr lang="en-US" altLang="en-US" sz="2000">
              <a:solidFill>
                <a:srgbClr val="0000FF"/>
              </a:solidFill>
              <a:ea typeface="ＭＳ Ｐゴシック" charset="-128"/>
            </a:endParaRPr>
          </a:p>
          <a:p>
            <a:pPr lvl="1"/>
            <a:r>
              <a:rPr lang="en-US" altLang="en-US" sz="2000">
                <a:solidFill>
                  <a:srgbClr val="0033CC"/>
                </a:solidFill>
                <a:ea typeface="ＭＳ Ｐゴシック" charset="-128"/>
              </a:rPr>
              <a:t>Gshare predictor</a:t>
            </a:r>
            <a:r>
              <a:rPr lang="en-US" altLang="en-US" sz="2000">
                <a:ea typeface="ＭＳ Ｐゴシック" charset="-128"/>
              </a:rPr>
              <a:t>: GHR hashed with the Branch PC</a:t>
            </a:r>
          </a:p>
          <a:p>
            <a:pPr lvl="1"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+ More context information</a:t>
            </a:r>
          </a:p>
          <a:p>
            <a:pPr lvl="1"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+ Better utilization of PHT   </a:t>
            </a:r>
          </a:p>
          <a:p>
            <a:pPr lvl="1"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-- Increases access latency</a:t>
            </a:r>
          </a:p>
          <a:p>
            <a:pPr lvl="1">
              <a:buFont typeface="Wingdings" charset="2"/>
              <a:buNone/>
            </a:pPr>
            <a:endParaRPr lang="en-US" altLang="en-US">
              <a:ea typeface="ＭＳ Ｐゴシック" charset="-128"/>
            </a:endParaRPr>
          </a:p>
          <a:p>
            <a:pPr lvl="1"/>
            <a:endParaRPr lang="en-US" altLang="en-US">
              <a:ea typeface="ＭＳ Ｐゴシック" charset="-128"/>
            </a:endParaRPr>
          </a:p>
          <a:p>
            <a:pPr lvl="1"/>
            <a:endParaRPr lang="en-US" altLang="en-US">
              <a:ea typeface="ＭＳ Ｐゴシック" charset="-128"/>
            </a:endParaRPr>
          </a:p>
          <a:p>
            <a:pPr lvl="1"/>
            <a:endParaRPr lang="en-US" altLang="en-US">
              <a:ea typeface="ＭＳ Ｐゴシック" charset="-128"/>
            </a:endParaRPr>
          </a:p>
          <a:p>
            <a:pPr lvl="1"/>
            <a:endParaRPr lang="en-US" altLang="en-US">
              <a:ea typeface="ＭＳ Ｐゴシック" charset="-128"/>
            </a:endParaRPr>
          </a:p>
          <a:p>
            <a:pPr lvl="1">
              <a:buFont typeface="Wingdings" charset="2"/>
              <a:buNone/>
            </a:pPr>
            <a:endParaRPr lang="en-US" altLang="en-US">
              <a:ea typeface="ＭＳ Ｐゴシック" charset="-128"/>
            </a:endParaRPr>
          </a:p>
          <a:p>
            <a:pPr lvl="1">
              <a:buFont typeface="Wingdings" charset="2"/>
              <a:buNone/>
            </a:pPr>
            <a:endParaRPr lang="en-US" altLang="en-US">
              <a:ea typeface="ＭＳ Ｐゴシック" charset="-128"/>
            </a:endParaRPr>
          </a:p>
          <a:p>
            <a:r>
              <a:rPr lang="en-US" altLang="en-US" sz="2000">
                <a:ea typeface="ＭＳ Ｐゴシック" charset="-128"/>
              </a:rPr>
              <a:t>McFarling, </a:t>
            </a:r>
            <a:r>
              <a:rPr lang="ja-JP" altLang="en-US" sz="2000">
                <a:ea typeface="ＭＳ Ｐゴシック" charset="-128"/>
              </a:rPr>
              <a:t>“</a:t>
            </a:r>
            <a:r>
              <a:rPr lang="en-US" altLang="ja-JP" sz="2000">
                <a:solidFill>
                  <a:srgbClr val="FF0000"/>
                </a:solidFill>
                <a:ea typeface="ＭＳ Ｐゴシック" charset="-128"/>
              </a:rPr>
              <a:t>Combining Branch Predictors</a:t>
            </a:r>
            <a:r>
              <a:rPr lang="en-US" altLang="ja-JP" sz="2000">
                <a:ea typeface="ＭＳ Ｐゴシック" charset="-128"/>
              </a:rPr>
              <a:t>,</a:t>
            </a:r>
            <a:r>
              <a:rPr lang="ja-JP" altLang="en-US" sz="2000">
                <a:ea typeface="ＭＳ Ｐゴシック" charset="-128"/>
              </a:rPr>
              <a:t>”</a:t>
            </a:r>
            <a:r>
              <a:rPr lang="en-US" altLang="ja-JP" sz="2000">
                <a:ea typeface="ＭＳ Ｐゴシック" charset="-128"/>
              </a:rPr>
              <a:t> DEC WRL Tech Report, 1993.</a:t>
            </a:r>
          </a:p>
          <a:p>
            <a:pPr lvl="1"/>
            <a:endParaRPr lang="en-US" altLang="en-US">
              <a:ea typeface="ＭＳ Ｐゴシック" charset="-128"/>
            </a:endParaRPr>
          </a:p>
        </p:txBody>
      </p:sp>
      <p:sp>
        <p:nvSpPr>
          <p:cNvPr id="103428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8E2566A-242D-3B4D-8F79-E6DF75903BFE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8901670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49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705600" y="640080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791C816-27EC-D24B-BF25-770BEB1B88A0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53</a:t>
            </a:fld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343042" name="Text Box 2"/>
          <p:cNvSpPr txBox="1">
            <a:spLocks noChangeArrowheads="1"/>
          </p:cNvSpPr>
          <p:nvPr/>
        </p:nvSpPr>
        <p:spPr bwMode="auto">
          <a:xfrm>
            <a:off x="5597525" y="5029200"/>
            <a:ext cx="1644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target address</a:t>
            </a:r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839200" cy="1066800"/>
          </a:xfrm>
        </p:spPr>
        <p:txBody>
          <a:bodyPr/>
          <a:lstStyle/>
          <a:p>
            <a:pPr eaLnBrk="1" hangingPunct="1"/>
            <a:r>
              <a:rPr lang="en-US" altLang="en-US" sz="3600">
                <a:ea typeface="ＭＳ Ｐゴシック" charset="-128"/>
              </a:rPr>
              <a:t>Review: One-Level Branch Predictor</a:t>
            </a:r>
          </a:p>
        </p:txBody>
      </p:sp>
      <p:sp>
        <p:nvSpPr>
          <p:cNvPr id="104452" name="Rectangle 4"/>
          <p:cNvSpPr>
            <a:spLocks noChangeArrowheads="1"/>
          </p:cNvSpPr>
          <p:nvPr/>
        </p:nvSpPr>
        <p:spPr bwMode="auto">
          <a:xfrm>
            <a:off x="3298825" y="1752600"/>
            <a:ext cx="457200" cy="152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45" name="Rectangle 5" descr="Dark upward diagonal"/>
          <p:cNvSpPr>
            <a:spLocks noChangeArrowheads="1"/>
          </p:cNvSpPr>
          <p:nvPr/>
        </p:nvSpPr>
        <p:spPr bwMode="auto">
          <a:xfrm>
            <a:off x="3298825" y="2057400"/>
            <a:ext cx="457200" cy="152400"/>
          </a:xfrm>
          <a:prstGeom prst="rect">
            <a:avLst/>
          </a:prstGeom>
          <a:pattFill prst="dkUpDiag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04454" name="Text Box 6"/>
          <p:cNvSpPr txBox="1">
            <a:spLocks noChangeArrowheads="1"/>
          </p:cNvSpPr>
          <p:nvPr/>
        </p:nvSpPr>
        <p:spPr bwMode="auto">
          <a:xfrm>
            <a:off x="3082925" y="1233488"/>
            <a:ext cx="36925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Direction predictor (2-bit counters)</a:t>
            </a:r>
          </a:p>
        </p:txBody>
      </p:sp>
      <p:sp>
        <p:nvSpPr>
          <p:cNvPr id="104455" name="Rectangle 7"/>
          <p:cNvSpPr>
            <a:spLocks noChangeArrowheads="1"/>
          </p:cNvSpPr>
          <p:nvPr/>
        </p:nvSpPr>
        <p:spPr bwMode="auto">
          <a:xfrm>
            <a:off x="3298825" y="3733800"/>
            <a:ext cx="2286000" cy="1905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04456" name="Text Box 8"/>
          <p:cNvSpPr txBox="1">
            <a:spLocks noChangeArrowheads="1"/>
          </p:cNvSpPr>
          <p:nvPr/>
        </p:nvSpPr>
        <p:spPr bwMode="auto">
          <a:xfrm>
            <a:off x="3082925" y="5715000"/>
            <a:ext cx="5797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Cache of Target Addresses (BTB: Branch Target Buffer)</a:t>
            </a:r>
          </a:p>
        </p:txBody>
      </p:sp>
      <p:sp>
        <p:nvSpPr>
          <p:cNvPr id="343049" name="Rectangle 9" descr="Dark upward diagonal"/>
          <p:cNvSpPr>
            <a:spLocks noChangeArrowheads="1"/>
          </p:cNvSpPr>
          <p:nvPr/>
        </p:nvSpPr>
        <p:spPr bwMode="auto">
          <a:xfrm>
            <a:off x="3832225" y="4953000"/>
            <a:ext cx="457200" cy="152400"/>
          </a:xfrm>
          <a:prstGeom prst="rect">
            <a:avLst/>
          </a:prstGeom>
          <a:pattFill prst="dkUpDiag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0" name="Rectangle 10"/>
          <p:cNvSpPr>
            <a:spLocks noChangeArrowheads="1"/>
          </p:cNvSpPr>
          <p:nvPr/>
        </p:nvSpPr>
        <p:spPr bwMode="auto">
          <a:xfrm>
            <a:off x="415925" y="3276600"/>
            <a:ext cx="12192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Program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Counter</a:t>
            </a:r>
          </a:p>
        </p:txBody>
      </p:sp>
      <p:sp>
        <p:nvSpPr>
          <p:cNvPr id="343054" name="Line 14"/>
          <p:cNvSpPr>
            <a:spLocks noChangeShapeType="1"/>
          </p:cNvSpPr>
          <p:nvPr/>
        </p:nvSpPr>
        <p:spPr bwMode="auto">
          <a:xfrm flipV="1">
            <a:off x="1635125" y="3200400"/>
            <a:ext cx="955675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5" name="Line 15"/>
          <p:cNvSpPr>
            <a:spLocks noChangeShapeType="1"/>
          </p:cNvSpPr>
          <p:nvPr/>
        </p:nvSpPr>
        <p:spPr bwMode="auto">
          <a:xfrm>
            <a:off x="2549525" y="3200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6" name="Line 16"/>
          <p:cNvSpPr>
            <a:spLocks noChangeShapeType="1"/>
          </p:cNvSpPr>
          <p:nvPr/>
        </p:nvSpPr>
        <p:spPr bwMode="auto">
          <a:xfrm flipV="1">
            <a:off x="2854325" y="2133600"/>
            <a:ext cx="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7" name="Line 17"/>
          <p:cNvSpPr>
            <a:spLocks noChangeShapeType="1"/>
          </p:cNvSpPr>
          <p:nvPr/>
        </p:nvSpPr>
        <p:spPr bwMode="auto">
          <a:xfrm>
            <a:off x="2854325" y="21336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8" name="Line 18"/>
          <p:cNvSpPr>
            <a:spLocks noChangeShapeType="1"/>
          </p:cNvSpPr>
          <p:nvPr/>
        </p:nvSpPr>
        <p:spPr bwMode="auto">
          <a:xfrm>
            <a:off x="1635125" y="3581400"/>
            <a:ext cx="121920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9" name="Line 19"/>
          <p:cNvSpPr>
            <a:spLocks noChangeShapeType="1"/>
          </p:cNvSpPr>
          <p:nvPr/>
        </p:nvSpPr>
        <p:spPr bwMode="auto">
          <a:xfrm>
            <a:off x="2854325" y="50292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0" name="Line 20"/>
          <p:cNvSpPr>
            <a:spLocks noChangeShapeType="1"/>
          </p:cNvSpPr>
          <p:nvPr/>
        </p:nvSpPr>
        <p:spPr bwMode="auto">
          <a:xfrm>
            <a:off x="7121525" y="24384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1" name="Line 21"/>
          <p:cNvSpPr>
            <a:spLocks noChangeShapeType="1"/>
          </p:cNvSpPr>
          <p:nvPr/>
        </p:nvSpPr>
        <p:spPr bwMode="auto">
          <a:xfrm>
            <a:off x="7121525" y="2438400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2" name="Line 22"/>
          <p:cNvSpPr>
            <a:spLocks noChangeShapeType="1"/>
          </p:cNvSpPr>
          <p:nvPr/>
        </p:nvSpPr>
        <p:spPr bwMode="auto">
          <a:xfrm flipV="1">
            <a:off x="7121525" y="3581400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3" name="Line 23"/>
          <p:cNvSpPr>
            <a:spLocks noChangeShapeType="1"/>
          </p:cNvSpPr>
          <p:nvPr/>
        </p:nvSpPr>
        <p:spPr bwMode="auto">
          <a:xfrm>
            <a:off x="7502525" y="274320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4" name="Line 24"/>
          <p:cNvSpPr>
            <a:spLocks noChangeShapeType="1"/>
          </p:cNvSpPr>
          <p:nvPr/>
        </p:nvSpPr>
        <p:spPr bwMode="auto">
          <a:xfrm>
            <a:off x="5597525" y="50292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5" name="Line 25"/>
          <p:cNvSpPr>
            <a:spLocks noChangeShapeType="1"/>
          </p:cNvSpPr>
          <p:nvPr/>
        </p:nvSpPr>
        <p:spPr bwMode="auto">
          <a:xfrm flipV="1">
            <a:off x="6435725" y="3657600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6" name="Line 26"/>
          <p:cNvSpPr>
            <a:spLocks noChangeShapeType="1"/>
          </p:cNvSpPr>
          <p:nvPr/>
        </p:nvSpPr>
        <p:spPr bwMode="auto">
          <a:xfrm>
            <a:off x="6435725" y="36576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7" name="Line 27"/>
          <p:cNvSpPr>
            <a:spLocks noChangeShapeType="1"/>
          </p:cNvSpPr>
          <p:nvPr/>
        </p:nvSpPr>
        <p:spPr bwMode="auto">
          <a:xfrm>
            <a:off x="6435725" y="2890838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8" name="Text Box 28"/>
          <p:cNvSpPr txBox="1">
            <a:spLocks noChangeArrowheads="1"/>
          </p:cNvSpPr>
          <p:nvPr/>
        </p:nvSpPr>
        <p:spPr bwMode="auto">
          <a:xfrm>
            <a:off x="4873625" y="2681288"/>
            <a:ext cx="15875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PC + inst size</a:t>
            </a:r>
          </a:p>
        </p:txBody>
      </p:sp>
      <p:sp>
        <p:nvSpPr>
          <p:cNvPr id="343069" name="Text Box 29"/>
          <p:cNvSpPr txBox="1">
            <a:spLocks noChangeArrowheads="1"/>
          </p:cNvSpPr>
          <p:nvPr/>
        </p:nvSpPr>
        <p:spPr bwMode="auto">
          <a:xfrm>
            <a:off x="3762375" y="1785938"/>
            <a:ext cx="8699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taken?</a:t>
            </a:r>
          </a:p>
        </p:txBody>
      </p:sp>
      <p:sp>
        <p:nvSpPr>
          <p:cNvPr id="343070" name="Line 30"/>
          <p:cNvSpPr>
            <a:spLocks noChangeShapeType="1"/>
          </p:cNvSpPr>
          <p:nvPr/>
        </p:nvSpPr>
        <p:spPr bwMode="auto">
          <a:xfrm>
            <a:off x="7502525" y="31242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04476" name="Text Box 31"/>
          <p:cNvSpPr txBox="1">
            <a:spLocks noChangeArrowheads="1"/>
          </p:cNvSpPr>
          <p:nvPr/>
        </p:nvSpPr>
        <p:spPr bwMode="auto">
          <a:xfrm>
            <a:off x="5673725" y="502920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2" name="Text Box 32"/>
          <p:cNvSpPr txBox="1">
            <a:spLocks noChangeArrowheads="1"/>
          </p:cNvSpPr>
          <p:nvPr/>
        </p:nvSpPr>
        <p:spPr bwMode="auto">
          <a:xfrm>
            <a:off x="7778750" y="2781300"/>
            <a:ext cx="1289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Next Fetch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Address</a:t>
            </a:r>
          </a:p>
        </p:txBody>
      </p:sp>
      <p:sp>
        <p:nvSpPr>
          <p:cNvPr id="343073" name="AutoShape 33"/>
          <p:cNvSpPr>
            <a:spLocks noChangeArrowheads="1"/>
          </p:cNvSpPr>
          <p:nvPr/>
        </p:nvSpPr>
        <p:spPr bwMode="auto">
          <a:xfrm>
            <a:off x="5791200" y="1981200"/>
            <a:ext cx="533400" cy="533400"/>
          </a:xfrm>
          <a:prstGeom prst="flowChartDelay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4" name="Line 34"/>
          <p:cNvSpPr>
            <a:spLocks noChangeShapeType="1"/>
          </p:cNvSpPr>
          <p:nvPr/>
        </p:nvSpPr>
        <p:spPr bwMode="auto">
          <a:xfrm>
            <a:off x="3733800" y="21336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5" name="Line 35"/>
          <p:cNvSpPr>
            <a:spLocks noChangeShapeType="1"/>
          </p:cNvSpPr>
          <p:nvPr/>
        </p:nvSpPr>
        <p:spPr bwMode="auto">
          <a:xfrm>
            <a:off x="6296025" y="220980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6" name="Line 36"/>
          <p:cNvSpPr>
            <a:spLocks noChangeShapeType="1"/>
          </p:cNvSpPr>
          <p:nvPr/>
        </p:nvSpPr>
        <p:spPr bwMode="auto">
          <a:xfrm>
            <a:off x="7353300" y="2209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7" name="Line 37"/>
          <p:cNvSpPr>
            <a:spLocks noChangeShapeType="1"/>
          </p:cNvSpPr>
          <p:nvPr/>
        </p:nvSpPr>
        <p:spPr bwMode="auto">
          <a:xfrm flipV="1">
            <a:off x="4191000" y="2362200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8" name="Line 38"/>
          <p:cNvSpPr>
            <a:spLocks noChangeShapeType="1"/>
          </p:cNvSpPr>
          <p:nvPr/>
        </p:nvSpPr>
        <p:spPr bwMode="auto">
          <a:xfrm>
            <a:off x="4191000" y="2362200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9" name="Text Box 39"/>
          <p:cNvSpPr txBox="1">
            <a:spLocks noChangeArrowheads="1"/>
          </p:cNvSpPr>
          <p:nvPr/>
        </p:nvSpPr>
        <p:spPr bwMode="auto">
          <a:xfrm>
            <a:off x="4124325" y="3370263"/>
            <a:ext cx="552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hit?</a:t>
            </a:r>
          </a:p>
        </p:txBody>
      </p:sp>
      <p:sp>
        <p:nvSpPr>
          <p:cNvPr id="343083" name="Oval 43"/>
          <p:cNvSpPr>
            <a:spLocks noChangeArrowheads="1"/>
          </p:cNvSpPr>
          <p:nvPr/>
        </p:nvSpPr>
        <p:spPr bwMode="auto">
          <a:xfrm>
            <a:off x="228600" y="3200400"/>
            <a:ext cx="1676400" cy="685800"/>
          </a:xfrm>
          <a:prstGeom prst="ellipse">
            <a:avLst/>
          </a:prstGeom>
          <a:noFill/>
          <a:ln w="349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84" name="Text Box 44"/>
          <p:cNvSpPr txBox="1">
            <a:spLocks noChangeArrowheads="1"/>
          </p:cNvSpPr>
          <p:nvPr/>
        </p:nvSpPr>
        <p:spPr bwMode="auto">
          <a:xfrm>
            <a:off x="228600" y="4267200"/>
            <a:ext cx="2032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Address of the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current instruction</a:t>
            </a:r>
          </a:p>
        </p:txBody>
      </p:sp>
      <p:sp>
        <p:nvSpPr>
          <p:cNvPr id="343085" name="Line 45"/>
          <p:cNvSpPr>
            <a:spLocks noChangeShapeType="1"/>
          </p:cNvSpPr>
          <p:nvPr/>
        </p:nvSpPr>
        <p:spPr bwMode="auto">
          <a:xfrm flipV="1">
            <a:off x="838200" y="3886200"/>
            <a:ext cx="228600" cy="381000"/>
          </a:xfrm>
          <a:prstGeom prst="line">
            <a:avLst/>
          </a:prstGeom>
          <a:noFill/>
          <a:ln w="31750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9473227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3042" grpId="0"/>
      <p:bldP spid="343045" grpId="0" animBg="1"/>
      <p:bldP spid="343049" grpId="0" animBg="1"/>
      <p:bldP spid="343050" grpId="0" animBg="1"/>
      <p:bldP spid="343054" grpId="0" animBg="1"/>
      <p:bldP spid="343055" grpId="0" animBg="1"/>
      <p:bldP spid="343056" grpId="0" animBg="1"/>
      <p:bldP spid="343057" grpId="0" animBg="1"/>
      <p:bldP spid="343058" grpId="0" animBg="1"/>
      <p:bldP spid="343059" grpId="0" animBg="1"/>
      <p:bldP spid="343060" grpId="0" animBg="1"/>
      <p:bldP spid="343061" grpId="0" animBg="1"/>
      <p:bldP spid="343062" grpId="0" animBg="1"/>
      <p:bldP spid="343063" grpId="0" animBg="1"/>
      <p:bldP spid="343064" grpId="0" animBg="1"/>
      <p:bldP spid="343065" grpId="0" animBg="1"/>
      <p:bldP spid="343066" grpId="0" animBg="1"/>
      <p:bldP spid="343067" grpId="0" animBg="1"/>
      <p:bldP spid="343068" grpId="0"/>
      <p:bldP spid="343069" grpId="0"/>
      <p:bldP spid="343070" grpId="0" animBg="1"/>
      <p:bldP spid="343072" grpId="0"/>
      <p:bldP spid="343073" grpId="0" animBg="1"/>
      <p:bldP spid="343074" grpId="0" animBg="1"/>
      <p:bldP spid="343075" grpId="0" animBg="1"/>
      <p:bldP spid="343076" grpId="0" animBg="1"/>
      <p:bldP spid="343077" grpId="0" animBg="1"/>
      <p:bldP spid="343078" grpId="0" animBg="1"/>
      <p:bldP spid="343079" grpId="0"/>
      <p:bldP spid="343083" grpId="0" animBg="1"/>
      <p:bldP spid="343084" grpId="0"/>
      <p:bldP spid="343085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3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705600" y="640080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BC7B5E1-2B3C-3B41-A28E-A7F119FB5E5D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54</a:t>
            </a:fld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343042" name="Text Box 2"/>
          <p:cNvSpPr txBox="1">
            <a:spLocks noChangeArrowheads="1"/>
          </p:cNvSpPr>
          <p:nvPr/>
        </p:nvSpPr>
        <p:spPr bwMode="auto">
          <a:xfrm>
            <a:off x="5597525" y="5029200"/>
            <a:ext cx="1644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target address</a:t>
            </a:r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839200" cy="1066800"/>
          </a:xfrm>
        </p:spPr>
        <p:txBody>
          <a:bodyPr/>
          <a:lstStyle/>
          <a:p>
            <a:pPr eaLnBrk="1" hangingPunct="1"/>
            <a:r>
              <a:rPr lang="en-US" altLang="en-US" sz="3600">
                <a:ea typeface="ＭＳ Ｐゴシック" charset="-128"/>
              </a:rPr>
              <a:t>Two-Level Global History Branch Predictor</a:t>
            </a:r>
          </a:p>
        </p:txBody>
      </p:sp>
      <p:sp>
        <p:nvSpPr>
          <p:cNvPr id="105476" name="Rectangle 4"/>
          <p:cNvSpPr>
            <a:spLocks noChangeArrowheads="1"/>
          </p:cNvSpPr>
          <p:nvPr/>
        </p:nvSpPr>
        <p:spPr bwMode="auto">
          <a:xfrm>
            <a:off x="3298825" y="1752600"/>
            <a:ext cx="457200" cy="152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45" name="Rectangle 5" descr="Dark upward diagonal"/>
          <p:cNvSpPr>
            <a:spLocks noChangeArrowheads="1"/>
          </p:cNvSpPr>
          <p:nvPr/>
        </p:nvSpPr>
        <p:spPr bwMode="auto">
          <a:xfrm>
            <a:off x="3298825" y="2057400"/>
            <a:ext cx="457200" cy="152400"/>
          </a:xfrm>
          <a:prstGeom prst="rect">
            <a:avLst/>
          </a:prstGeom>
          <a:pattFill prst="dkUpDiag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05478" name="Text Box 6"/>
          <p:cNvSpPr txBox="1">
            <a:spLocks noChangeArrowheads="1"/>
          </p:cNvSpPr>
          <p:nvPr/>
        </p:nvSpPr>
        <p:spPr bwMode="auto">
          <a:xfrm>
            <a:off x="3082925" y="1233488"/>
            <a:ext cx="36925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Direction predictor (2-bit counters)</a:t>
            </a:r>
          </a:p>
        </p:txBody>
      </p:sp>
      <p:sp>
        <p:nvSpPr>
          <p:cNvPr id="105479" name="Rectangle 7"/>
          <p:cNvSpPr>
            <a:spLocks noChangeArrowheads="1"/>
          </p:cNvSpPr>
          <p:nvPr/>
        </p:nvSpPr>
        <p:spPr bwMode="auto">
          <a:xfrm>
            <a:off x="3298825" y="3733800"/>
            <a:ext cx="2286000" cy="1905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05480" name="Text Box 8"/>
          <p:cNvSpPr txBox="1">
            <a:spLocks noChangeArrowheads="1"/>
          </p:cNvSpPr>
          <p:nvPr/>
        </p:nvSpPr>
        <p:spPr bwMode="auto">
          <a:xfrm>
            <a:off x="3082925" y="5715000"/>
            <a:ext cx="5797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Cache of Target Addresses (BTB: Branch Target Buffer)</a:t>
            </a:r>
          </a:p>
        </p:txBody>
      </p:sp>
      <p:sp>
        <p:nvSpPr>
          <p:cNvPr id="343049" name="Rectangle 9" descr="Dark upward diagonal"/>
          <p:cNvSpPr>
            <a:spLocks noChangeArrowheads="1"/>
          </p:cNvSpPr>
          <p:nvPr/>
        </p:nvSpPr>
        <p:spPr bwMode="auto">
          <a:xfrm>
            <a:off x="3832225" y="4953000"/>
            <a:ext cx="457200" cy="152400"/>
          </a:xfrm>
          <a:prstGeom prst="rect">
            <a:avLst/>
          </a:prstGeom>
          <a:pattFill prst="dkUpDiag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0" name="Rectangle 10"/>
          <p:cNvSpPr>
            <a:spLocks noChangeArrowheads="1"/>
          </p:cNvSpPr>
          <p:nvPr/>
        </p:nvSpPr>
        <p:spPr bwMode="auto">
          <a:xfrm>
            <a:off x="415925" y="3276600"/>
            <a:ext cx="12192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Program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Counter</a:t>
            </a:r>
          </a:p>
        </p:txBody>
      </p:sp>
      <p:sp>
        <p:nvSpPr>
          <p:cNvPr id="343051" name="Rectangle 11"/>
          <p:cNvSpPr>
            <a:spLocks noChangeArrowheads="1"/>
          </p:cNvSpPr>
          <p:nvPr/>
        </p:nvSpPr>
        <p:spPr bwMode="auto">
          <a:xfrm>
            <a:off x="339725" y="2438400"/>
            <a:ext cx="1524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Global branch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history</a:t>
            </a:r>
          </a:p>
        </p:txBody>
      </p:sp>
      <p:sp>
        <p:nvSpPr>
          <p:cNvPr id="343053" name="Line 13"/>
          <p:cNvSpPr>
            <a:spLocks noChangeShapeType="1"/>
          </p:cNvSpPr>
          <p:nvPr/>
        </p:nvSpPr>
        <p:spPr bwMode="auto">
          <a:xfrm>
            <a:off x="1863725" y="2667000"/>
            <a:ext cx="727075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5" name="Line 15"/>
          <p:cNvSpPr>
            <a:spLocks noChangeShapeType="1"/>
          </p:cNvSpPr>
          <p:nvPr/>
        </p:nvSpPr>
        <p:spPr bwMode="auto">
          <a:xfrm>
            <a:off x="2549525" y="3200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6" name="Line 16"/>
          <p:cNvSpPr>
            <a:spLocks noChangeShapeType="1"/>
          </p:cNvSpPr>
          <p:nvPr/>
        </p:nvSpPr>
        <p:spPr bwMode="auto">
          <a:xfrm flipV="1">
            <a:off x="2854325" y="2133600"/>
            <a:ext cx="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7" name="Line 17"/>
          <p:cNvSpPr>
            <a:spLocks noChangeShapeType="1"/>
          </p:cNvSpPr>
          <p:nvPr/>
        </p:nvSpPr>
        <p:spPr bwMode="auto">
          <a:xfrm>
            <a:off x="2854325" y="21336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8" name="Line 18"/>
          <p:cNvSpPr>
            <a:spLocks noChangeShapeType="1"/>
          </p:cNvSpPr>
          <p:nvPr/>
        </p:nvSpPr>
        <p:spPr bwMode="auto">
          <a:xfrm>
            <a:off x="1635125" y="3581400"/>
            <a:ext cx="121920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9" name="Line 19"/>
          <p:cNvSpPr>
            <a:spLocks noChangeShapeType="1"/>
          </p:cNvSpPr>
          <p:nvPr/>
        </p:nvSpPr>
        <p:spPr bwMode="auto">
          <a:xfrm>
            <a:off x="2854325" y="50292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0" name="Line 20"/>
          <p:cNvSpPr>
            <a:spLocks noChangeShapeType="1"/>
          </p:cNvSpPr>
          <p:nvPr/>
        </p:nvSpPr>
        <p:spPr bwMode="auto">
          <a:xfrm>
            <a:off x="7121525" y="24384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1" name="Line 21"/>
          <p:cNvSpPr>
            <a:spLocks noChangeShapeType="1"/>
          </p:cNvSpPr>
          <p:nvPr/>
        </p:nvSpPr>
        <p:spPr bwMode="auto">
          <a:xfrm>
            <a:off x="7121525" y="2438400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2" name="Line 22"/>
          <p:cNvSpPr>
            <a:spLocks noChangeShapeType="1"/>
          </p:cNvSpPr>
          <p:nvPr/>
        </p:nvSpPr>
        <p:spPr bwMode="auto">
          <a:xfrm flipV="1">
            <a:off x="7121525" y="3581400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3" name="Line 23"/>
          <p:cNvSpPr>
            <a:spLocks noChangeShapeType="1"/>
          </p:cNvSpPr>
          <p:nvPr/>
        </p:nvSpPr>
        <p:spPr bwMode="auto">
          <a:xfrm>
            <a:off x="7502525" y="274320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4" name="Line 24"/>
          <p:cNvSpPr>
            <a:spLocks noChangeShapeType="1"/>
          </p:cNvSpPr>
          <p:nvPr/>
        </p:nvSpPr>
        <p:spPr bwMode="auto">
          <a:xfrm>
            <a:off x="5597525" y="50292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5" name="Line 25"/>
          <p:cNvSpPr>
            <a:spLocks noChangeShapeType="1"/>
          </p:cNvSpPr>
          <p:nvPr/>
        </p:nvSpPr>
        <p:spPr bwMode="auto">
          <a:xfrm flipV="1">
            <a:off x="6435725" y="3657600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6" name="Line 26"/>
          <p:cNvSpPr>
            <a:spLocks noChangeShapeType="1"/>
          </p:cNvSpPr>
          <p:nvPr/>
        </p:nvSpPr>
        <p:spPr bwMode="auto">
          <a:xfrm>
            <a:off x="6435725" y="36576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7" name="Line 27"/>
          <p:cNvSpPr>
            <a:spLocks noChangeShapeType="1"/>
          </p:cNvSpPr>
          <p:nvPr/>
        </p:nvSpPr>
        <p:spPr bwMode="auto">
          <a:xfrm>
            <a:off x="6435725" y="2890838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8" name="Text Box 28"/>
          <p:cNvSpPr txBox="1">
            <a:spLocks noChangeArrowheads="1"/>
          </p:cNvSpPr>
          <p:nvPr/>
        </p:nvSpPr>
        <p:spPr bwMode="auto">
          <a:xfrm>
            <a:off x="4873625" y="2681288"/>
            <a:ext cx="15875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PC + inst size</a:t>
            </a:r>
          </a:p>
        </p:txBody>
      </p:sp>
      <p:sp>
        <p:nvSpPr>
          <p:cNvPr id="343069" name="Text Box 29"/>
          <p:cNvSpPr txBox="1">
            <a:spLocks noChangeArrowheads="1"/>
          </p:cNvSpPr>
          <p:nvPr/>
        </p:nvSpPr>
        <p:spPr bwMode="auto">
          <a:xfrm>
            <a:off x="3762375" y="1785938"/>
            <a:ext cx="8699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taken?</a:t>
            </a:r>
          </a:p>
        </p:txBody>
      </p:sp>
      <p:sp>
        <p:nvSpPr>
          <p:cNvPr id="343070" name="Line 30"/>
          <p:cNvSpPr>
            <a:spLocks noChangeShapeType="1"/>
          </p:cNvSpPr>
          <p:nvPr/>
        </p:nvSpPr>
        <p:spPr bwMode="auto">
          <a:xfrm>
            <a:off x="7502525" y="31242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05501" name="Text Box 31"/>
          <p:cNvSpPr txBox="1">
            <a:spLocks noChangeArrowheads="1"/>
          </p:cNvSpPr>
          <p:nvPr/>
        </p:nvSpPr>
        <p:spPr bwMode="auto">
          <a:xfrm>
            <a:off x="5673725" y="502920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2" name="Text Box 32"/>
          <p:cNvSpPr txBox="1">
            <a:spLocks noChangeArrowheads="1"/>
          </p:cNvSpPr>
          <p:nvPr/>
        </p:nvSpPr>
        <p:spPr bwMode="auto">
          <a:xfrm>
            <a:off x="7778750" y="2781300"/>
            <a:ext cx="1289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Next Fetch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Address</a:t>
            </a:r>
          </a:p>
        </p:txBody>
      </p:sp>
      <p:sp>
        <p:nvSpPr>
          <p:cNvPr id="343073" name="AutoShape 33"/>
          <p:cNvSpPr>
            <a:spLocks noChangeArrowheads="1"/>
          </p:cNvSpPr>
          <p:nvPr/>
        </p:nvSpPr>
        <p:spPr bwMode="auto">
          <a:xfrm>
            <a:off x="5791200" y="1981200"/>
            <a:ext cx="533400" cy="533400"/>
          </a:xfrm>
          <a:prstGeom prst="flowChartDelay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4" name="Line 34"/>
          <p:cNvSpPr>
            <a:spLocks noChangeShapeType="1"/>
          </p:cNvSpPr>
          <p:nvPr/>
        </p:nvSpPr>
        <p:spPr bwMode="auto">
          <a:xfrm>
            <a:off x="3733800" y="21336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5" name="Line 35"/>
          <p:cNvSpPr>
            <a:spLocks noChangeShapeType="1"/>
          </p:cNvSpPr>
          <p:nvPr/>
        </p:nvSpPr>
        <p:spPr bwMode="auto">
          <a:xfrm>
            <a:off x="6296025" y="220980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6" name="Line 36"/>
          <p:cNvSpPr>
            <a:spLocks noChangeShapeType="1"/>
          </p:cNvSpPr>
          <p:nvPr/>
        </p:nvSpPr>
        <p:spPr bwMode="auto">
          <a:xfrm>
            <a:off x="7353300" y="2209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7" name="Line 37"/>
          <p:cNvSpPr>
            <a:spLocks noChangeShapeType="1"/>
          </p:cNvSpPr>
          <p:nvPr/>
        </p:nvSpPr>
        <p:spPr bwMode="auto">
          <a:xfrm flipV="1">
            <a:off x="4191000" y="2362200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8" name="Line 38"/>
          <p:cNvSpPr>
            <a:spLocks noChangeShapeType="1"/>
          </p:cNvSpPr>
          <p:nvPr/>
        </p:nvSpPr>
        <p:spPr bwMode="auto">
          <a:xfrm>
            <a:off x="4191000" y="2362200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9" name="Text Box 39"/>
          <p:cNvSpPr txBox="1">
            <a:spLocks noChangeArrowheads="1"/>
          </p:cNvSpPr>
          <p:nvPr/>
        </p:nvSpPr>
        <p:spPr bwMode="auto">
          <a:xfrm>
            <a:off x="4124325" y="3370263"/>
            <a:ext cx="552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hit?</a:t>
            </a:r>
          </a:p>
        </p:txBody>
      </p:sp>
      <p:sp>
        <p:nvSpPr>
          <p:cNvPr id="343080" name="Oval 40"/>
          <p:cNvSpPr>
            <a:spLocks noChangeArrowheads="1"/>
          </p:cNvSpPr>
          <p:nvPr/>
        </p:nvSpPr>
        <p:spPr bwMode="auto">
          <a:xfrm>
            <a:off x="152400" y="2286000"/>
            <a:ext cx="1905000" cy="838200"/>
          </a:xfrm>
          <a:prstGeom prst="ellipse">
            <a:avLst/>
          </a:prstGeom>
          <a:noFill/>
          <a:ln w="349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81" name="Text Box 41"/>
          <p:cNvSpPr txBox="1">
            <a:spLocks noChangeArrowheads="1"/>
          </p:cNvSpPr>
          <p:nvPr/>
        </p:nvSpPr>
        <p:spPr bwMode="auto">
          <a:xfrm>
            <a:off x="441325" y="1331913"/>
            <a:ext cx="24447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Which direction earlier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branches went</a:t>
            </a:r>
          </a:p>
        </p:txBody>
      </p:sp>
      <p:sp>
        <p:nvSpPr>
          <p:cNvPr id="343082" name="Line 42"/>
          <p:cNvSpPr>
            <a:spLocks noChangeShapeType="1"/>
          </p:cNvSpPr>
          <p:nvPr/>
        </p:nvSpPr>
        <p:spPr bwMode="auto">
          <a:xfrm flipH="1">
            <a:off x="1219200" y="1905000"/>
            <a:ext cx="152400" cy="381000"/>
          </a:xfrm>
          <a:prstGeom prst="line">
            <a:avLst/>
          </a:prstGeom>
          <a:noFill/>
          <a:ln w="28575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83" name="Oval 43"/>
          <p:cNvSpPr>
            <a:spLocks noChangeArrowheads="1"/>
          </p:cNvSpPr>
          <p:nvPr/>
        </p:nvSpPr>
        <p:spPr bwMode="auto">
          <a:xfrm>
            <a:off x="228600" y="3200400"/>
            <a:ext cx="1676400" cy="685800"/>
          </a:xfrm>
          <a:prstGeom prst="ellipse">
            <a:avLst/>
          </a:prstGeom>
          <a:noFill/>
          <a:ln w="349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84" name="Text Box 44"/>
          <p:cNvSpPr txBox="1">
            <a:spLocks noChangeArrowheads="1"/>
          </p:cNvSpPr>
          <p:nvPr/>
        </p:nvSpPr>
        <p:spPr bwMode="auto">
          <a:xfrm>
            <a:off x="228600" y="4267200"/>
            <a:ext cx="2032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Address of the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current instruction</a:t>
            </a:r>
          </a:p>
        </p:txBody>
      </p:sp>
      <p:sp>
        <p:nvSpPr>
          <p:cNvPr id="343085" name="Line 45"/>
          <p:cNvSpPr>
            <a:spLocks noChangeShapeType="1"/>
          </p:cNvSpPr>
          <p:nvPr/>
        </p:nvSpPr>
        <p:spPr bwMode="auto">
          <a:xfrm flipV="1">
            <a:off x="838200" y="3886200"/>
            <a:ext cx="228600" cy="381000"/>
          </a:xfrm>
          <a:prstGeom prst="line">
            <a:avLst/>
          </a:prstGeom>
          <a:noFill/>
          <a:ln w="31750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602170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3042" grpId="0"/>
      <p:bldP spid="343045" grpId="0" animBg="1"/>
      <p:bldP spid="343049" grpId="0" animBg="1"/>
      <p:bldP spid="343050" grpId="0" animBg="1"/>
      <p:bldP spid="343051" grpId="0" animBg="1"/>
      <p:bldP spid="343053" grpId="0" animBg="1"/>
      <p:bldP spid="343055" grpId="0" animBg="1"/>
      <p:bldP spid="343056" grpId="0" animBg="1"/>
      <p:bldP spid="343057" grpId="0" animBg="1"/>
      <p:bldP spid="343058" grpId="0" animBg="1"/>
      <p:bldP spid="343059" grpId="0" animBg="1"/>
      <p:bldP spid="343060" grpId="0" animBg="1"/>
      <p:bldP spid="343061" grpId="0" animBg="1"/>
      <p:bldP spid="343062" grpId="0" animBg="1"/>
      <p:bldP spid="343063" grpId="0" animBg="1"/>
      <p:bldP spid="343064" grpId="0" animBg="1"/>
      <p:bldP spid="343065" grpId="0" animBg="1"/>
      <p:bldP spid="343066" grpId="0" animBg="1"/>
      <p:bldP spid="343067" grpId="0" animBg="1"/>
      <p:bldP spid="343068" grpId="0"/>
      <p:bldP spid="343069" grpId="0"/>
      <p:bldP spid="343070" grpId="0" animBg="1"/>
      <p:bldP spid="343072" grpId="0"/>
      <p:bldP spid="343073" grpId="0" animBg="1"/>
      <p:bldP spid="343074" grpId="0" animBg="1"/>
      <p:bldP spid="343075" grpId="0" animBg="1"/>
      <p:bldP spid="343076" grpId="0" animBg="1"/>
      <p:bldP spid="343077" grpId="0" animBg="1"/>
      <p:bldP spid="343078" grpId="0" animBg="1"/>
      <p:bldP spid="343079" grpId="0"/>
      <p:bldP spid="343080" grpId="0" animBg="1"/>
      <p:bldP spid="343081" grpId="0"/>
      <p:bldP spid="343082" grpId="0" animBg="1"/>
      <p:bldP spid="343083" grpId="0" animBg="1"/>
      <p:bldP spid="343084" grpId="0"/>
      <p:bldP spid="343085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705600" y="640080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97FC727-9BCD-8B43-85CB-C0DD0D024369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55</a:t>
            </a:fld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343042" name="Text Box 2"/>
          <p:cNvSpPr txBox="1">
            <a:spLocks noChangeArrowheads="1"/>
          </p:cNvSpPr>
          <p:nvPr/>
        </p:nvSpPr>
        <p:spPr bwMode="auto">
          <a:xfrm>
            <a:off x="5597525" y="5029200"/>
            <a:ext cx="1644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target address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839200" cy="1066800"/>
          </a:xfrm>
        </p:spPr>
        <p:txBody>
          <a:bodyPr/>
          <a:lstStyle/>
          <a:p>
            <a:pPr eaLnBrk="1" hangingPunct="1"/>
            <a:r>
              <a:rPr lang="en-US" altLang="en-US" sz="3600">
                <a:ea typeface="ＭＳ Ｐゴシック" charset="-128"/>
              </a:rPr>
              <a:t>Two-Level Gshare Branch Predictor</a:t>
            </a:r>
          </a:p>
        </p:txBody>
      </p:sp>
      <p:sp>
        <p:nvSpPr>
          <p:cNvPr id="106500" name="Rectangle 4"/>
          <p:cNvSpPr>
            <a:spLocks noChangeArrowheads="1"/>
          </p:cNvSpPr>
          <p:nvPr/>
        </p:nvSpPr>
        <p:spPr bwMode="auto">
          <a:xfrm>
            <a:off x="3298825" y="1752600"/>
            <a:ext cx="457200" cy="152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45" name="Rectangle 5" descr="Dark upward diagonal"/>
          <p:cNvSpPr>
            <a:spLocks noChangeArrowheads="1"/>
          </p:cNvSpPr>
          <p:nvPr/>
        </p:nvSpPr>
        <p:spPr bwMode="auto">
          <a:xfrm>
            <a:off x="3298825" y="2057400"/>
            <a:ext cx="457200" cy="152400"/>
          </a:xfrm>
          <a:prstGeom prst="rect">
            <a:avLst/>
          </a:prstGeom>
          <a:pattFill prst="dkUpDiag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06502" name="Text Box 6"/>
          <p:cNvSpPr txBox="1">
            <a:spLocks noChangeArrowheads="1"/>
          </p:cNvSpPr>
          <p:nvPr/>
        </p:nvSpPr>
        <p:spPr bwMode="auto">
          <a:xfrm>
            <a:off x="3082925" y="1233488"/>
            <a:ext cx="36925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Direction predictor (2-bit counters)</a:t>
            </a:r>
          </a:p>
        </p:txBody>
      </p:sp>
      <p:sp>
        <p:nvSpPr>
          <p:cNvPr id="106503" name="Rectangle 7"/>
          <p:cNvSpPr>
            <a:spLocks noChangeArrowheads="1"/>
          </p:cNvSpPr>
          <p:nvPr/>
        </p:nvSpPr>
        <p:spPr bwMode="auto">
          <a:xfrm>
            <a:off x="3298825" y="3733800"/>
            <a:ext cx="2286000" cy="1905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06504" name="Text Box 8"/>
          <p:cNvSpPr txBox="1">
            <a:spLocks noChangeArrowheads="1"/>
          </p:cNvSpPr>
          <p:nvPr/>
        </p:nvSpPr>
        <p:spPr bwMode="auto">
          <a:xfrm>
            <a:off x="3082925" y="5715000"/>
            <a:ext cx="5797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Cache of Target Addresses (BTB: Branch Target Buffer)</a:t>
            </a:r>
          </a:p>
        </p:txBody>
      </p:sp>
      <p:sp>
        <p:nvSpPr>
          <p:cNvPr id="343049" name="Rectangle 9" descr="Dark upward diagonal"/>
          <p:cNvSpPr>
            <a:spLocks noChangeArrowheads="1"/>
          </p:cNvSpPr>
          <p:nvPr/>
        </p:nvSpPr>
        <p:spPr bwMode="auto">
          <a:xfrm>
            <a:off x="3832225" y="4953000"/>
            <a:ext cx="457200" cy="152400"/>
          </a:xfrm>
          <a:prstGeom prst="rect">
            <a:avLst/>
          </a:prstGeom>
          <a:pattFill prst="dkUpDiag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0" name="Rectangle 10"/>
          <p:cNvSpPr>
            <a:spLocks noChangeArrowheads="1"/>
          </p:cNvSpPr>
          <p:nvPr/>
        </p:nvSpPr>
        <p:spPr bwMode="auto">
          <a:xfrm>
            <a:off x="415925" y="3276600"/>
            <a:ext cx="12192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Program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Counter</a:t>
            </a:r>
          </a:p>
        </p:txBody>
      </p:sp>
      <p:sp>
        <p:nvSpPr>
          <p:cNvPr id="343051" name="Rectangle 11"/>
          <p:cNvSpPr>
            <a:spLocks noChangeArrowheads="1"/>
          </p:cNvSpPr>
          <p:nvPr/>
        </p:nvSpPr>
        <p:spPr bwMode="auto">
          <a:xfrm>
            <a:off x="339725" y="2438400"/>
            <a:ext cx="1524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Global branch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history</a:t>
            </a:r>
          </a:p>
        </p:txBody>
      </p:sp>
      <p:sp>
        <p:nvSpPr>
          <p:cNvPr id="343052" name="Rectangle 12"/>
          <p:cNvSpPr>
            <a:spLocks noChangeArrowheads="1"/>
          </p:cNvSpPr>
          <p:nvPr/>
        </p:nvSpPr>
        <p:spPr bwMode="auto">
          <a:xfrm>
            <a:off x="2016125" y="3124200"/>
            <a:ext cx="533400" cy="22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XOR</a:t>
            </a:r>
          </a:p>
        </p:txBody>
      </p:sp>
      <p:sp>
        <p:nvSpPr>
          <p:cNvPr id="343053" name="Line 13"/>
          <p:cNvSpPr>
            <a:spLocks noChangeShapeType="1"/>
          </p:cNvSpPr>
          <p:nvPr/>
        </p:nvSpPr>
        <p:spPr bwMode="auto">
          <a:xfrm>
            <a:off x="1863725" y="2667000"/>
            <a:ext cx="3810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4" name="Line 14"/>
          <p:cNvSpPr>
            <a:spLocks noChangeShapeType="1"/>
          </p:cNvSpPr>
          <p:nvPr/>
        </p:nvSpPr>
        <p:spPr bwMode="auto">
          <a:xfrm flipV="1">
            <a:off x="1635125" y="3352800"/>
            <a:ext cx="609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5" name="Line 15"/>
          <p:cNvSpPr>
            <a:spLocks noChangeShapeType="1"/>
          </p:cNvSpPr>
          <p:nvPr/>
        </p:nvSpPr>
        <p:spPr bwMode="auto">
          <a:xfrm>
            <a:off x="2549525" y="3200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6" name="Line 16"/>
          <p:cNvSpPr>
            <a:spLocks noChangeShapeType="1"/>
          </p:cNvSpPr>
          <p:nvPr/>
        </p:nvSpPr>
        <p:spPr bwMode="auto">
          <a:xfrm flipV="1">
            <a:off x="2854325" y="2133600"/>
            <a:ext cx="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7" name="Line 17"/>
          <p:cNvSpPr>
            <a:spLocks noChangeShapeType="1"/>
          </p:cNvSpPr>
          <p:nvPr/>
        </p:nvSpPr>
        <p:spPr bwMode="auto">
          <a:xfrm>
            <a:off x="2854325" y="21336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8" name="Line 18"/>
          <p:cNvSpPr>
            <a:spLocks noChangeShapeType="1"/>
          </p:cNvSpPr>
          <p:nvPr/>
        </p:nvSpPr>
        <p:spPr bwMode="auto">
          <a:xfrm>
            <a:off x="1635125" y="3581400"/>
            <a:ext cx="121920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59" name="Line 19"/>
          <p:cNvSpPr>
            <a:spLocks noChangeShapeType="1"/>
          </p:cNvSpPr>
          <p:nvPr/>
        </p:nvSpPr>
        <p:spPr bwMode="auto">
          <a:xfrm>
            <a:off x="2854325" y="50292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0" name="Line 20"/>
          <p:cNvSpPr>
            <a:spLocks noChangeShapeType="1"/>
          </p:cNvSpPr>
          <p:nvPr/>
        </p:nvSpPr>
        <p:spPr bwMode="auto">
          <a:xfrm>
            <a:off x="7121525" y="24384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1" name="Line 21"/>
          <p:cNvSpPr>
            <a:spLocks noChangeShapeType="1"/>
          </p:cNvSpPr>
          <p:nvPr/>
        </p:nvSpPr>
        <p:spPr bwMode="auto">
          <a:xfrm>
            <a:off x="7121525" y="2438400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2" name="Line 22"/>
          <p:cNvSpPr>
            <a:spLocks noChangeShapeType="1"/>
          </p:cNvSpPr>
          <p:nvPr/>
        </p:nvSpPr>
        <p:spPr bwMode="auto">
          <a:xfrm flipV="1">
            <a:off x="7121525" y="3581400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3" name="Line 23"/>
          <p:cNvSpPr>
            <a:spLocks noChangeShapeType="1"/>
          </p:cNvSpPr>
          <p:nvPr/>
        </p:nvSpPr>
        <p:spPr bwMode="auto">
          <a:xfrm>
            <a:off x="7502525" y="274320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4" name="Line 24"/>
          <p:cNvSpPr>
            <a:spLocks noChangeShapeType="1"/>
          </p:cNvSpPr>
          <p:nvPr/>
        </p:nvSpPr>
        <p:spPr bwMode="auto">
          <a:xfrm>
            <a:off x="5597525" y="50292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5" name="Line 25"/>
          <p:cNvSpPr>
            <a:spLocks noChangeShapeType="1"/>
          </p:cNvSpPr>
          <p:nvPr/>
        </p:nvSpPr>
        <p:spPr bwMode="auto">
          <a:xfrm flipV="1">
            <a:off x="6435725" y="3657600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6" name="Line 26"/>
          <p:cNvSpPr>
            <a:spLocks noChangeShapeType="1"/>
          </p:cNvSpPr>
          <p:nvPr/>
        </p:nvSpPr>
        <p:spPr bwMode="auto">
          <a:xfrm>
            <a:off x="6435725" y="36576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7" name="Line 27"/>
          <p:cNvSpPr>
            <a:spLocks noChangeShapeType="1"/>
          </p:cNvSpPr>
          <p:nvPr/>
        </p:nvSpPr>
        <p:spPr bwMode="auto">
          <a:xfrm>
            <a:off x="6435725" y="2890838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68" name="Text Box 28"/>
          <p:cNvSpPr txBox="1">
            <a:spLocks noChangeArrowheads="1"/>
          </p:cNvSpPr>
          <p:nvPr/>
        </p:nvSpPr>
        <p:spPr bwMode="auto">
          <a:xfrm>
            <a:off x="4873625" y="2681288"/>
            <a:ext cx="15875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PC + inst size</a:t>
            </a:r>
          </a:p>
        </p:txBody>
      </p:sp>
      <p:sp>
        <p:nvSpPr>
          <p:cNvPr id="343069" name="Text Box 29"/>
          <p:cNvSpPr txBox="1">
            <a:spLocks noChangeArrowheads="1"/>
          </p:cNvSpPr>
          <p:nvPr/>
        </p:nvSpPr>
        <p:spPr bwMode="auto">
          <a:xfrm>
            <a:off x="3762375" y="1785938"/>
            <a:ext cx="8699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taken?</a:t>
            </a:r>
          </a:p>
        </p:txBody>
      </p:sp>
      <p:sp>
        <p:nvSpPr>
          <p:cNvPr id="343070" name="Line 30"/>
          <p:cNvSpPr>
            <a:spLocks noChangeShapeType="1"/>
          </p:cNvSpPr>
          <p:nvPr/>
        </p:nvSpPr>
        <p:spPr bwMode="auto">
          <a:xfrm>
            <a:off x="7502525" y="31242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06527" name="Text Box 31"/>
          <p:cNvSpPr txBox="1">
            <a:spLocks noChangeArrowheads="1"/>
          </p:cNvSpPr>
          <p:nvPr/>
        </p:nvSpPr>
        <p:spPr bwMode="auto">
          <a:xfrm>
            <a:off x="5673725" y="502920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2" name="Text Box 32"/>
          <p:cNvSpPr txBox="1">
            <a:spLocks noChangeArrowheads="1"/>
          </p:cNvSpPr>
          <p:nvPr/>
        </p:nvSpPr>
        <p:spPr bwMode="auto">
          <a:xfrm>
            <a:off x="7778750" y="2781300"/>
            <a:ext cx="1289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Next Fetch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Address</a:t>
            </a:r>
          </a:p>
        </p:txBody>
      </p:sp>
      <p:sp>
        <p:nvSpPr>
          <p:cNvPr id="343073" name="AutoShape 33"/>
          <p:cNvSpPr>
            <a:spLocks noChangeArrowheads="1"/>
          </p:cNvSpPr>
          <p:nvPr/>
        </p:nvSpPr>
        <p:spPr bwMode="auto">
          <a:xfrm>
            <a:off x="5791200" y="1981200"/>
            <a:ext cx="533400" cy="533400"/>
          </a:xfrm>
          <a:prstGeom prst="flowChartDelay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4" name="Line 34"/>
          <p:cNvSpPr>
            <a:spLocks noChangeShapeType="1"/>
          </p:cNvSpPr>
          <p:nvPr/>
        </p:nvSpPr>
        <p:spPr bwMode="auto">
          <a:xfrm>
            <a:off x="3733800" y="21336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5" name="Line 35"/>
          <p:cNvSpPr>
            <a:spLocks noChangeShapeType="1"/>
          </p:cNvSpPr>
          <p:nvPr/>
        </p:nvSpPr>
        <p:spPr bwMode="auto">
          <a:xfrm>
            <a:off x="6296025" y="220980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6" name="Line 36"/>
          <p:cNvSpPr>
            <a:spLocks noChangeShapeType="1"/>
          </p:cNvSpPr>
          <p:nvPr/>
        </p:nvSpPr>
        <p:spPr bwMode="auto">
          <a:xfrm>
            <a:off x="7353300" y="2209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7" name="Line 37"/>
          <p:cNvSpPr>
            <a:spLocks noChangeShapeType="1"/>
          </p:cNvSpPr>
          <p:nvPr/>
        </p:nvSpPr>
        <p:spPr bwMode="auto">
          <a:xfrm flipV="1">
            <a:off x="4191000" y="2362200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8" name="Line 38"/>
          <p:cNvSpPr>
            <a:spLocks noChangeShapeType="1"/>
          </p:cNvSpPr>
          <p:nvPr/>
        </p:nvSpPr>
        <p:spPr bwMode="auto">
          <a:xfrm>
            <a:off x="4191000" y="2362200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79" name="Text Box 39"/>
          <p:cNvSpPr txBox="1">
            <a:spLocks noChangeArrowheads="1"/>
          </p:cNvSpPr>
          <p:nvPr/>
        </p:nvSpPr>
        <p:spPr bwMode="auto">
          <a:xfrm>
            <a:off x="4124325" y="3370263"/>
            <a:ext cx="552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hit?</a:t>
            </a:r>
          </a:p>
        </p:txBody>
      </p:sp>
      <p:sp>
        <p:nvSpPr>
          <p:cNvPr id="343080" name="Oval 40"/>
          <p:cNvSpPr>
            <a:spLocks noChangeArrowheads="1"/>
          </p:cNvSpPr>
          <p:nvPr/>
        </p:nvSpPr>
        <p:spPr bwMode="auto">
          <a:xfrm>
            <a:off x="152400" y="2286000"/>
            <a:ext cx="1905000" cy="838200"/>
          </a:xfrm>
          <a:prstGeom prst="ellipse">
            <a:avLst/>
          </a:prstGeom>
          <a:noFill/>
          <a:ln w="349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81" name="Text Box 41"/>
          <p:cNvSpPr txBox="1">
            <a:spLocks noChangeArrowheads="1"/>
          </p:cNvSpPr>
          <p:nvPr/>
        </p:nvSpPr>
        <p:spPr bwMode="auto">
          <a:xfrm>
            <a:off x="441325" y="1331913"/>
            <a:ext cx="24447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Which direction earlier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branches went</a:t>
            </a:r>
          </a:p>
        </p:txBody>
      </p:sp>
      <p:sp>
        <p:nvSpPr>
          <p:cNvPr id="343082" name="Line 42"/>
          <p:cNvSpPr>
            <a:spLocks noChangeShapeType="1"/>
          </p:cNvSpPr>
          <p:nvPr/>
        </p:nvSpPr>
        <p:spPr bwMode="auto">
          <a:xfrm flipH="1">
            <a:off x="1219200" y="1905000"/>
            <a:ext cx="152400" cy="381000"/>
          </a:xfrm>
          <a:prstGeom prst="line">
            <a:avLst/>
          </a:prstGeom>
          <a:noFill/>
          <a:ln w="28575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83" name="Oval 43"/>
          <p:cNvSpPr>
            <a:spLocks noChangeArrowheads="1"/>
          </p:cNvSpPr>
          <p:nvPr/>
        </p:nvSpPr>
        <p:spPr bwMode="auto">
          <a:xfrm>
            <a:off x="228600" y="3200400"/>
            <a:ext cx="1676400" cy="685800"/>
          </a:xfrm>
          <a:prstGeom prst="ellipse">
            <a:avLst/>
          </a:prstGeom>
          <a:noFill/>
          <a:ln w="349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43084" name="Text Box 44"/>
          <p:cNvSpPr txBox="1">
            <a:spLocks noChangeArrowheads="1"/>
          </p:cNvSpPr>
          <p:nvPr/>
        </p:nvSpPr>
        <p:spPr bwMode="auto">
          <a:xfrm>
            <a:off x="228600" y="4267200"/>
            <a:ext cx="2032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Address of the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current instruction</a:t>
            </a:r>
          </a:p>
        </p:txBody>
      </p:sp>
      <p:sp>
        <p:nvSpPr>
          <p:cNvPr id="343085" name="Line 45"/>
          <p:cNvSpPr>
            <a:spLocks noChangeShapeType="1"/>
          </p:cNvSpPr>
          <p:nvPr/>
        </p:nvSpPr>
        <p:spPr bwMode="auto">
          <a:xfrm flipV="1">
            <a:off x="838200" y="3886200"/>
            <a:ext cx="228600" cy="381000"/>
          </a:xfrm>
          <a:prstGeom prst="line">
            <a:avLst/>
          </a:prstGeom>
          <a:noFill/>
          <a:ln w="31750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5827744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3042" grpId="0"/>
      <p:bldP spid="343045" grpId="0" animBg="1"/>
      <p:bldP spid="343049" grpId="0" animBg="1"/>
      <p:bldP spid="343050" grpId="0" animBg="1"/>
      <p:bldP spid="343051" grpId="0" animBg="1"/>
      <p:bldP spid="343052" grpId="0" animBg="1"/>
      <p:bldP spid="343053" grpId="0" animBg="1"/>
      <p:bldP spid="343054" grpId="0" animBg="1"/>
      <p:bldP spid="343055" grpId="0" animBg="1"/>
      <p:bldP spid="343056" grpId="0" animBg="1"/>
      <p:bldP spid="343057" grpId="0" animBg="1"/>
      <p:bldP spid="343058" grpId="0" animBg="1"/>
      <p:bldP spid="343059" grpId="0" animBg="1"/>
      <p:bldP spid="343060" grpId="0" animBg="1"/>
      <p:bldP spid="343061" grpId="0" animBg="1"/>
      <p:bldP spid="343062" grpId="0" animBg="1"/>
      <p:bldP spid="343063" grpId="0" animBg="1"/>
      <p:bldP spid="343064" grpId="0" animBg="1"/>
      <p:bldP spid="343065" grpId="0" animBg="1"/>
      <p:bldP spid="343066" grpId="0" animBg="1"/>
      <p:bldP spid="343067" grpId="0" animBg="1"/>
      <p:bldP spid="343068" grpId="0"/>
      <p:bldP spid="343069" grpId="0"/>
      <p:bldP spid="343070" grpId="0" animBg="1"/>
      <p:bldP spid="343072" grpId="0"/>
      <p:bldP spid="343073" grpId="0" animBg="1"/>
      <p:bldP spid="343074" grpId="0" animBg="1"/>
      <p:bldP spid="343075" grpId="0" animBg="1"/>
      <p:bldP spid="343076" grpId="0" animBg="1"/>
      <p:bldP spid="343077" grpId="0" animBg="1"/>
      <p:bldP spid="343078" grpId="0" animBg="1"/>
      <p:bldP spid="343079" grpId="0"/>
      <p:bldP spid="343080" grpId="0" animBg="1"/>
      <p:bldP spid="343081" grpId="0"/>
      <p:bldP spid="343082" grpId="0" animBg="1"/>
      <p:bldP spid="343083" grpId="0" animBg="1"/>
      <p:bldP spid="343084" grpId="0"/>
      <p:bldP spid="343085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8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Can We Do Better: Two-Level Prediction</a:t>
            </a:r>
          </a:p>
        </p:txBody>
      </p:sp>
      <p:sp>
        <p:nvSpPr>
          <p:cNvPr id="114690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Last-time and 2BC predictors exploit only “</a:t>
            </a:r>
            <a:r>
              <a:rPr lang="en-US" altLang="ja-JP">
                <a:ea typeface="ＭＳ Ｐゴシック" charset="-128"/>
              </a:rPr>
              <a:t>last-time</a:t>
            </a:r>
            <a:r>
              <a:rPr lang="en-US" altLang="en-US">
                <a:ea typeface="ＭＳ Ｐゴシック" charset="-128"/>
              </a:rPr>
              <a:t>”</a:t>
            </a:r>
            <a:r>
              <a:rPr lang="en-US" altLang="ja-JP">
                <a:ea typeface="ＭＳ Ｐゴシック" charset="-128"/>
              </a:rPr>
              <a:t> predictability for a given branch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Realization 1: A branch’s outcome can be correlated with other branches’ outcomes</a:t>
            </a:r>
          </a:p>
          <a:p>
            <a:pPr lvl="1"/>
            <a:r>
              <a:rPr lang="en-US" altLang="en-US">
                <a:ea typeface="ＭＳ Ｐゴシック" charset="-128"/>
              </a:rPr>
              <a:t>Global branch correlation 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Realization 2: A branch’s outcome can be correlated with past outcomes of the same branch (in addition to the outcome of the branch “last-time” it was executed)</a:t>
            </a:r>
          </a:p>
          <a:p>
            <a:pPr lvl="1"/>
            <a:r>
              <a:rPr lang="en-US" altLang="en-US">
                <a:ea typeface="ＭＳ Ｐゴシック" charset="-128"/>
              </a:rPr>
              <a:t>Local branch correlation</a:t>
            </a: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11469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04F5CC9-DB28-2049-B883-6F90E8BA2775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8600" y="3733800"/>
            <a:ext cx="8610600" cy="1828800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Arial" pitchFamily="-107" charset="0"/>
              <a:cs typeface="Arial" pitchFamily="-107" charset="0"/>
            </a:endParaRPr>
          </a:p>
        </p:txBody>
      </p:sp>
      <p:sp>
        <p:nvSpPr>
          <p:cNvPr id="114693" name="Rectangle 1"/>
          <p:cNvSpPr>
            <a:spLocks noChangeArrowheads="1"/>
          </p:cNvSpPr>
          <p:nvPr/>
        </p:nvSpPr>
        <p:spPr bwMode="auto">
          <a:xfrm>
            <a:off x="152400" y="6488113"/>
            <a:ext cx="8382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Yeh and Patt, </a:t>
            </a:r>
            <a:r>
              <a: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“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Two-Level Adaptive Training Branch Prediction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,</a:t>
            </a:r>
            <a:r>
              <a: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”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 MICRO 1991.</a:t>
            </a:r>
          </a:p>
        </p:txBody>
      </p:sp>
    </p:spTree>
    <p:extLst>
      <p:ext uri="{BB962C8B-B14F-4D97-AF65-F5344CB8AC3E}">
        <p14:creationId xmlns:p14="http://schemas.microsoft.com/office/powerpoint/2010/main" val="220099031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Local Branch Correlation</a:t>
            </a:r>
          </a:p>
        </p:txBody>
      </p:sp>
      <p:sp>
        <p:nvSpPr>
          <p:cNvPr id="115714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 sz="2200">
                <a:ea typeface="ＭＳ Ｐゴシック" charset="-128"/>
              </a:rPr>
              <a:t>McFarling, </a:t>
            </a:r>
            <a:r>
              <a:rPr lang="ja-JP" altLang="en-US" sz="2200">
                <a:ea typeface="ＭＳ Ｐゴシック" charset="-128"/>
              </a:rPr>
              <a:t>“</a:t>
            </a:r>
            <a:r>
              <a:rPr lang="en-US" altLang="ja-JP" sz="2200">
                <a:solidFill>
                  <a:srgbClr val="FF0000"/>
                </a:solidFill>
                <a:ea typeface="ＭＳ Ｐゴシック" charset="-128"/>
              </a:rPr>
              <a:t>Combining Branch Predictors</a:t>
            </a:r>
            <a:r>
              <a:rPr lang="en-US" altLang="ja-JP" sz="2200">
                <a:ea typeface="ＭＳ Ｐゴシック" charset="-128"/>
              </a:rPr>
              <a:t>,</a:t>
            </a:r>
            <a:r>
              <a:rPr lang="ja-JP" altLang="en-US" sz="2200">
                <a:ea typeface="ＭＳ Ｐゴシック" charset="-128"/>
              </a:rPr>
              <a:t>”</a:t>
            </a:r>
            <a:r>
              <a:rPr lang="en-US" altLang="ja-JP" sz="2200">
                <a:ea typeface="ＭＳ Ｐゴシック" charset="-128"/>
              </a:rPr>
              <a:t> DEC WRL TR 1993.</a:t>
            </a:r>
            <a:endParaRPr lang="en-US" altLang="en-US" sz="2200">
              <a:ea typeface="ＭＳ Ｐゴシック" charset="-128"/>
            </a:endParaRPr>
          </a:p>
        </p:txBody>
      </p:sp>
      <p:sp>
        <p:nvSpPr>
          <p:cNvPr id="11571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5CDAF41-746D-804C-AB22-398F815D452D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pic>
        <p:nvPicPr>
          <p:cNvPr id="115716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888" y="1695450"/>
            <a:ext cx="8540750" cy="212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 43"/>
          <p:cNvSpPr>
            <a:spLocks noChangeArrowheads="1"/>
          </p:cNvSpPr>
          <p:nvPr/>
        </p:nvSpPr>
        <p:spPr bwMode="auto">
          <a:xfrm>
            <a:off x="1143000" y="2514600"/>
            <a:ext cx="1600200" cy="685800"/>
          </a:xfrm>
          <a:prstGeom prst="ellipse">
            <a:avLst/>
          </a:prstGeom>
          <a:noFill/>
          <a:ln w="349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8136058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8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More Motivation for Local History</a:t>
            </a:r>
          </a:p>
        </p:txBody>
      </p:sp>
      <p:sp>
        <p:nvSpPr>
          <p:cNvPr id="191490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35814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To predict a loop branch “perfectly”, we want to identify the last iteration of the loop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By having a separate PHT entry for each local history, we can distinguish different iterations of a loop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Works for “short” loops</a:t>
            </a:r>
          </a:p>
        </p:txBody>
      </p:sp>
      <p:sp>
        <p:nvSpPr>
          <p:cNvPr id="19149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A418B28-7688-F84C-AA8E-689230A30FF4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pic>
        <p:nvPicPr>
          <p:cNvPr id="19149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8463" y="990600"/>
            <a:ext cx="4900612" cy="544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41691749"/>
      </p:ext>
    </p:extLst>
  </p:cSld>
  <p:clrMapOvr>
    <a:masterClrMapping/>
  </p:clrMapOvr>
  <p:transition/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Capturing Local Branch Correlation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8392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Idea: 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Have a per-branch history register</a:t>
            </a:r>
          </a:p>
          <a:p>
            <a:pPr lvl="1"/>
            <a:r>
              <a:rPr lang="en-US" altLang="en-US">
                <a:ea typeface="ＭＳ Ｐゴシック" charset="-128"/>
              </a:rPr>
              <a:t>Associate the predicted outcome of a branch with “T/NT history” of the same branch</a:t>
            </a:r>
          </a:p>
          <a:p>
            <a:r>
              <a:rPr lang="en-US" altLang="en-US">
                <a:ea typeface="ＭＳ Ｐゴシック" charset="-128"/>
                <a:sym typeface="Wingdings" charset="2"/>
              </a:rPr>
              <a:t>Make a prediction based on the outcome of the branch the last time the same local branch history was encountered</a:t>
            </a:r>
          </a:p>
          <a:p>
            <a:pPr>
              <a:buFont typeface="Wingdings" charset="2"/>
              <a:buNone/>
            </a:pPr>
            <a:endParaRPr lang="en-US" altLang="en-US">
              <a:ea typeface="ＭＳ Ｐゴシック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charset="-128"/>
                <a:sym typeface="Wingdings" charset="2"/>
              </a:rPr>
              <a:t>Called the local history/branch predictor</a:t>
            </a:r>
          </a:p>
          <a:p>
            <a:r>
              <a:rPr lang="en-US" altLang="en-US">
                <a:solidFill>
                  <a:srgbClr val="0000FF"/>
                </a:solidFill>
                <a:ea typeface="ＭＳ Ｐゴシック" charset="-128"/>
                <a:sym typeface="Wingdings" charset="2"/>
              </a:rPr>
              <a:t>Uses two levels of history (Per-branch history register + history at that history register value)</a:t>
            </a:r>
            <a:endParaRPr lang="en-US" altLang="en-US">
              <a:solidFill>
                <a:srgbClr val="0000FF"/>
              </a:solidFill>
              <a:ea typeface="ＭＳ Ｐゴシック" charset="-128"/>
            </a:endParaRPr>
          </a:p>
        </p:txBody>
      </p:sp>
      <p:sp>
        <p:nvSpPr>
          <p:cNvPr id="11673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99B0E0D-D2E4-284A-95DA-45151B649404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675259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charset="-128"/>
              </a:rPr>
              <a:t>Control Dependence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839200" cy="5194300"/>
          </a:xfrm>
        </p:spPr>
        <p:txBody>
          <a:bodyPr/>
          <a:lstStyle/>
          <a:p>
            <a:pPr>
              <a:buFont typeface="Wingdings" charset="0"/>
              <a:buChar char="n"/>
              <a:defRPr/>
            </a:pPr>
            <a:r>
              <a:rPr lang="en-US" dirty="0"/>
              <a:t>Question: What should the fetch PC be in the next cycle?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/>
              <a:t>Answer: The address of the next instruction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/>
              <a:t>All instructions are control dependent on previous ones. Why?</a:t>
            </a:r>
          </a:p>
          <a:p>
            <a:pPr>
              <a:buFont typeface="Wingdings" charset="0"/>
              <a:buChar char="n"/>
              <a:defRPr/>
            </a:pPr>
            <a:endParaRPr lang="en-US" dirty="0"/>
          </a:p>
          <a:p>
            <a:pPr>
              <a:buFont typeface="Wingdings" charset="0"/>
              <a:buChar char="n"/>
              <a:defRPr/>
            </a:pPr>
            <a:r>
              <a:rPr lang="en-US" dirty="0"/>
              <a:t>If the fetched instruction is a non-control-flow instruction: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/>
              <a:t>Next Fetch PC is the address of the next-sequential instruction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/>
              <a:t>Easy to determine if we know the size of the fetched instruction</a:t>
            </a:r>
          </a:p>
          <a:p>
            <a:pPr marL="0" indent="0">
              <a:buFont typeface="Wingdings" charset="0"/>
              <a:buNone/>
              <a:defRPr/>
            </a:pPr>
            <a:endParaRPr lang="en-US" dirty="0"/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0000FF"/>
                </a:solidFill>
              </a:rPr>
              <a:t>If the instruction that is fetched is a control-flow instruction: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>
                <a:solidFill>
                  <a:srgbClr val="0000FF"/>
                </a:solidFill>
              </a:rPr>
              <a:t>How do we determine the next Fetch PC?</a:t>
            </a:r>
          </a:p>
          <a:p>
            <a:pPr lvl="1">
              <a:buFont typeface="Wingdings" charset="0"/>
              <a:buChar char="q"/>
              <a:defRPr/>
            </a:pPr>
            <a:endParaRPr lang="en-US" dirty="0"/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In fact, how do we even know whether or not the fetched instruction is a control-flow instruction?</a:t>
            </a:r>
          </a:p>
          <a:p>
            <a:pPr>
              <a:buFont typeface="Wingdings" charset="0"/>
              <a:buChar char="n"/>
              <a:defRPr/>
            </a:pPr>
            <a:endParaRPr lang="en-US" dirty="0"/>
          </a:p>
        </p:txBody>
      </p:sp>
      <p:sp>
        <p:nvSpPr>
          <p:cNvPr id="7065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96FD404-AE81-BB4F-A1C2-53B7E489B491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8393295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Two Level Local Branch Prediction</a:t>
            </a:r>
          </a:p>
        </p:txBody>
      </p:sp>
      <p:sp>
        <p:nvSpPr>
          <p:cNvPr id="117762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sz="2000">
                <a:ea typeface="ＭＳ Ｐゴシック" charset="-128"/>
              </a:rPr>
              <a:t>First level: </a:t>
            </a:r>
            <a:r>
              <a:rPr lang="en-US" altLang="en-US" sz="2000">
                <a:solidFill>
                  <a:srgbClr val="0033CC"/>
                </a:solidFill>
                <a:ea typeface="ＭＳ Ｐゴシック" charset="-128"/>
              </a:rPr>
              <a:t>A set of local history registers </a:t>
            </a:r>
            <a:r>
              <a:rPr lang="en-US" altLang="en-US" sz="2000">
                <a:ea typeface="ＭＳ Ｐゴシック" charset="-128"/>
              </a:rPr>
              <a:t>(N bits each)</a:t>
            </a:r>
          </a:p>
          <a:p>
            <a:pPr lvl="1"/>
            <a:r>
              <a:rPr lang="en-US" altLang="en-US" sz="2000">
                <a:ea typeface="ＭＳ Ｐゴシック" charset="-128"/>
              </a:rPr>
              <a:t>Select the history register based on the PC of the branch</a:t>
            </a:r>
          </a:p>
          <a:p>
            <a:r>
              <a:rPr lang="en-US" altLang="en-US" sz="2000">
                <a:ea typeface="ＭＳ Ｐゴシック" charset="-128"/>
              </a:rPr>
              <a:t>Second level: </a:t>
            </a:r>
            <a:r>
              <a:rPr lang="en-US" altLang="en-US" sz="2000">
                <a:solidFill>
                  <a:srgbClr val="0033CC"/>
                </a:solidFill>
                <a:ea typeface="ＭＳ Ｐゴシック" charset="-128"/>
              </a:rPr>
              <a:t>Table of saturating counters for each history entry</a:t>
            </a:r>
          </a:p>
          <a:p>
            <a:pPr lvl="1"/>
            <a:r>
              <a:rPr lang="en-US" altLang="en-US" sz="2000">
                <a:ea typeface="ＭＳ Ｐゴシック" charset="-128"/>
              </a:rPr>
              <a:t>The direction the branch took the last time the same history was seen</a:t>
            </a:r>
          </a:p>
        </p:txBody>
      </p:sp>
      <p:sp>
        <p:nvSpPr>
          <p:cNvPr id="11776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0630D72-A434-0D49-8C1A-A03671E618D4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6172200" y="3341688"/>
            <a:ext cx="2971800" cy="2590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85800" y="3494088"/>
            <a:ext cx="1600200" cy="457200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1 1 ….. 1 0</a:t>
            </a:r>
          </a:p>
        </p:txBody>
      </p:sp>
      <p:sp>
        <p:nvSpPr>
          <p:cNvPr id="8" name="Rectangle 7"/>
          <p:cNvSpPr/>
          <p:nvPr/>
        </p:nvSpPr>
        <p:spPr>
          <a:xfrm>
            <a:off x="4648200" y="3189288"/>
            <a:ext cx="1219200" cy="3124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648200" y="3189288"/>
            <a:ext cx="1219200" cy="457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648200" y="3570288"/>
            <a:ext cx="1219200" cy="457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648200" y="4027488"/>
            <a:ext cx="1219200" cy="457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648200" y="5856288"/>
            <a:ext cx="1219200" cy="457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117771" name="TextBox 12"/>
          <p:cNvSpPr txBox="1">
            <a:spLocks noChangeArrowheads="1"/>
          </p:cNvSpPr>
          <p:nvPr/>
        </p:nvSpPr>
        <p:spPr bwMode="auto">
          <a:xfrm>
            <a:off x="533400" y="5791200"/>
            <a:ext cx="20574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Local history registers</a:t>
            </a:r>
          </a:p>
        </p:txBody>
      </p:sp>
      <p:sp>
        <p:nvSpPr>
          <p:cNvPr id="117772" name="TextBox 13"/>
          <p:cNvSpPr txBox="1">
            <a:spLocks noChangeArrowheads="1"/>
          </p:cNvSpPr>
          <p:nvPr/>
        </p:nvSpPr>
        <p:spPr bwMode="auto">
          <a:xfrm>
            <a:off x="3352800" y="3189288"/>
            <a:ext cx="11207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00 …. 00</a:t>
            </a:r>
          </a:p>
        </p:txBody>
      </p:sp>
      <p:sp>
        <p:nvSpPr>
          <p:cNvPr id="117773" name="TextBox 14"/>
          <p:cNvSpPr txBox="1">
            <a:spLocks noChangeArrowheads="1"/>
          </p:cNvSpPr>
          <p:nvPr/>
        </p:nvSpPr>
        <p:spPr bwMode="auto">
          <a:xfrm>
            <a:off x="3352800" y="3646488"/>
            <a:ext cx="11207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00 …. 01</a:t>
            </a:r>
          </a:p>
        </p:txBody>
      </p:sp>
      <p:sp>
        <p:nvSpPr>
          <p:cNvPr id="117774" name="TextBox 15"/>
          <p:cNvSpPr txBox="1">
            <a:spLocks noChangeArrowheads="1"/>
          </p:cNvSpPr>
          <p:nvPr/>
        </p:nvSpPr>
        <p:spPr bwMode="auto">
          <a:xfrm>
            <a:off x="3352800" y="4103688"/>
            <a:ext cx="11207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00 …. 10</a:t>
            </a:r>
          </a:p>
        </p:txBody>
      </p:sp>
      <p:sp>
        <p:nvSpPr>
          <p:cNvPr id="117775" name="TextBox 16"/>
          <p:cNvSpPr txBox="1">
            <a:spLocks noChangeArrowheads="1"/>
          </p:cNvSpPr>
          <p:nvPr/>
        </p:nvSpPr>
        <p:spPr bwMode="auto">
          <a:xfrm>
            <a:off x="3352800" y="5932488"/>
            <a:ext cx="11509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11 ….  11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2286000" y="3684588"/>
            <a:ext cx="2362200" cy="18669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Oval 11"/>
          <p:cNvSpPr>
            <a:spLocks noChangeArrowheads="1"/>
          </p:cNvSpPr>
          <p:nvPr/>
        </p:nvSpPr>
        <p:spPr bwMode="auto">
          <a:xfrm>
            <a:off x="6781800" y="5093732"/>
            <a:ext cx="457200" cy="457200"/>
          </a:xfrm>
          <a:prstGeom prst="ellipse">
            <a:avLst/>
          </a:prstGeom>
          <a:solidFill>
            <a:srgbClr val="FF99CC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Udimat" pitchFamily="2" charset="0"/>
                <a:ea typeface="ＭＳ Ｐゴシック" charset="0"/>
                <a:cs typeface="Arial" charset="0"/>
              </a:rPr>
              <a:t>0</a:t>
            </a:r>
          </a:p>
        </p:txBody>
      </p:sp>
      <p:sp>
        <p:nvSpPr>
          <p:cNvPr id="20" name="Oval 12"/>
          <p:cNvSpPr>
            <a:spLocks noChangeArrowheads="1"/>
          </p:cNvSpPr>
          <p:nvPr/>
        </p:nvSpPr>
        <p:spPr bwMode="auto">
          <a:xfrm>
            <a:off x="8001000" y="5093732"/>
            <a:ext cx="457200" cy="457200"/>
          </a:xfrm>
          <a:prstGeom prst="ellipse">
            <a:avLst/>
          </a:prstGeom>
          <a:solidFill>
            <a:srgbClr val="FF99CC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Udimat" pitchFamily="2" charset="0"/>
                <a:ea typeface="ＭＳ Ｐゴシック" charset="0"/>
                <a:cs typeface="Arial" charset="0"/>
              </a:rPr>
              <a:t>1</a:t>
            </a:r>
          </a:p>
        </p:txBody>
      </p:sp>
      <p:sp>
        <p:nvSpPr>
          <p:cNvPr id="21" name="Oval 13"/>
          <p:cNvSpPr>
            <a:spLocks noChangeArrowheads="1"/>
          </p:cNvSpPr>
          <p:nvPr/>
        </p:nvSpPr>
        <p:spPr bwMode="auto">
          <a:xfrm>
            <a:off x="6705600" y="3798332"/>
            <a:ext cx="457200" cy="457200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Udimat" pitchFamily="2" charset="0"/>
                <a:ea typeface="ＭＳ Ｐゴシック" charset="0"/>
                <a:cs typeface="Arial" charset="0"/>
              </a:rPr>
              <a:t>2</a:t>
            </a:r>
          </a:p>
        </p:txBody>
      </p:sp>
      <p:sp>
        <p:nvSpPr>
          <p:cNvPr id="22" name="Oval 14"/>
          <p:cNvSpPr>
            <a:spLocks noChangeArrowheads="1"/>
          </p:cNvSpPr>
          <p:nvPr/>
        </p:nvSpPr>
        <p:spPr bwMode="auto">
          <a:xfrm>
            <a:off x="7924800" y="3798332"/>
            <a:ext cx="457200" cy="457200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Udimat" pitchFamily="2" charset="0"/>
                <a:ea typeface="ＭＳ Ｐゴシック" charset="0"/>
                <a:cs typeface="Arial" charset="0"/>
              </a:rPr>
              <a:t>3</a:t>
            </a:r>
          </a:p>
        </p:txBody>
      </p:sp>
      <p:cxnSp>
        <p:nvCxnSpPr>
          <p:cNvPr id="23" name="AutoShape 15"/>
          <p:cNvCxnSpPr>
            <a:cxnSpLocks noChangeShapeType="1"/>
          </p:cNvCxnSpPr>
          <p:nvPr/>
        </p:nvCxnSpPr>
        <p:spPr bwMode="auto">
          <a:xfrm>
            <a:off x="7239000" y="5322888"/>
            <a:ext cx="762000" cy="0"/>
          </a:xfrm>
          <a:prstGeom prst="straightConnector1">
            <a:avLst/>
          </a:prstGeom>
          <a:noFill/>
          <a:ln w="19050">
            <a:solidFill>
              <a:srgbClr val="008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" name="AutoShape 16"/>
          <p:cNvCxnSpPr>
            <a:cxnSpLocks noChangeShapeType="1"/>
          </p:cNvCxnSpPr>
          <p:nvPr/>
        </p:nvCxnSpPr>
        <p:spPr bwMode="auto">
          <a:xfrm flipH="1" flipV="1">
            <a:off x="7096125" y="4189413"/>
            <a:ext cx="1133475" cy="904875"/>
          </a:xfrm>
          <a:prstGeom prst="straightConnector1">
            <a:avLst/>
          </a:prstGeom>
          <a:noFill/>
          <a:ln w="19050">
            <a:solidFill>
              <a:srgbClr val="008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" name="AutoShape 17"/>
          <p:cNvCxnSpPr>
            <a:cxnSpLocks noChangeShapeType="1"/>
          </p:cNvCxnSpPr>
          <p:nvPr/>
        </p:nvCxnSpPr>
        <p:spPr bwMode="auto">
          <a:xfrm>
            <a:off x="7096125" y="3865563"/>
            <a:ext cx="895350" cy="0"/>
          </a:xfrm>
          <a:prstGeom prst="straightConnector1">
            <a:avLst/>
          </a:prstGeom>
          <a:noFill/>
          <a:ln w="19050">
            <a:solidFill>
              <a:srgbClr val="008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" name="AutoShape 18"/>
          <p:cNvCxnSpPr>
            <a:cxnSpLocks noChangeShapeType="1"/>
          </p:cNvCxnSpPr>
          <p:nvPr/>
        </p:nvCxnSpPr>
        <p:spPr bwMode="auto">
          <a:xfrm flipH="1">
            <a:off x="7172325" y="5484813"/>
            <a:ext cx="895350" cy="0"/>
          </a:xfrm>
          <a:prstGeom prst="straightConnector1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" name="AutoShape 19"/>
          <p:cNvCxnSpPr>
            <a:cxnSpLocks noChangeShapeType="1"/>
          </p:cNvCxnSpPr>
          <p:nvPr/>
        </p:nvCxnSpPr>
        <p:spPr bwMode="auto">
          <a:xfrm flipH="1">
            <a:off x="7162800" y="4027488"/>
            <a:ext cx="762000" cy="0"/>
          </a:xfrm>
          <a:prstGeom prst="straightConnector1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" name="AutoShape 20"/>
          <p:cNvCxnSpPr>
            <a:cxnSpLocks noChangeShapeType="1"/>
          </p:cNvCxnSpPr>
          <p:nvPr/>
        </p:nvCxnSpPr>
        <p:spPr bwMode="auto">
          <a:xfrm>
            <a:off x="6934200" y="4256088"/>
            <a:ext cx="1133475" cy="904875"/>
          </a:xfrm>
          <a:prstGeom prst="straightConnector1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" name="AutoShape 21"/>
          <p:cNvCxnSpPr>
            <a:cxnSpLocks noChangeShapeType="1"/>
          </p:cNvCxnSpPr>
          <p:nvPr/>
        </p:nvCxnSpPr>
        <p:spPr bwMode="auto">
          <a:xfrm rot="5400000" flipV="1">
            <a:off x="8154194" y="4025106"/>
            <a:ext cx="323850" cy="1588"/>
          </a:xfrm>
          <a:prstGeom prst="curvedConnector5">
            <a:avLst>
              <a:gd name="adj1" fmla="val -26963"/>
              <a:gd name="adj2" fmla="val 23900009"/>
              <a:gd name="adj3" fmla="val 117153"/>
            </a:avLst>
          </a:prstGeom>
          <a:noFill/>
          <a:ln w="19050">
            <a:solidFill>
              <a:srgbClr val="008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" name="AutoShape 22"/>
          <p:cNvCxnSpPr>
            <a:cxnSpLocks noChangeShapeType="1"/>
          </p:cNvCxnSpPr>
          <p:nvPr/>
        </p:nvCxnSpPr>
        <p:spPr bwMode="auto">
          <a:xfrm rot="5400000" flipV="1">
            <a:off x="6687344" y="5320506"/>
            <a:ext cx="323850" cy="1588"/>
          </a:xfrm>
          <a:prstGeom prst="curvedConnector5">
            <a:avLst>
              <a:gd name="adj1" fmla="val -16667"/>
              <a:gd name="adj2" fmla="val -22500009"/>
              <a:gd name="adj3" fmla="val 117153"/>
            </a:avLst>
          </a:prstGeom>
          <a:noFill/>
          <a:ln w="19050">
            <a:solidFill>
              <a:srgbClr val="FF000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" name="Straight Connector 30"/>
          <p:cNvCxnSpPr/>
          <p:nvPr/>
        </p:nvCxnSpPr>
        <p:spPr>
          <a:xfrm flipV="1">
            <a:off x="5867400" y="3646488"/>
            <a:ext cx="762000" cy="381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rot="16200000" flipH="1">
            <a:off x="5676900" y="4675188"/>
            <a:ext cx="990600" cy="6096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7799" name="TextBox 32"/>
          <p:cNvSpPr txBox="1">
            <a:spLocks noChangeArrowheads="1"/>
          </p:cNvSpPr>
          <p:nvPr/>
        </p:nvSpPr>
        <p:spPr bwMode="auto">
          <a:xfrm>
            <a:off x="3109913" y="4953000"/>
            <a:ext cx="7350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index</a:t>
            </a:r>
          </a:p>
        </p:txBody>
      </p:sp>
      <p:sp>
        <p:nvSpPr>
          <p:cNvPr id="117800" name="TextBox 33"/>
          <p:cNvSpPr txBox="1">
            <a:spLocks noChangeArrowheads="1"/>
          </p:cNvSpPr>
          <p:nvPr/>
        </p:nvSpPr>
        <p:spPr bwMode="auto">
          <a:xfrm>
            <a:off x="4495800" y="2755900"/>
            <a:ext cx="30654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Pattern History Table (PHT) </a:t>
            </a:r>
          </a:p>
        </p:txBody>
      </p:sp>
      <p:sp>
        <p:nvSpPr>
          <p:cNvPr id="117801" name="Rectangle 1"/>
          <p:cNvSpPr>
            <a:spLocks noChangeArrowheads="1"/>
          </p:cNvSpPr>
          <p:nvPr/>
        </p:nvSpPr>
        <p:spPr bwMode="auto">
          <a:xfrm>
            <a:off x="152400" y="6488113"/>
            <a:ext cx="8382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Yeh and Patt, </a:t>
            </a:r>
            <a:r>
              <a: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“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Two-Level Adaptive Training Branch Prediction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,</a:t>
            </a:r>
            <a:r>
              <a: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”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 MICRO 1991.</a:t>
            </a:r>
          </a:p>
        </p:txBody>
      </p:sp>
      <p:sp>
        <p:nvSpPr>
          <p:cNvPr id="38" name="Rectangle 37"/>
          <p:cNvSpPr/>
          <p:nvPr/>
        </p:nvSpPr>
        <p:spPr>
          <a:xfrm>
            <a:off x="685800" y="3949700"/>
            <a:ext cx="1600200" cy="457200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Arial" pitchFamily="-107" charset="0"/>
              <a:cs typeface="Arial" pitchFamily="-107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685800" y="4406900"/>
            <a:ext cx="1600200" cy="457200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Arial" pitchFamily="-107" charset="0"/>
              <a:cs typeface="Arial" pitchFamily="-107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685800" y="4864100"/>
            <a:ext cx="1600200" cy="457200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Arial" pitchFamily="-107" charset="0"/>
              <a:cs typeface="Arial" pitchFamily="-107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685800" y="5321300"/>
            <a:ext cx="1600200" cy="457200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Arial" pitchFamily="-107" charset="0"/>
              <a:cs typeface="Arial" pitchFamily="-107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685800" y="3048000"/>
            <a:ext cx="1600200" cy="457200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Arial" pitchFamily="-107" charset="0"/>
              <a:cs typeface="Arial" pitchFamily="-107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462888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243638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C5387B2-997F-AD41-99F0-3A0E98D428EB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118786" name="Text Box 2"/>
          <p:cNvSpPr txBox="1">
            <a:spLocks noChangeArrowheads="1"/>
          </p:cNvSpPr>
          <p:nvPr/>
        </p:nvSpPr>
        <p:spPr bwMode="auto">
          <a:xfrm>
            <a:off x="5597525" y="5029200"/>
            <a:ext cx="1644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target address</a:t>
            </a: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839200" cy="1066800"/>
          </a:xfrm>
        </p:spPr>
        <p:txBody>
          <a:bodyPr/>
          <a:lstStyle/>
          <a:p>
            <a:pPr eaLnBrk="1" hangingPunct="1"/>
            <a:r>
              <a:rPr lang="en-US" altLang="en-US" sz="3600">
                <a:ea typeface="ＭＳ Ｐゴシック" charset="-128"/>
              </a:rPr>
              <a:t>Two-Level Local History Branch Predictor</a:t>
            </a:r>
          </a:p>
        </p:txBody>
      </p:sp>
      <p:sp>
        <p:nvSpPr>
          <p:cNvPr id="118788" name="Rectangle 4"/>
          <p:cNvSpPr>
            <a:spLocks noChangeArrowheads="1"/>
          </p:cNvSpPr>
          <p:nvPr/>
        </p:nvSpPr>
        <p:spPr bwMode="auto">
          <a:xfrm>
            <a:off x="3298825" y="1752600"/>
            <a:ext cx="457200" cy="152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789" name="Rectangle 5" descr="Dark upward diagonal"/>
          <p:cNvSpPr>
            <a:spLocks noChangeArrowheads="1"/>
          </p:cNvSpPr>
          <p:nvPr/>
        </p:nvSpPr>
        <p:spPr bwMode="auto">
          <a:xfrm>
            <a:off x="3298825" y="2057400"/>
            <a:ext cx="457200" cy="152400"/>
          </a:xfrm>
          <a:prstGeom prst="rect">
            <a:avLst/>
          </a:prstGeom>
          <a:pattFill prst="dkUpDiag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790" name="Text Box 6"/>
          <p:cNvSpPr txBox="1">
            <a:spLocks noChangeArrowheads="1"/>
          </p:cNvSpPr>
          <p:nvPr/>
        </p:nvSpPr>
        <p:spPr bwMode="auto">
          <a:xfrm>
            <a:off x="3082925" y="1233488"/>
            <a:ext cx="37274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Direction predictor (2-bit counters)</a:t>
            </a:r>
          </a:p>
        </p:txBody>
      </p:sp>
      <p:sp>
        <p:nvSpPr>
          <p:cNvPr id="118791" name="Rectangle 7"/>
          <p:cNvSpPr>
            <a:spLocks noChangeArrowheads="1"/>
          </p:cNvSpPr>
          <p:nvPr/>
        </p:nvSpPr>
        <p:spPr bwMode="auto">
          <a:xfrm>
            <a:off x="3298825" y="3733800"/>
            <a:ext cx="2286000" cy="1905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792" name="Text Box 8"/>
          <p:cNvSpPr txBox="1">
            <a:spLocks noChangeArrowheads="1"/>
          </p:cNvSpPr>
          <p:nvPr/>
        </p:nvSpPr>
        <p:spPr bwMode="auto">
          <a:xfrm>
            <a:off x="3082925" y="5715000"/>
            <a:ext cx="5797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Cache of Target Addresses (BTB: Branch Target Buffer)</a:t>
            </a:r>
          </a:p>
        </p:txBody>
      </p:sp>
      <p:sp>
        <p:nvSpPr>
          <p:cNvPr id="118793" name="Rectangle 9" descr="Dark upward diagonal"/>
          <p:cNvSpPr>
            <a:spLocks noChangeArrowheads="1"/>
          </p:cNvSpPr>
          <p:nvPr/>
        </p:nvSpPr>
        <p:spPr bwMode="auto">
          <a:xfrm>
            <a:off x="3832225" y="4953000"/>
            <a:ext cx="457200" cy="152400"/>
          </a:xfrm>
          <a:prstGeom prst="rect">
            <a:avLst/>
          </a:prstGeom>
          <a:pattFill prst="dkUpDiag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794" name="Rectangle 10"/>
          <p:cNvSpPr>
            <a:spLocks noChangeArrowheads="1"/>
          </p:cNvSpPr>
          <p:nvPr/>
        </p:nvSpPr>
        <p:spPr bwMode="auto">
          <a:xfrm>
            <a:off x="415925" y="3276600"/>
            <a:ext cx="12192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Program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-128"/>
                <a:cs typeface="+mn-cs"/>
              </a:rPr>
              <a:t>Counter</a:t>
            </a:r>
          </a:p>
        </p:txBody>
      </p:sp>
      <p:sp>
        <p:nvSpPr>
          <p:cNvPr id="118795" name="Rectangle 11"/>
          <p:cNvSpPr>
            <a:spLocks noChangeArrowheads="1"/>
          </p:cNvSpPr>
          <p:nvPr/>
        </p:nvSpPr>
        <p:spPr bwMode="auto">
          <a:xfrm>
            <a:off x="1219200" y="2438400"/>
            <a:ext cx="949325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charset="0"/>
              <a:ea typeface="ＭＳ Ｐゴシック" charset="-128"/>
              <a:cs typeface="+mn-cs"/>
            </a:endParaRPr>
          </a:p>
        </p:txBody>
      </p:sp>
      <p:sp>
        <p:nvSpPr>
          <p:cNvPr id="118796" name="Line 13"/>
          <p:cNvSpPr>
            <a:spLocks noChangeShapeType="1"/>
          </p:cNvSpPr>
          <p:nvPr/>
        </p:nvSpPr>
        <p:spPr bwMode="auto">
          <a:xfrm>
            <a:off x="2209800" y="2667000"/>
            <a:ext cx="3810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797" name="Line 15"/>
          <p:cNvSpPr>
            <a:spLocks noChangeShapeType="1"/>
          </p:cNvSpPr>
          <p:nvPr/>
        </p:nvSpPr>
        <p:spPr bwMode="auto">
          <a:xfrm>
            <a:off x="2549525" y="3200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798" name="Line 16"/>
          <p:cNvSpPr>
            <a:spLocks noChangeShapeType="1"/>
          </p:cNvSpPr>
          <p:nvPr/>
        </p:nvSpPr>
        <p:spPr bwMode="auto">
          <a:xfrm flipV="1">
            <a:off x="2854325" y="2133600"/>
            <a:ext cx="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799" name="Line 17"/>
          <p:cNvSpPr>
            <a:spLocks noChangeShapeType="1"/>
          </p:cNvSpPr>
          <p:nvPr/>
        </p:nvSpPr>
        <p:spPr bwMode="auto">
          <a:xfrm>
            <a:off x="2854325" y="21336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00" name="Line 18"/>
          <p:cNvSpPr>
            <a:spLocks noChangeShapeType="1"/>
          </p:cNvSpPr>
          <p:nvPr/>
        </p:nvSpPr>
        <p:spPr bwMode="auto">
          <a:xfrm>
            <a:off x="1635125" y="3581400"/>
            <a:ext cx="121920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01" name="Line 19"/>
          <p:cNvSpPr>
            <a:spLocks noChangeShapeType="1"/>
          </p:cNvSpPr>
          <p:nvPr/>
        </p:nvSpPr>
        <p:spPr bwMode="auto">
          <a:xfrm>
            <a:off x="2854325" y="50292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02" name="Line 20"/>
          <p:cNvSpPr>
            <a:spLocks noChangeShapeType="1"/>
          </p:cNvSpPr>
          <p:nvPr/>
        </p:nvSpPr>
        <p:spPr bwMode="auto">
          <a:xfrm>
            <a:off x="7121525" y="24384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03" name="Line 21"/>
          <p:cNvSpPr>
            <a:spLocks noChangeShapeType="1"/>
          </p:cNvSpPr>
          <p:nvPr/>
        </p:nvSpPr>
        <p:spPr bwMode="auto">
          <a:xfrm>
            <a:off x="7121525" y="2438400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04" name="Line 22"/>
          <p:cNvSpPr>
            <a:spLocks noChangeShapeType="1"/>
          </p:cNvSpPr>
          <p:nvPr/>
        </p:nvSpPr>
        <p:spPr bwMode="auto">
          <a:xfrm flipV="1">
            <a:off x="7121525" y="3581400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05" name="Line 23"/>
          <p:cNvSpPr>
            <a:spLocks noChangeShapeType="1"/>
          </p:cNvSpPr>
          <p:nvPr/>
        </p:nvSpPr>
        <p:spPr bwMode="auto">
          <a:xfrm>
            <a:off x="7502525" y="274320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06" name="Line 24"/>
          <p:cNvSpPr>
            <a:spLocks noChangeShapeType="1"/>
          </p:cNvSpPr>
          <p:nvPr/>
        </p:nvSpPr>
        <p:spPr bwMode="auto">
          <a:xfrm>
            <a:off x="5597525" y="50292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07" name="Line 25"/>
          <p:cNvSpPr>
            <a:spLocks noChangeShapeType="1"/>
          </p:cNvSpPr>
          <p:nvPr/>
        </p:nvSpPr>
        <p:spPr bwMode="auto">
          <a:xfrm flipV="1">
            <a:off x="6435725" y="3657600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08" name="Line 26"/>
          <p:cNvSpPr>
            <a:spLocks noChangeShapeType="1"/>
          </p:cNvSpPr>
          <p:nvPr/>
        </p:nvSpPr>
        <p:spPr bwMode="auto">
          <a:xfrm>
            <a:off x="6435725" y="36576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09" name="Line 27"/>
          <p:cNvSpPr>
            <a:spLocks noChangeShapeType="1"/>
          </p:cNvSpPr>
          <p:nvPr/>
        </p:nvSpPr>
        <p:spPr bwMode="auto">
          <a:xfrm>
            <a:off x="6435725" y="2890838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10" name="Text Box 28"/>
          <p:cNvSpPr txBox="1">
            <a:spLocks noChangeArrowheads="1"/>
          </p:cNvSpPr>
          <p:nvPr/>
        </p:nvSpPr>
        <p:spPr bwMode="auto">
          <a:xfrm>
            <a:off x="4873625" y="2681288"/>
            <a:ext cx="15875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PC + inst size</a:t>
            </a:r>
          </a:p>
        </p:txBody>
      </p:sp>
      <p:sp>
        <p:nvSpPr>
          <p:cNvPr id="118811" name="Text Box 29"/>
          <p:cNvSpPr txBox="1">
            <a:spLocks noChangeArrowheads="1"/>
          </p:cNvSpPr>
          <p:nvPr/>
        </p:nvSpPr>
        <p:spPr bwMode="auto">
          <a:xfrm>
            <a:off x="3762375" y="1785938"/>
            <a:ext cx="8699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taken?</a:t>
            </a:r>
          </a:p>
        </p:txBody>
      </p:sp>
      <p:sp>
        <p:nvSpPr>
          <p:cNvPr id="118812" name="Line 30"/>
          <p:cNvSpPr>
            <a:spLocks noChangeShapeType="1"/>
          </p:cNvSpPr>
          <p:nvPr/>
        </p:nvSpPr>
        <p:spPr bwMode="auto">
          <a:xfrm>
            <a:off x="7502525" y="31242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13" name="Text Box 31"/>
          <p:cNvSpPr txBox="1">
            <a:spLocks noChangeArrowheads="1"/>
          </p:cNvSpPr>
          <p:nvPr/>
        </p:nvSpPr>
        <p:spPr bwMode="auto">
          <a:xfrm>
            <a:off x="5673725" y="502920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14" name="Text Box 32"/>
          <p:cNvSpPr txBox="1">
            <a:spLocks noChangeArrowheads="1"/>
          </p:cNvSpPr>
          <p:nvPr/>
        </p:nvSpPr>
        <p:spPr bwMode="auto">
          <a:xfrm>
            <a:off x="7778750" y="2781300"/>
            <a:ext cx="1289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Next Fetch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Address</a:t>
            </a:r>
          </a:p>
        </p:txBody>
      </p:sp>
      <p:sp>
        <p:nvSpPr>
          <p:cNvPr id="118815" name="AutoShape 33"/>
          <p:cNvSpPr>
            <a:spLocks noChangeArrowheads="1"/>
          </p:cNvSpPr>
          <p:nvPr/>
        </p:nvSpPr>
        <p:spPr bwMode="auto">
          <a:xfrm>
            <a:off x="5791200" y="1981200"/>
            <a:ext cx="533400" cy="533400"/>
          </a:xfrm>
          <a:prstGeom prst="flowChartDelay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16" name="Line 34"/>
          <p:cNvSpPr>
            <a:spLocks noChangeShapeType="1"/>
          </p:cNvSpPr>
          <p:nvPr/>
        </p:nvSpPr>
        <p:spPr bwMode="auto">
          <a:xfrm>
            <a:off x="3733800" y="21336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17" name="Line 35"/>
          <p:cNvSpPr>
            <a:spLocks noChangeShapeType="1"/>
          </p:cNvSpPr>
          <p:nvPr/>
        </p:nvSpPr>
        <p:spPr bwMode="auto">
          <a:xfrm>
            <a:off x="6296025" y="220980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18" name="Line 36"/>
          <p:cNvSpPr>
            <a:spLocks noChangeShapeType="1"/>
          </p:cNvSpPr>
          <p:nvPr/>
        </p:nvSpPr>
        <p:spPr bwMode="auto">
          <a:xfrm>
            <a:off x="7353300" y="2209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19" name="Line 37"/>
          <p:cNvSpPr>
            <a:spLocks noChangeShapeType="1"/>
          </p:cNvSpPr>
          <p:nvPr/>
        </p:nvSpPr>
        <p:spPr bwMode="auto">
          <a:xfrm flipV="1">
            <a:off x="4191000" y="2362200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20" name="Line 38"/>
          <p:cNvSpPr>
            <a:spLocks noChangeShapeType="1"/>
          </p:cNvSpPr>
          <p:nvPr/>
        </p:nvSpPr>
        <p:spPr bwMode="auto">
          <a:xfrm>
            <a:off x="4191000" y="2362200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21" name="Text Box 39"/>
          <p:cNvSpPr txBox="1">
            <a:spLocks noChangeArrowheads="1"/>
          </p:cNvSpPr>
          <p:nvPr/>
        </p:nvSpPr>
        <p:spPr bwMode="auto">
          <a:xfrm>
            <a:off x="4124325" y="3370263"/>
            <a:ext cx="552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hit?</a:t>
            </a:r>
          </a:p>
        </p:txBody>
      </p:sp>
      <p:sp>
        <p:nvSpPr>
          <p:cNvPr id="118822" name="Oval 43"/>
          <p:cNvSpPr>
            <a:spLocks noChangeArrowheads="1"/>
          </p:cNvSpPr>
          <p:nvPr/>
        </p:nvSpPr>
        <p:spPr bwMode="auto">
          <a:xfrm>
            <a:off x="228600" y="3200400"/>
            <a:ext cx="1676400" cy="685800"/>
          </a:xfrm>
          <a:prstGeom prst="ellipse">
            <a:avLst/>
          </a:prstGeom>
          <a:noFill/>
          <a:ln w="349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23" name="Text Box 44"/>
          <p:cNvSpPr txBox="1">
            <a:spLocks noChangeArrowheads="1"/>
          </p:cNvSpPr>
          <p:nvPr/>
        </p:nvSpPr>
        <p:spPr bwMode="auto">
          <a:xfrm>
            <a:off x="228600" y="4267200"/>
            <a:ext cx="2032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Address of the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current instruction</a:t>
            </a:r>
          </a:p>
        </p:txBody>
      </p:sp>
      <p:sp>
        <p:nvSpPr>
          <p:cNvPr id="118824" name="Line 45"/>
          <p:cNvSpPr>
            <a:spLocks noChangeShapeType="1"/>
          </p:cNvSpPr>
          <p:nvPr/>
        </p:nvSpPr>
        <p:spPr bwMode="auto">
          <a:xfrm flipV="1">
            <a:off x="838200" y="3886200"/>
            <a:ext cx="228600" cy="381000"/>
          </a:xfrm>
          <a:prstGeom prst="line">
            <a:avLst/>
          </a:prstGeom>
          <a:noFill/>
          <a:ln w="31750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18825" name="Rectangle 11"/>
          <p:cNvSpPr>
            <a:spLocks noChangeArrowheads="1"/>
          </p:cNvSpPr>
          <p:nvPr/>
        </p:nvSpPr>
        <p:spPr bwMode="auto">
          <a:xfrm>
            <a:off x="1219200" y="2133600"/>
            <a:ext cx="949325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charset="0"/>
              <a:ea typeface="ＭＳ Ｐゴシック" charset="-128"/>
              <a:cs typeface="+mn-cs"/>
            </a:endParaRPr>
          </a:p>
        </p:txBody>
      </p:sp>
      <p:sp>
        <p:nvSpPr>
          <p:cNvPr id="118826" name="Rectangle 11"/>
          <p:cNvSpPr>
            <a:spLocks noChangeArrowheads="1"/>
          </p:cNvSpPr>
          <p:nvPr/>
        </p:nvSpPr>
        <p:spPr bwMode="auto">
          <a:xfrm>
            <a:off x="1219200" y="1828800"/>
            <a:ext cx="949325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charset="0"/>
              <a:ea typeface="ＭＳ Ｐゴシック" charset="-128"/>
              <a:cs typeface="+mn-cs"/>
            </a:endParaRPr>
          </a:p>
        </p:txBody>
      </p:sp>
      <p:sp>
        <p:nvSpPr>
          <p:cNvPr id="118827" name="Rectangle 11"/>
          <p:cNvSpPr>
            <a:spLocks noChangeArrowheads="1"/>
          </p:cNvSpPr>
          <p:nvPr/>
        </p:nvSpPr>
        <p:spPr bwMode="auto">
          <a:xfrm>
            <a:off x="1219200" y="1524000"/>
            <a:ext cx="949325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charset="0"/>
              <a:ea typeface="ＭＳ Ｐゴシック" charset="-128"/>
              <a:cs typeface="+mn-cs"/>
            </a:endParaRPr>
          </a:p>
        </p:txBody>
      </p:sp>
      <p:sp>
        <p:nvSpPr>
          <p:cNvPr id="118828" name="Rectangle 11"/>
          <p:cNvSpPr>
            <a:spLocks noChangeArrowheads="1"/>
          </p:cNvSpPr>
          <p:nvPr/>
        </p:nvSpPr>
        <p:spPr bwMode="auto">
          <a:xfrm>
            <a:off x="1219200" y="2743200"/>
            <a:ext cx="949325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charset="0"/>
              <a:ea typeface="ＭＳ Ｐゴシック" charset="-128"/>
              <a:cs typeface="+mn-cs"/>
            </a:endParaRPr>
          </a:p>
        </p:txBody>
      </p:sp>
      <p:sp>
        <p:nvSpPr>
          <p:cNvPr id="118829" name="Rectangle 11"/>
          <p:cNvSpPr>
            <a:spLocks noChangeArrowheads="1"/>
          </p:cNvSpPr>
          <p:nvPr/>
        </p:nvSpPr>
        <p:spPr bwMode="auto">
          <a:xfrm>
            <a:off x="1219200" y="1219200"/>
            <a:ext cx="949325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charset="0"/>
              <a:ea typeface="ＭＳ Ｐゴシック" charset="-128"/>
              <a:cs typeface="+mn-cs"/>
            </a:endParaRPr>
          </a:p>
        </p:txBody>
      </p:sp>
      <p:sp>
        <p:nvSpPr>
          <p:cNvPr id="118830" name="Line 13"/>
          <p:cNvSpPr>
            <a:spLocks noChangeShapeType="1"/>
          </p:cNvSpPr>
          <p:nvPr/>
        </p:nvSpPr>
        <p:spPr bwMode="auto">
          <a:xfrm flipV="1">
            <a:off x="762000" y="2438400"/>
            <a:ext cx="498475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51" name="Text Box 41"/>
          <p:cNvSpPr txBox="1">
            <a:spLocks noChangeArrowheads="1"/>
          </p:cNvSpPr>
          <p:nvPr/>
        </p:nvSpPr>
        <p:spPr bwMode="auto">
          <a:xfrm>
            <a:off x="222250" y="874713"/>
            <a:ext cx="59324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Which directions earlier instances of *this branch* went</a:t>
            </a:r>
          </a:p>
        </p:txBody>
      </p:sp>
      <p:sp>
        <p:nvSpPr>
          <p:cNvPr id="52" name="Line 42"/>
          <p:cNvSpPr>
            <a:spLocks noChangeShapeType="1"/>
          </p:cNvSpPr>
          <p:nvPr/>
        </p:nvSpPr>
        <p:spPr bwMode="auto">
          <a:xfrm flipH="1">
            <a:off x="1676400" y="1219200"/>
            <a:ext cx="762000" cy="1371600"/>
          </a:xfrm>
          <a:prstGeom prst="line">
            <a:avLst/>
          </a:prstGeom>
          <a:noFill/>
          <a:ln w="28575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5629254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2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Can We Do Even Better?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Predictability of branches varies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Some branches are more predictable using local history</a:t>
            </a:r>
          </a:p>
          <a:p>
            <a:r>
              <a:rPr lang="en-US" altLang="en-US">
                <a:ea typeface="ＭＳ Ｐゴシック" charset="-128"/>
              </a:rPr>
              <a:t>Some using global</a:t>
            </a:r>
          </a:p>
          <a:p>
            <a:r>
              <a:rPr lang="en-US" altLang="en-US">
                <a:ea typeface="ＭＳ Ｐゴシック" charset="-128"/>
              </a:rPr>
              <a:t>For others, a simple two-bit counter is enough</a:t>
            </a:r>
          </a:p>
          <a:p>
            <a:r>
              <a:rPr lang="en-US" altLang="en-US">
                <a:ea typeface="ＭＳ Ｐゴシック" charset="-128"/>
              </a:rPr>
              <a:t>Yet for others, a bit is enough 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Observation: 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There is heterogeneity in predictability behavior of branches</a:t>
            </a:r>
          </a:p>
          <a:p>
            <a:pPr lvl="1"/>
            <a:r>
              <a:rPr lang="en-US" altLang="en-US">
                <a:ea typeface="ＭＳ Ｐゴシック" charset="-128"/>
              </a:rPr>
              <a:t>No one-size fits all branch prediction algorithm for all branches</a:t>
            </a:r>
          </a:p>
          <a:p>
            <a:pPr lvl="1"/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Idea: 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Exploit that heterogeneity by designing heterogeneous branch predictors</a:t>
            </a:r>
          </a:p>
        </p:txBody>
      </p:sp>
      <p:sp>
        <p:nvSpPr>
          <p:cNvPr id="19251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46E00DF-7ADE-E34E-8C29-800E49A24267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0995953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Hybrid Branch Predictors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Idea: 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Use more than one type of predictor (i.e., multiple algorithms) and select the </a:t>
            </a:r>
            <a:r>
              <a:rPr lang="ja-JP" altLang="en-US">
                <a:solidFill>
                  <a:srgbClr val="0000FF"/>
                </a:solidFill>
                <a:ea typeface="ＭＳ Ｐゴシック" charset="-128"/>
              </a:rPr>
              <a:t>“</a:t>
            </a:r>
            <a:r>
              <a:rPr lang="en-US" altLang="ja-JP">
                <a:solidFill>
                  <a:srgbClr val="0000FF"/>
                </a:solidFill>
                <a:ea typeface="ＭＳ Ｐゴシック" charset="-128"/>
              </a:rPr>
              <a:t>best</a:t>
            </a:r>
            <a:r>
              <a:rPr lang="ja-JP" altLang="en-US">
                <a:solidFill>
                  <a:srgbClr val="0000FF"/>
                </a:solidFill>
                <a:ea typeface="ＭＳ Ｐゴシック" charset="-128"/>
              </a:rPr>
              <a:t>”</a:t>
            </a:r>
            <a:r>
              <a:rPr lang="en-US" altLang="ja-JP">
                <a:solidFill>
                  <a:srgbClr val="0000FF"/>
                </a:solidFill>
                <a:ea typeface="ＭＳ Ｐゴシック" charset="-128"/>
              </a:rPr>
              <a:t> prediction</a:t>
            </a:r>
          </a:p>
          <a:p>
            <a:pPr lvl="1"/>
            <a:r>
              <a:rPr lang="en-US" altLang="en-US">
                <a:ea typeface="ＭＳ Ｐゴシック" charset="-128"/>
              </a:rPr>
              <a:t>E.g., hybrid of 2-bit counters and global predictor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 sz="2200">
                <a:ea typeface="ＭＳ Ｐゴシック" charset="-128"/>
              </a:rPr>
              <a:t>Advantages:</a:t>
            </a:r>
          </a:p>
          <a:p>
            <a:pPr>
              <a:buFont typeface="Wingdings" charset="2"/>
              <a:buNone/>
            </a:pPr>
            <a:r>
              <a:rPr lang="en-US" altLang="en-US" sz="2200">
                <a:ea typeface="ＭＳ Ｐゴシック" charset="-128"/>
              </a:rPr>
              <a:t>	</a:t>
            </a:r>
            <a:r>
              <a:rPr lang="en-US" altLang="en-US" sz="2000">
                <a:ea typeface="ＭＳ Ｐゴシック" charset="-128"/>
              </a:rPr>
              <a:t>+ Better accuracy: different predictors are better for different branches</a:t>
            </a:r>
          </a:p>
          <a:p>
            <a:pPr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	+ Reduced </a:t>
            </a:r>
            <a:r>
              <a:rPr lang="en-US" altLang="en-US" sz="2000">
                <a:solidFill>
                  <a:srgbClr val="0000FF"/>
                </a:solidFill>
                <a:ea typeface="ＭＳ Ｐゴシック" charset="-128"/>
              </a:rPr>
              <a:t>warmup</a:t>
            </a:r>
            <a:r>
              <a:rPr lang="en-US" altLang="en-US" sz="2000">
                <a:ea typeface="ＭＳ Ｐゴシック" charset="-128"/>
              </a:rPr>
              <a:t> time (faster-warmup predictor used until the slower-warmup predictor warms up)</a:t>
            </a:r>
          </a:p>
          <a:p>
            <a:pPr>
              <a:buFont typeface="Wingdings" charset="2"/>
              <a:buNone/>
            </a:pPr>
            <a:endParaRPr lang="en-US" altLang="en-US" sz="2200">
              <a:ea typeface="ＭＳ Ｐゴシック" charset="-128"/>
            </a:endParaRPr>
          </a:p>
          <a:p>
            <a:r>
              <a:rPr lang="en-US" altLang="en-US" sz="2200">
                <a:ea typeface="ＭＳ Ｐゴシック" charset="-128"/>
              </a:rPr>
              <a:t>Disadvantages:</a:t>
            </a:r>
          </a:p>
          <a:p>
            <a:pPr>
              <a:buFont typeface="Wingdings" charset="2"/>
              <a:buNone/>
            </a:pPr>
            <a:r>
              <a:rPr lang="en-US" altLang="en-US" sz="2200">
                <a:ea typeface="ＭＳ Ｐゴシック" charset="-128"/>
              </a:rPr>
              <a:t>	</a:t>
            </a:r>
            <a:r>
              <a:rPr lang="en-US" altLang="en-US" sz="2000">
                <a:ea typeface="ＭＳ Ｐゴシック" charset="-128"/>
              </a:rPr>
              <a:t>-- Need </a:t>
            </a:r>
            <a:r>
              <a:rPr lang="ja-JP" altLang="en-US" sz="2000">
                <a:ea typeface="ＭＳ Ｐゴシック" charset="-128"/>
              </a:rPr>
              <a:t>“</a:t>
            </a:r>
            <a:r>
              <a:rPr lang="en-US" altLang="ja-JP" sz="2000">
                <a:ea typeface="ＭＳ Ｐゴシック" charset="-128"/>
              </a:rPr>
              <a:t>meta-predictor</a:t>
            </a:r>
            <a:r>
              <a:rPr lang="ja-JP" altLang="en-US" sz="2000">
                <a:ea typeface="ＭＳ Ｐゴシック" charset="-128"/>
              </a:rPr>
              <a:t>”</a:t>
            </a:r>
            <a:r>
              <a:rPr lang="en-US" altLang="ja-JP" sz="2000">
                <a:ea typeface="ＭＳ Ｐゴシック" charset="-128"/>
              </a:rPr>
              <a:t> or </a:t>
            </a:r>
            <a:r>
              <a:rPr lang="ja-JP" altLang="en-US" sz="2000">
                <a:ea typeface="ＭＳ Ｐゴシック" charset="-128"/>
              </a:rPr>
              <a:t>“</a:t>
            </a:r>
            <a:r>
              <a:rPr lang="en-US" altLang="ja-JP" sz="2000">
                <a:ea typeface="ＭＳ Ｐゴシック" charset="-128"/>
              </a:rPr>
              <a:t>selector</a:t>
            </a:r>
            <a:r>
              <a:rPr lang="ja-JP" altLang="en-US" sz="2000">
                <a:ea typeface="ＭＳ Ｐゴシック" charset="-128"/>
              </a:rPr>
              <a:t>”</a:t>
            </a:r>
            <a:endParaRPr lang="en-US" altLang="ja-JP" sz="2000">
              <a:ea typeface="ＭＳ Ｐゴシック" charset="-128"/>
            </a:endParaRPr>
          </a:p>
          <a:p>
            <a:pPr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	-- Longer access latency</a:t>
            </a:r>
          </a:p>
          <a:p>
            <a:pPr>
              <a:buFont typeface="Wingdings" charset="2"/>
              <a:buNone/>
            </a:pPr>
            <a:endParaRPr lang="en-US" altLang="en-US" sz="2000">
              <a:ea typeface="ＭＳ Ｐゴシック" charset="-128"/>
            </a:endParaRPr>
          </a:p>
          <a:p>
            <a:pPr lvl="1">
              <a:buClr>
                <a:schemeClr val="accent1"/>
              </a:buClr>
              <a:buSzPct val="65000"/>
            </a:pPr>
            <a:r>
              <a:rPr lang="en-US" altLang="en-US" sz="1800">
                <a:ea typeface="ＭＳ Ｐゴシック" charset="-128"/>
              </a:rPr>
              <a:t>McFarling, </a:t>
            </a:r>
            <a:r>
              <a:rPr lang="ja-JP" altLang="en-US" sz="1800">
                <a:ea typeface="ＭＳ Ｐゴシック" charset="-128"/>
              </a:rPr>
              <a:t>“</a:t>
            </a:r>
            <a:r>
              <a:rPr lang="en-US" altLang="ja-JP" sz="1800">
                <a:solidFill>
                  <a:srgbClr val="FF0000"/>
                </a:solidFill>
                <a:ea typeface="ＭＳ Ｐゴシック" charset="-128"/>
              </a:rPr>
              <a:t>Combining Branch Predictors</a:t>
            </a:r>
            <a:r>
              <a:rPr lang="en-US" altLang="ja-JP" sz="1800">
                <a:ea typeface="ＭＳ Ｐゴシック" charset="-128"/>
              </a:rPr>
              <a:t>,</a:t>
            </a:r>
            <a:r>
              <a:rPr lang="ja-JP" altLang="en-US" sz="1800">
                <a:ea typeface="ＭＳ Ｐゴシック" charset="-128"/>
              </a:rPr>
              <a:t>”</a:t>
            </a:r>
            <a:r>
              <a:rPr lang="en-US" altLang="ja-JP" sz="1800">
                <a:ea typeface="ＭＳ Ｐゴシック" charset="-128"/>
              </a:rPr>
              <a:t> DEC WRL Tech Report, 1993.</a:t>
            </a:r>
          </a:p>
          <a:p>
            <a:pPr>
              <a:buFont typeface="Wingdings" charset="2"/>
              <a:buNone/>
            </a:pPr>
            <a:endParaRPr lang="en-US" altLang="en-US">
              <a:ea typeface="ＭＳ Ｐゴシック" charset="-128"/>
            </a:endParaRPr>
          </a:p>
        </p:txBody>
      </p:sp>
      <p:sp>
        <p:nvSpPr>
          <p:cNvPr id="12083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98A67C7-92D8-D848-99EC-6B7D4D86B81F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5004938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Alpha 21264 Tournament Predictor</a:t>
            </a:r>
          </a:p>
        </p:txBody>
      </p:sp>
      <p:sp>
        <p:nvSpPr>
          <p:cNvPr id="121858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915400" cy="5194300"/>
          </a:xfrm>
        </p:spPr>
        <p:txBody>
          <a:bodyPr/>
          <a:lstStyle/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altLang="en-US">
                <a:ea typeface="ＭＳ Ｐゴシック" charset="-128"/>
              </a:rPr>
              <a:t>Minimum branch penalty: 7 cycles</a:t>
            </a:r>
          </a:p>
          <a:p>
            <a:pPr>
              <a:lnSpc>
                <a:spcPct val="90000"/>
              </a:lnSpc>
            </a:pPr>
            <a:r>
              <a:rPr lang="en-US" altLang="en-US">
                <a:ea typeface="ＭＳ Ｐゴシック" charset="-128"/>
              </a:rPr>
              <a:t>Typical branch penalty: 11+ cycles</a:t>
            </a:r>
          </a:p>
          <a:p>
            <a:pPr>
              <a:lnSpc>
                <a:spcPct val="90000"/>
              </a:lnSpc>
            </a:pPr>
            <a:r>
              <a:rPr lang="en-US" altLang="en-US">
                <a:ea typeface="ＭＳ Ｐゴシック" charset="-128"/>
              </a:rPr>
              <a:t>48K bits of target addresses stored in I-cache</a:t>
            </a:r>
          </a:p>
          <a:p>
            <a:pPr>
              <a:lnSpc>
                <a:spcPct val="90000"/>
              </a:lnSpc>
            </a:pPr>
            <a:r>
              <a:rPr lang="en-US" altLang="en-US">
                <a:ea typeface="ＭＳ Ｐゴシック" charset="-128"/>
              </a:rPr>
              <a:t>Predictor tables are reset on a context switch</a:t>
            </a:r>
          </a:p>
          <a:p>
            <a:pPr>
              <a:lnSpc>
                <a:spcPct val="90000"/>
              </a:lnSpc>
            </a:pPr>
            <a:endParaRPr lang="en-US" altLang="en-US">
              <a:ea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altLang="en-US">
                <a:ea typeface="ＭＳ Ｐゴシック" charset="-128"/>
              </a:rPr>
              <a:t>Kessler, “</a:t>
            </a:r>
            <a:r>
              <a:rPr lang="en-US" altLang="ja-JP">
                <a:solidFill>
                  <a:srgbClr val="0000FF"/>
                </a:solidFill>
                <a:ea typeface="ＭＳ Ｐゴシック" charset="-128"/>
              </a:rPr>
              <a:t>The Alpha 21264 Microprocessor</a:t>
            </a:r>
            <a:r>
              <a:rPr lang="en-US" altLang="ja-JP">
                <a:ea typeface="ＭＳ Ｐゴシック" charset="-128"/>
              </a:rPr>
              <a:t>,</a:t>
            </a:r>
            <a:r>
              <a:rPr lang="en-US" altLang="en-US">
                <a:ea typeface="ＭＳ Ｐゴシック" charset="-128"/>
              </a:rPr>
              <a:t>”</a:t>
            </a:r>
            <a:r>
              <a:rPr lang="en-US" altLang="ja-JP">
                <a:ea typeface="ＭＳ Ｐゴシック" charset="-128"/>
              </a:rPr>
              <a:t> IEEE Micro 1999.</a:t>
            </a:r>
          </a:p>
          <a:p>
            <a:pPr>
              <a:lnSpc>
                <a:spcPct val="90000"/>
              </a:lnSpc>
            </a:pPr>
            <a:endParaRPr lang="en-US" altLang="en-US">
              <a:ea typeface="ＭＳ Ｐゴシック" charset="-128"/>
            </a:endParaRPr>
          </a:p>
        </p:txBody>
      </p:sp>
      <p:sp>
        <p:nvSpPr>
          <p:cNvPr id="12185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36EBCB5-2062-6640-A0AE-12861D3C60A0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pic>
        <p:nvPicPr>
          <p:cNvPr id="121860" name="Picture 6" descr="C:\My Documents\classes\ss\pres\mpr_bpre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219200"/>
            <a:ext cx="5067300" cy="276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3164312"/>
      </p:ext>
    </p:extLst>
  </p:cSld>
  <p:clrMapOvr>
    <a:masterClrMapping/>
  </p:clrMapOvr>
  <p:transition/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Are We Done w/ Branch Prediction?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Hybrid branch predictors work well</a:t>
            </a:r>
          </a:p>
          <a:p>
            <a:pPr lvl="1"/>
            <a:r>
              <a:rPr lang="en-US" altLang="en-US">
                <a:ea typeface="ＭＳ Ｐゴシック" charset="-128"/>
              </a:rPr>
              <a:t>E.g., 90-97% prediction accuracy on average</a:t>
            </a:r>
          </a:p>
          <a:p>
            <a:pPr lvl="1"/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Some “difficult” workloads still suffer, though!</a:t>
            </a:r>
          </a:p>
          <a:p>
            <a:pPr lvl="1"/>
            <a:r>
              <a:rPr lang="en-US" altLang="en-US">
                <a:ea typeface="ＭＳ Ｐゴシック" charset="-128"/>
              </a:rPr>
              <a:t>E.g., gcc</a:t>
            </a:r>
          </a:p>
          <a:p>
            <a:pPr lvl="1"/>
            <a:r>
              <a:rPr lang="en-US" altLang="en-US">
                <a:ea typeface="ＭＳ Ｐゴシック" charset="-128"/>
              </a:rPr>
              <a:t>Max IPC with tournament prediction: 9</a:t>
            </a:r>
          </a:p>
          <a:p>
            <a:pPr lvl="1"/>
            <a:r>
              <a:rPr lang="en-US" altLang="en-US">
                <a:ea typeface="ＭＳ Ｐゴシック" charset="-128"/>
              </a:rPr>
              <a:t>Max IPC with perfect prediction: 35</a:t>
            </a:r>
          </a:p>
          <a:p>
            <a:pPr lvl="1"/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19353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9176DB3-C785-5B42-8364-3F47A7C974A9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7807810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Some Other Branch Predictor Types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77900"/>
            <a:ext cx="8610600" cy="51943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  <a:ea typeface="ＭＳ Ｐゴシック" charset="-128"/>
              </a:rPr>
              <a:t>Loop branch detector and predictor</a:t>
            </a:r>
          </a:p>
          <a:p>
            <a:pPr lvl="1"/>
            <a:r>
              <a:rPr lang="en-US" altLang="en-US">
                <a:ea typeface="ＭＳ Ｐゴシック" charset="-128"/>
              </a:rPr>
              <a:t>Loop iteration count detector/predictor</a:t>
            </a:r>
          </a:p>
          <a:p>
            <a:pPr lvl="1"/>
            <a:r>
              <a:rPr lang="en-US" altLang="en-US">
                <a:ea typeface="ＭＳ Ｐゴシック" charset="-128"/>
              </a:rPr>
              <a:t>Works well for loops with small number of iterations, where iteration count is predictable</a:t>
            </a:r>
          </a:p>
          <a:p>
            <a:pPr lvl="1"/>
            <a:r>
              <a:rPr lang="en-US" altLang="en-US">
                <a:ea typeface="ＭＳ Ｐゴシック" charset="-128"/>
              </a:rPr>
              <a:t>Used in Intel Pentium M</a:t>
            </a:r>
            <a:endParaRPr lang="en-US" altLang="en-US" sz="1200">
              <a:ea typeface="ＭＳ Ｐゴシック" charset="-128"/>
            </a:endParaRPr>
          </a:p>
          <a:p>
            <a:r>
              <a:rPr lang="en-US" altLang="en-US">
                <a:solidFill>
                  <a:srgbClr val="FF0000"/>
                </a:solidFill>
                <a:ea typeface="ＭＳ Ｐゴシック" charset="-128"/>
              </a:rPr>
              <a:t>Perceptron branch predictor</a:t>
            </a:r>
          </a:p>
          <a:p>
            <a:pPr lvl="1"/>
            <a:r>
              <a:rPr lang="en-US" altLang="en-US">
                <a:ea typeface="ＭＳ Ｐゴシック" charset="-128"/>
              </a:rPr>
              <a:t>Learns the </a:t>
            </a:r>
            <a:r>
              <a:rPr lang="en-US" altLang="en-US" i="1">
                <a:ea typeface="ＭＳ Ｐゴシック" charset="-128"/>
              </a:rPr>
              <a:t>direction correlations </a:t>
            </a:r>
            <a:r>
              <a:rPr lang="en-US" altLang="en-US">
                <a:ea typeface="ＭＳ Ｐゴシック" charset="-128"/>
              </a:rPr>
              <a:t>between individual branches</a:t>
            </a:r>
          </a:p>
          <a:p>
            <a:pPr lvl="1"/>
            <a:r>
              <a:rPr lang="en-US" altLang="en-US">
                <a:ea typeface="ＭＳ Ｐゴシック" charset="-128"/>
              </a:rPr>
              <a:t>Assigns weights to correlations</a:t>
            </a:r>
          </a:p>
          <a:p>
            <a:pPr lvl="1"/>
            <a:r>
              <a:rPr lang="en-US" altLang="en-US">
                <a:ea typeface="ＭＳ Ｐゴシック" charset="-128"/>
              </a:rPr>
              <a:t>Jimenez and Lin, “</a:t>
            </a:r>
            <a:r>
              <a:rPr lang="en-US" altLang="ja-JP">
                <a:solidFill>
                  <a:srgbClr val="0000FF"/>
                </a:solidFill>
                <a:ea typeface="ＭＳ Ｐゴシック" charset="-128"/>
              </a:rPr>
              <a:t>Dynamic Branch Prediction with Perceptrons</a:t>
            </a:r>
            <a:r>
              <a:rPr lang="en-US" altLang="ja-JP">
                <a:ea typeface="ＭＳ Ｐゴシック" charset="-128"/>
              </a:rPr>
              <a:t>,</a:t>
            </a:r>
            <a:r>
              <a:rPr lang="en-US" altLang="en-US">
                <a:ea typeface="ＭＳ Ｐゴシック" charset="-128"/>
              </a:rPr>
              <a:t>”</a:t>
            </a:r>
            <a:r>
              <a:rPr lang="en-US" altLang="ja-JP">
                <a:ea typeface="ＭＳ Ｐゴシック" charset="-128"/>
              </a:rPr>
              <a:t> HPCA 2001.</a:t>
            </a:r>
            <a:endParaRPr lang="en-US" altLang="ja-JP" sz="1200">
              <a:ea typeface="ＭＳ Ｐゴシック" charset="-128"/>
            </a:endParaRPr>
          </a:p>
          <a:p>
            <a:r>
              <a:rPr lang="en-US" altLang="en-US">
                <a:solidFill>
                  <a:srgbClr val="FF0000"/>
                </a:solidFill>
                <a:ea typeface="ＭＳ Ｐゴシック" charset="-128"/>
              </a:rPr>
              <a:t>Hybrid history length based predictor</a:t>
            </a:r>
          </a:p>
          <a:p>
            <a:pPr lvl="1"/>
            <a:r>
              <a:rPr lang="en-US" altLang="en-US">
                <a:ea typeface="ＭＳ Ｐゴシック" charset="-128"/>
              </a:rPr>
              <a:t>Uses different tables with different history lengths</a:t>
            </a:r>
          </a:p>
          <a:p>
            <a:pPr lvl="1"/>
            <a:r>
              <a:rPr lang="en-US" altLang="en-US">
                <a:ea typeface="ＭＳ Ｐゴシック" charset="-128"/>
              </a:rPr>
              <a:t>Seznec, “</a:t>
            </a:r>
            <a:r>
              <a:rPr lang="en-US" altLang="ja-JP">
                <a:solidFill>
                  <a:srgbClr val="0000FF"/>
                </a:solidFill>
                <a:ea typeface="ＭＳ Ｐゴシック" charset="-128"/>
              </a:rPr>
              <a:t>Analysis of the O-Geometric History Length branch predictor</a:t>
            </a:r>
            <a:r>
              <a:rPr lang="en-US" altLang="ja-JP">
                <a:ea typeface="ＭＳ Ｐゴシック" charset="-128"/>
              </a:rPr>
              <a:t>,</a:t>
            </a:r>
            <a:r>
              <a:rPr lang="en-US" altLang="en-US">
                <a:ea typeface="ＭＳ Ｐゴシック" charset="-128"/>
              </a:rPr>
              <a:t>”</a:t>
            </a:r>
            <a:r>
              <a:rPr lang="en-US" altLang="ja-JP">
                <a:ea typeface="ＭＳ Ｐゴシック" charset="-128"/>
              </a:rPr>
              <a:t> ISCA 2005.</a:t>
            </a:r>
          </a:p>
          <a:p>
            <a:pPr lvl="1"/>
            <a:endParaRPr lang="en-US" altLang="en-US">
              <a:ea typeface="ＭＳ Ｐゴシック" charset="-128"/>
            </a:endParaRPr>
          </a:p>
          <a:p>
            <a:pPr lvl="2"/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  <a:p>
            <a:pPr lvl="1"/>
            <a:endParaRPr lang="en-US" altLang="en-US">
              <a:ea typeface="ＭＳ Ｐゴシック" charset="-128"/>
            </a:endParaRPr>
          </a:p>
        </p:txBody>
      </p:sp>
      <p:sp>
        <p:nvSpPr>
          <p:cNvPr id="12288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BAD1EC5-E1A2-5C46-AC31-3F931460936F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8895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Intel Pentium M Predictors</a:t>
            </a:r>
          </a:p>
        </p:txBody>
      </p:sp>
      <p:sp>
        <p:nvSpPr>
          <p:cNvPr id="195586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B663889-472D-E34B-A606-7BEF03CA6F29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pic>
        <p:nvPicPr>
          <p:cNvPr id="195587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990600"/>
            <a:ext cx="4602163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5588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905000"/>
            <a:ext cx="4378325" cy="319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5589" name="TextBox 7"/>
          <p:cNvSpPr txBox="1">
            <a:spLocks noChangeArrowheads="1"/>
          </p:cNvSpPr>
          <p:nvPr/>
        </p:nvSpPr>
        <p:spPr bwMode="auto">
          <a:xfrm>
            <a:off x="304800" y="5410200"/>
            <a:ext cx="730408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Gochman et al.,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“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The Intel Pentium M Processor: Microarchitecture and Performance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,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”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Intel Technology Journal, May 2003.</a:t>
            </a:r>
          </a:p>
        </p:txBody>
      </p:sp>
    </p:spTree>
    <p:extLst>
      <p:ext uri="{BB962C8B-B14F-4D97-AF65-F5344CB8AC3E}">
        <p14:creationId xmlns:p14="http://schemas.microsoft.com/office/powerpoint/2010/main" val="951195785"/>
      </p:ext>
    </p:extLst>
  </p:cSld>
  <p:clrMapOvr>
    <a:masterClrMapping/>
  </p:clrMapOvr>
  <p:transition/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6278EB-C5A7-D646-BFC5-65D6B08734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52400"/>
            <a:ext cx="8915400" cy="1066800"/>
          </a:xfrm>
        </p:spPr>
        <p:txBody>
          <a:bodyPr/>
          <a:lstStyle/>
          <a:p>
            <a:r>
              <a:rPr lang="en-US" dirty="0" err="1"/>
              <a:t>Perceptrons</a:t>
            </a:r>
            <a:r>
              <a:rPr lang="en-US" dirty="0"/>
              <a:t> for Learning Linear Functions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266895-2AD6-4947-9C18-8C60F94DBE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130877"/>
            <a:ext cx="8610600" cy="5193723"/>
          </a:xfrm>
        </p:spPr>
        <p:txBody>
          <a:bodyPr/>
          <a:lstStyle/>
          <a:p>
            <a:r>
              <a:rPr lang="en-US" dirty="0"/>
              <a:t>A perceptron is a simplified model of a biological neuron</a:t>
            </a:r>
          </a:p>
          <a:p>
            <a:r>
              <a:rPr lang="en-US" dirty="0"/>
              <a:t>It is also a simple </a:t>
            </a:r>
            <a:r>
              <a:rPr lang="en-US" b="1" dirty="0"/>
              <a:t>binary</a:t>
            </a:r>
            <a:r>
              <a:rPr lang="en-US" dirty="0"/>
              <a:t> </a:t>
            </a:r>
            <a:r>
              <a:rPr lang="en-US" b="1" dirty="0"/>
              <a:t>classifier</a:t>
            </a:r>
          </a:p>
          <a:p>
            <a:endParaRPr lang="en-US" dirty="0"/>
          </a:p>
          <a:p>
            <a:r>
              <a:rPr lang="en-US" dirty="0"/>
              <a:t>A perceptron maps an input vector X to a 0 or 1</a:t>
            </a:r>
          </a:p>
          <a:p>
            <a:pPr lvl="1"/>
            <a:r>
              <a:rPr lang="en-US" dirty="0"/>
              <a:t>Input = Vector X</a:t>
            </a:r>
          </a:p>
          <a:p>
            <a:pPr lvl="1"/>
            <a:r>
              <a:rPr lang="en-US" dirty="0"/>
              <a:t>Perceptron learns the linear function (if one exists) of how each element of the vector affects the output (stored in an internal Weight vector)</a:t>
            </a:r>
          </a:p>
          <a:p>
            <a:pPr lvl="1"/>
            <a:r>
              <a:rPr lang="en-US" dirty="0"/>
              <a:t>Output = </a:t>
            </a:r>
            <a:r>
              <a:rPr lang="en-US" dirty="0" err="1"/>
              <a:t>Weight.X</a:t>
            </a:r>
            <a:r>
              <a:rPr lang="en-US" dirty="0"/>
              <a:t> + Bias &gt; 0</a:t>
            </a:r>
          </a:p>
          <a:p>
            <a:pPr lvl="1"/>
            <a:endParaRPr lang="en-US" dirty="0"/>
          </a:p>
          <a:p>
            <a:r>
              <a:rPr lang="en-US" dirty="0"/>
              <a:t>In the branch prediction context</a:t>
            </a:r>
          </a:p>
          <a:p>
            <a:pPr lvl="1"/>
            <a:r>
              <a:rPr lang="en-US" dirty="0"/>
              <a:t>Vector X: Branch history register bits</a:t>
            </a:r>
          </a:p>
          <a:p>
            <a:pPr lvl="1"/>
            <a:r>
              <a:rPr lang="en-US" dirty="0"/>
              <a:t>Output: Prediction for the current branch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30D0B0-F120-7049-A893-DB83296A6D1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9575AE7-5B2E-B94F-95B1-7E662A0EF8AF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8966621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7775" y="4958050"/>
            <a:ext cx="20574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9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Perceptron Branch Predictor (I)</a:t>
            </a:r>
          </a:p>
        </p:txBody>
      </p:sp>
      <p:sp>
        <p:nvSpPr>
          <p:cNvPr id="123906" name="Content Placeholder 2"/>
          <p:cNvSpPr>
            <a:spLocks noGrp="1"/>
          </p:cNvSpPr>
          <p:nvPr>
            <p:ph idx="1"/>
          </p:nvPr>
        </p:nvSpPr>
        <p:spPr>
          <a:xfrm>
            <a:off x="228600" y="950913"/>
            <a:ext cx="8915400" cy="5194300"/>
          </a:xfrm>
        </p:spPr>
        <p:txBody>
          <a:bodyPr/>
          <a:lstStyle/>
          <a:p>
            <a:r>
              <a:rPr lang="en-US" altLang="en-US" sz="2000" dirty="0">
                <a:ea typeface="ＭＳ Ｐゴシック" charset="-128"/>
              </a:rPr>
              <a:t>Idea: </a:t>
            </a:r>
            <a:r>
              <a:rPr lang="en-US" altLang="en-US" sz="2000" dirty="0">
                <a:solidFill>
                  <a:srgbClr val="0000FF"/>
                </a:solidFill>
                <a:ea typeface="ＭＳ Ｐゴシック" charset="-128"/>
              </a:rPr>
              <a:t>Use a perceptron to learn the correlations between branch history register bits and branch outcome</a:t>
            </a:r>
          </a:p>
          <a:p>
            <a:r>
              <a:rPr lang="en-US" altLang="en-US" sz="2000" dirty="0">
                <a:solidFill>
                  <a:srgbClr val="0000FF"/>
                </a:solidFill>
                <a:ea typeface="ＭＳ Ｐゴシック" charset="-128"/>
              </a:rPr>
              <a:t>A perceptron learns a target Boolean function of N inputs</a:t>
            </a:r>
          </a:p>
          <a:p>
            <a:endParaRPr lang="en-US" altLang="en-US" dirty="0">
              <a:solidFill>
                <a:srgbClr val="0000FF"/>
              </a:solidFill>
              <a:ea typeface="ＭＳ Ｐゴシック" charset="-128"/>
            </a:endParaRPr>
          </a:p>
          <a:p>
            <a:pPr lvl="3"/>
            <a:endParaRPr lang="en-US" altLang="en-US" dirty="0">
              <a:solidFill>
                <a:srgbClr val="0000FF"/>
              </a:solidFill>
              <a:ea typeface="ＭＳ Ｐゴシック" charset="-128"/>
            </a:endParaRPr>
          </a:p>
          <a:p>
            <a:endParaRPr lang="en-US" altLang="en-US" dirty="0">
              <a:solidFill>
                <a:srgbClr val="0000FF"/>
              </a:solidFill>
              <a:ea typeface="ＭＳ Ｐゴシック" charset="-128"/>
            </a:endParaRPr>
          </a:p>
          <a:p>
            <a:endParaRPr lang="en-US" altLang="en-US" dirty="0">
              <a:solidFill>
                <a:srgbClr val="0000FF"/>
              </a:solidFill>
              <a:ea typeface="ＭＳ Ｐゴシック" charset="-128"/>
            </a:endParaRPr>
          </a:p>
          <a:p>
            <a:endParaRPr lang="en-US" altLang="en-US" dirty="0">
              <a:solidFill>
                <a:srgbClr val="0000FF"/>
              </a:solidFill>
              <a:ea typeface="ＭＳ Ｐゴシック" charset="-128"/>
            </a:endParaRPr>
          </a:p>
          <a:p>
            <a:endParaRPr lang="en-US" altLang="en-US" sz="1600" dirty="0">
              <a:solidFill>
                <a:srgbClr val="0000FF"/>
              </a:solidFill>
              <a:ea typeface="ＭＳ Ｐゴシック" charset="-128"/>
            </a:endParaRPr>
          </a:p>
          <a:p>
            <a:pPr>
              <a:buFont typeface="Wingdings" charset="2"/>
              <a:buNone/>
            </a:pPr>
            <a:endParaRPr lang="en-US" altLang="en-US" sz="1600" dirty="0">
              <a:solidFill>
                <a:srgbClr val="0000FF"/>
              </a:solidFill>
              <a:ea typeface="ＭＳ Ｐゴシック" charset="-128"/>
            </a:endParaRPr>
          </a:p>
          <a:p>
            <a:pPr marL="342900" lvl="1" indent="-342900">
              <a:buClr>
                <a:schemeClr val="accent1"/>
              </a:buClr>
              <a:buSzPct val="65000"/>
              <a:buFont typeface="Wingdings" charset="2"/>
              <a:buNone/>
            </a:pPr>
            <a:endParaRPr lang="en-US" altLang="en-US" dirty="0">
              <a:solidFill>
                <a:srgbClr val="0000FF"/>
              </a:solidFill>
              <a:ea typeface="ＭＳ Ｐゴシック" charset="-128"/>
            </a:endParaRPr>
          </a:p>
          <a:p>
            <a:pPr marL="342900" lvl="1" indent="-342900">
              <a:buClr>
                <a:schemeClr val="accent1"/>
              </a:buClr>
              <a:buSzPct val="65000"/>
              <a:buFont typeface="Wingdings" charset="2"/>
              <a:buNone/>
            </a:pPr>
            <a:endParaRPr lang="en-US" altLang="en-US" dirty="0">
              <a:solidFill>
                <a:srgbClr val="0000FF"/>
              </a:solidFill>
              <a:ea typeface="ＭＳ Ｐゴシック" charset="-128"/>
            </a:endParaRPr>
          </a:p>
          <a:p>
            <a:pPr marL="342900" lvl="1" indent="-342900">
              <a:buClr>
                <a:schemeClr val="accent1"/>
              </a:buClr>
              <a:buSzPct val="65000"/>
              <a:buFont typeface="Wingdings" charset="2"/>
              <a:buNone/>
            </a:pPr>
            <a:endParaRPr lang="en-US" altLang="en-US" sz="1800" dirty="0">
              <a:ea typeface="ＭＳ Ｐゴシック" charset="-128"/>
            </a:endParaRPr>
          </a:p>
          <a:p>
            <a:pPr marL="342900" lvl="1" indent="-342900">
              <a:buClr>
                <a:schemeClr val="accent1"/>
              </a:buClr>
              <a:buSzPct val="65000"/>
              <a:buFont typeface="Wingdings" charset="2"/>
              <a:buChar char="n"/>
            </a:pPr>
            <a:r>
              <a:rPr lang="en-US" altLang="en-US" sz="1500" dirty="0">
                <a:ea typeface="ＭＳ Ｐゴシック" charset="-128"/>
              </a:rPr>
              <a:t>Jimenez and Lin, </a:t>
            </a:r>
            <a:r>
              <a:rPr lang="ja-JP" altLang="en-US" sz="1500">
                <a:ea typeface="ＭＳ Ｐゴシック" charset="-128"/>
              </a:rPr>
              <a:t>“</a:t>
            </a:r>
            <a:r>
              <a:rPr lang="en-US" altLang="ja-JP" sz="1500" dirty="0">
                <a:solidFill>
                  <a:srgbClr val="FF0000"/>
                </a:solidFill>
                <a:ea typeface="ＭＳ Ｐゴシック" charset="-128"/>
              </a:rPr>
              <a:t>Dynamic Branch Prediction with </a:t>
            </a:r>
            <a:r>
              <a:rPr lang="en-US" altLang="ja-JP" sz="1500" dirty="0" err="1">
                <a:solidFill>
                  <a:srgbClr val="FF0000"/>
                </a:solidFill>
                <a:ea typeface="ＭＳ Ｐゴシック" charset="-128"/>
              </a:rPr>
              <a:t>Perceptrons</a:t>
            </a:r>
            <a:r>
              <a:rPr lang="en-US" altLang="ja-JP" sz="1500" dirty="0">
                <a:ea typeface="ＭＳ Ｐゴシック" charset="-128"/>
              </a:rPr>
              <a:t>,</a:t>
            </a:r>
            <a:r>
              <a:rPr lang="ja-JP" altLang="en-US" sz="1500">
                <a:ea typeface="ＭＳ Ｐゴシック" charset="-128"/>
              </a:rPr>
              <a:t>”</a:t>
            </a:r>
            <a:r>
              <a:rPr lang="en-US" altLang="ja-JP" sz="1500" dirty="0">
                <a:ea typeface="ＭＳ Ｐゴシック" charset="-128"/>
              </a:rPr>
              <a:t> HPCA 2001.</a:t>
            </a:r>
          </a:p>
          <a:p>
            <a:pPr marL="342900" lvl="1" indent="-342900">
              <a:buClr>
                <a:schemeClr val="accent1"/>
              </a:buClr>
              <a:buSzPct val="65000"/>
              <a:buFont typeface="Wingdings" charset="2"/>
              <a:buChar char="n"/>
            </a:pPr>
            <a:r>
              <a:rPr lang="en-US" altLang="en-US" sz="1500" dirty="0">
                <a:ea typeface="ＭＳ Ｐゴシック" charset="-128"/>
              </a:rPr>
              <a:t>Rosenblatt, </a:t>
            </a:r>
            <a:r>
              <a:rPr lang="ja-JP" altLang="en-US" sz="1500">
                <a:ea typeface="ＭＳ Ｐゴシック" charset="-128"/>
              </a:rPr>
              <a:t>“</a:t>
            </a:r>
            <a:r>
              <a:rPr lang="en-US" altLang="ja-JP" sz="1500" dirty="0">
                <a:solidFill>
                  <a:srgbClr val="FF0000"/>
                </a:solidFill>
                <a:ea typeface="ＭＳ Ｐゴシック" charset="-128"/>
              </a:rPr>
              <a:t>Principles of </a:t>
            </a:r>
            <a:r>
              <a:rPr lang="en-US" altLang="ja-JP" sz="1500" dirty="0" err="1">
                <a:solidFill>
                  <a:srgbClr val="FF0000"/>
                </a:solidFill>
                <a:ea typeface="ＭＳ Ｐゴシック" charset="-128"/>
              </a:rPr>
              <a:t>Neurodynamics</a:t>
            </a:r>
            <a:r>
              <a:rPr lang="en-US" altLang="ja-JP" sz="1500" dirty="0">
                <a:solidFill>
                  <a:srgbClr val="FF0000"/>
                </a:solidFill>
                <a:ea typeface="ＭＳ Ｐゴシック" charset="-128"/>
              </a:rPr>
              <a:t>: </a:t>
            </a:r>
            <a:r>
              <a:rPr lang="en-US" altLang="ja-JP" sz="1500" dirty="0" err="1">
                <a:solidFill>
                  <a:srgbClr val="FF0000"/>
                </a:solidFill>
                <a:ea typeface="ＭＳ Ｐゴシック" charset="-128"/>
              </a:rPr>
              <a:t>Perceptrons</a:t>
            </a:r>
            <a:r>
              <a:rPr lang="en-US" altLang="ja-JP" sz="1500" dirty="0">
                <a:solidFill>
                  <a:srgbClr val="FF0000"/>
                </a:solidFill>
                <a:ea typeface="ＭＳ Ｐゴシック" charset="-128"/>
              </a:rPr>
              <a:t> and the Theory of Brain Mechanisms</a:t>
            </a:r>
            <a:r>
              <a:rPr lang="en-US" altLang="ja-JP" sz="1500" dirty="0">
                <a:ea typeface="ＭＳ Ｐゴシック" charset="-128"/>
              </a:rPr>
              <a:t>,</a:t>
            </a:r>
            <a:r>
              <a:rPr lang="ja-JP" altLang="en-US" sz="1500">
                <a:ea typeface="ＭＳ Ｐゴシック" charset="-128"/>
              </a:rPr>
              <a:t>”</a:t>
            </a:r>
            <a:r>
              <a:rPr lang="en-US" altLang="ja-JP" sz="1500" dirty="0">
                <a:ea typeface="ＭＳ Ｐゴシック" charset="-128"/>
              </a:rPr>
              <a:t> 1962</a:t>
            </a:r>
          </a:p>
          <a:p>
            <a:endParaRPr lang="en-US" altLang="en-US" dirty="0">
              <a:solidFill>
                <a:srgbClr val="0000FF"/>
              </a:solidFill>
              <a:ea typeface="ＭＳ Ｐゴシック" charset="-128"/>
            </a:endParaRPr>
          </a:p>
        </p:txBody>
      </p:sp>
      <p:sp>
        <p:nvSpPr>
          <p:cNvPr id="12390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50DD23-55D7-684C-BF54-462FB3D007C6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pic>
        <p:nvPicPr>
          <p:cNvPr id="12390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41538"/>
            <a:ext cx="455295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638" name="TextBox 5"/>
          <p:cNvSpPr txBox="1">
            <a:spLocks noChangeArrowheads="1"/>
          </p:cNvSpPr>
          <p:nvPr/>
        </p:nvSpPr>
        <p:spPr bwMode="auto">
          <a:xfrm>
            <a:off x="4537075" y="1911350"/>
            <a:ext cx="4257675" cy="375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Each branch associated with a perceptron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7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 perceptron contains a set of weights wi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charset="2"/>
              <a:buChar char="à"/>
              <a:tabLst/>
              <a:defRPr/>
            </a:pP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  <a:sym typeface="Wingdings" charset="2"/>
              </a:rPr>
              <a:t> Each weight corresponds to a bit in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  <a:sym typeface="Wingdings" charset="2"/>
              </a:rPr>
              <a:t>    the GHR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charset="2"/>
              <a:buChar char="à"/>
              <a:tabLst/>
              <a:defRPr/>
            </a:pP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  <a:sym typeface="Wingdings" charset="2"/>
              </a:rPr>
              <a:t>How much the bit is correlated with the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  <a:sym typeface="Wingdings" charset="2"/>
              </a:rPr>
              <a:t>   direction of the branch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  <a:sym typeface="Wingdings" charset="2"/>
              </a:rPr>
              <a:t> Positive correlation: large + weight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  <a:sym typeface="Wingdings" charset="2"/>
              </a:rPr>
              <a:t> Negative correlation: large - weight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7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Prediction: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  <a:sym typeface="Wingdings" charset="2"/>
              </a:rPr>
              <a:t> Express GHR bits as 1 (T) and -1 (NT)</a:t>
            </a:r>
            <a:endParaRPr kumimoji="0" lang="en-US" altLang="en-US" sz="17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  <a:sym typeface="Wingdings" charset="2"/>
              </a:rPr>
              <a:t> Take dot product of GHR and weights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  <a:sym typeface="Wingdings" charset="2"/>
              </a:rPr>
              <a:t> If output &gt; 0, predict taken</a:t>
            </a:r>
            <a:endParaRPr kumimoji="0" lang="en-US" altLang="en-US" sz="17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4257950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Branch Types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228600" y="996950"/>
          <a:ext cx="8610600" cy="4114800"/>
        </p:xfrm>
        <a:graphic>
          <a:graphicData uri="http://schemas.openxmlformats.org/drawingml/2006/table">
            <a:tbl>
              <a:tblPr/>
              <a:tblGrid>
                <a:gridCol w="21526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2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526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526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14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Type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Direction at fetch time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Number of possible next fetch addresses?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When is next fetch address resolved?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Conditional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Unknown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Execution (register dependent)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Unconditional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Always taken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Decode (PC + offset)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F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Call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Always taken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Decode (PC + offset)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Return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Always taken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Many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Execution (register dependent)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EF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Indirect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Always taken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Many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cs typeface="Arial" charset="0"/>
                        </a:rPr>
                        <a:t>Execution (register dependent)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DE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171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C344E80-793E-D44C-9F9E-C6B36CBAA9EC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71720" name="TextBox 5"/>
          <p:cNvSpPr txBox="1">
            <a:spLocks noChangeArrowheads="1"/>
          </p:cNvSpPr>
          <p:nvPr/>
        </p:nvSpPr>
        <p:spPr bwMode="auto">
          <a:xfrm>
            <a:off x="1882775" y="5551488"/>
            <a:ext cx="51387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Different branch types can be handled differently</a:t>
            </a:r>
          </a:p>
        </p:txBody>
      </p:sp>
    </p:spTree>
    <p:extLst>
      <p:ext uri="{BB962C8B-B14F-4D97-AF65-F5344CB8AC3E}">
        <p14:creationId xmlns:p14="http://schemas.microsoft.com/office/powerpoint/2010/main" val="1051983760"/>
      </p:ext>
    </p:extLst>
  </p:cSld>
  <p:clrMapOvr>
    <a:masterClrMapping/>
  </p:clrMapOvr>
  <p:transition/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Perceptron Branch Predictor (II)</a:t>
            </a:r>
          </a:p>
        </p:txBody>
      </p:sp>
      <p:sp>
        <p:nvSpPr>
          <p:cNvPr id="124930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charset="-128"/>
            </a:endParaRPr>
          </a:p>
        </p:txBody>
      </p:sp>
      <p:sp>
        <p:nvSpPr>
          <p:cNvPr id="12493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AEB7FE5-0EE6-4A46-BA8E-B12638377609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pic>
        <p:nvPicPr>
          <p:cNvPr id="12493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444625"/>
            <a:ext cx="3690938" cy="3792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93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6025" y="2116138"/>
            <a:ext cx="20574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val 6"/>
          <p:cNvSpPr>
            <a:spLocks noChangeArrowheads="1"/>
          </p:cNvSpPr>
          <p:nvPr/>
        </p:nvSpPr>
        <p:spPr bwMode="auto">
          <a:xfrm>
            <a:off x="5476875" y="2328863"/>
            <a:ext cx="373063" cy="390525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329238" y="3467100"/>
            <a:ext cx="3429144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Bias weight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(bias of branch, independent of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 the history)</a:t>
            </a:r>
          </a:p>
        </p:txBody>
      </p:sp>
      <p:cxnSp>
        <p:nvCxnSpPr>
          <p:cNvPr id="10" name="Straight Arrow Connector 9"/>
          <p:cNvCxnSpPr>
            <a:cxnSpLocks noChangeShapeType="1"/>
            <a:endCxn id="7" idx="4"/>
          </p:cNvCxnSpPr>
          <p:nvPr/>
        </p:nvCxnSpPr>
        <p:spPr bwMode="auto">
          <a:xfrm rot="16200000" flipV="1">
            <a:off x="5383213" y="3000375"/>
            <a:ext cx="747712" cy="185738"/>
          </a:xfrm>
          <a:prstGeom prst="straightConnector1">
            <a:avLst/>
          </a:prstGeom>
          <a:noFill/>
          <a:ln w="25400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" name="Oval 10"/>
          <p:cNvSpPr>
            <a:spLocks noChangeArrowheads="1"/>
          </p:cNvSpPr>
          <p:nvPr/>
        </p:nvSpPr>
        <p:spPr bwMode="auto">
          <a:xfrm>
            <a:off x="6010275" y="2116138"/>
            <a:ext cx="1001713" cy="95250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6256338" y="1444625"/>
            <a:ext cx="25828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Dot product of GHR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and perceptron weights</a:t>
            </a:r>
          </a:p>
        </p:txBody>
      </p:sp>
      <p:sp>
        <p:nvSpPr>
          <p:cNvPr id="13" name="Oval 12"/>
          <p:cNvSpPr>
            <a:spLocks noChangeArrowheads="1"/>
          </p:cNvSpPr>
          <p:nvPr/>
        </p:nvSpPr>
        <p:spPr bwMode="auto">
          <a:xfrm>
            <a:off x="4910138" y="2328863"/>
            <a:ext cx="373062" cy="390525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cxnSp>
        <p:nvCxnSpPr>
          <p:cNvPr id="14" name="Straight Arrow Connector 13"/>
          <p:cNvCxnSpPr>
            <a:cxnSpLocks noChangeShapeType="1"/>
          </p:cNvCxnSpPr>
          <p:nvPr/>
        </p:nvCxnSpPr>
        <p:spPr bwMode="auto">
          <a:xfrm rot="5400000" flipH="1" flipV="1">
            <a:off x="4525169" y="2769394"/>
            <a:ext cx="574675" cy="427037"/>
          </a:xfrm>
          <a:prstGeom prst="straightConnector1">
            <a:avLst/>
          </a:prstGeom>
          <a:noFill/>
          <a:ln w="25400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3919538" y="3282950"/>
            <a:ext cx="12096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Output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compared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to 0</a:t>
            </a:r>
          </a:p>
        </p:txBody>
      </p:sp>
      <p:sp>
        <p:nvSpPr>
          <p:cNvPr id="124942" name="TextBox 16"/>
          <p:cNvSpPr txBox="1">
            <a:spLocks noChangeArrowheads="1"/>
          </p:cNvSpPr>
          <p:nvPr/>
        </p:nvSpPr>
        <p:spPr bwMode="auto">
          <a:xfrm>
            <a:off x="4403725" y="1074738"/>
            <a:ext cx="21478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Prediction function:</a:t>
            </a:r>
          </a:p>
        </p:txBody>
      </p:sp>
      <p:sp>
        <p:nvSpPr>
          <p:cNvPr id="124943" name="TextBox 17"/>
          <p:cNvSpPr txBox="1">
            <a:spLocks noChangeArrowheads="1"/>
          </p:cNvSpPr>
          <p:nvPr/>
        </p:nvSpPr>
        <p:spPr bwMode="auto">
          <a:xfrm>
            <a:off x="4403725" y="4794250"/>
            <a:ext cx="19462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Training function:</a:t>
            </a:r>
          </a:p>
        </p:txBody>
      </p:sp>
      <p:pic>
        <p:nvPicPr>
          <p:cNvPr id="12494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3038" y="5237163"/>
            <a:ext cx="3362325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780918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11" grpId="0" animBg="1"/>
      <p:bldP spid="12" grpId="0"/>
      <p:bldP spid="13" grpId="0" animBg="1"/>
      <p:bldP spid="16" grpId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Perceptron Branch Predictor (III)</a:t>
            </a:r>
          </a:p>
        </p:txBody>
      </p:sp>
      <p:sp>
        <p:nvSpPr>
          <p:cNvPr id="125954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charset="-128"/>
              </a:rPr>
              <a:t>Advantages</a:t>
            </a:r>
          </a:p>
          <a:p>
            <a:pPr lvl="1">
              <a:buFont typeface="Wingdings" charset="2"/>
              <a:buNone/>
            </a:pPr>
            <a:r>
              <a:rPr lang="en-US" altLang="en-US" dirty="0">
                <a:ea typeface="ＭＳ Ｐゴシック" charset="-128"/>
              </a:rPr>
              <a:t>+ More sophisticated learning mechanism </a:t>
            </a:r>
            <a:r>
              <a:rPr lang="en-US" altLang="en-US" dirty="0">
                <a:ea typeface="ＭＳ Ｐゴシック" charset="-128"/>
                <a:sym typeface="Wingdings" charset="2"/>
              </a:rPr>
              <a:t> better accuracy</a:t>
            </a:r>
          </a:p>
          <a:p>
            <a:pPr lvl="1">
              <a:buFont typeface="Wingdings" charset="2"/>
              <a:buNone/>
            </a:pPr>
            <a:endParaRPr lang="en-US" altLang="en-US" dirty="0">
              <a:ea typeface="ＭＳ Ｐゴシック" charset="-128"/>
              <a:sym typeface="Wingdings" charset="2"/>
            </a:endParaRPr>
          </a:p>
          <a:p>
            <a:r>
              <a:rPr lang="en-US" altLang="en-US" dirty="0">
                <a:ea typeface="ＭＳ Ｐゴシック" charset="-128"/>
                <a:sym typeface="Wingdings" charset="2"/>
              </a:rPr>
              <a:t>Disadvantages</a:t>
            </a:r>
          </a:p>
          <a:p>
            <a:pPr lvl="1">
              <a:buFont typeface="Wingdings" charset="2"/>
              <a:buNone/>
            </a:pPr>
            <a:r>
              <a:rPr lang="en-US" altLang="en-US" dirty="0">
                <a:ea typeface="ＭＳ Ｐゴシック" charset="-128"/>
                <a:sym typeface="Wingdings" charset="2"/>
              </a:rPr>
              <a:t>-- Hard to implement (adder tree to compute perceptron output)</a:t>
            </a:r>
          </a:p>
          <a:p>
            <a:pPr lvl="1">
              <a:buFont typeface="Wingdings" charset="2"/>
              <a:buNone/>
            </a:pPr>
            <a:r>
              <a:rPr lang="en-US" altLang="en-US" dirty="0">
                <a:ea typeface="ＭＳ Ｐゴシック" charset="-128"/>
                <a:sym typeface="Wingdings" charset="2"/>
              </a:rPr>
              <a:t>-- Can learn only linearly-separable functions</a:t>
            </a:r>
          </a:p>
          <a:p>
            <a:pPr lvl="1">
              <a:buFont typeface="Wingdings" charset="2"/>
              <a:buNone/>
            </a:pPr>
            <a:r>
              <a:rPr lang="en-US" altLang="en-US" dirty="0">
                <a:ea typeface="ＭＳ Ｐゴシック" charset="-128"/>
                <a:sym typeface="Wingdings" charset="2"/>
              </a:rPr>
              <a:t>	e.g., cannot learn XOR type of correlation between 2 history bits and branch outcome</a:t>
            </a:r>
            <a:endParaRPr lang="en-US" altLang="en-US" dirty="0">
              <a:ea typeface="ＭＳ Ｐゴシック" charset="-128"/>
            </a:endParaRPr>
          </a:p>
        </p:txBody>
      </p:sp>
      <p:sp>
        <p:nvSpPr>
          <p:cNvPr id="12595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5DBD0C-23E0-094C-A4A7-2CEACFFDBAF9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1453895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Prediction Using Multiple History Lengths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6950"/>
            <a:ext cx="3505200" cy="5194300"/>
          </a:xfrm>
        </p:spPr>
        <p:txBody>
          <a:bodyPr/>
          <a:lstStyle/>
          <a:p>
            <a:r>
              <a:rPr lang="en-US" altLang="en-US" sz="2200">
                <a:ea typeface="ＭＳ Ｐゴシック" charset="-128"/>
              </a:rPr>
              <a:t>Observation: Different branches require different history lengths for better prediction accuracy</a:t>
            </a:r>
          </a:p>
          <a:p>
            <a:endParaRPr lang="en-US" altLang="en-US" sz="2200">
              <a:ea typeface="ＭＳ Ｐゴシック" charset="-128"/>
            </a:endParaRPr>
          </a:p>
          <a:p>
            <a:r>
              <a:rPr lang="en-US" altLang="en-US" sz="2200">
                <a:ea typeface="ＭＳ Ｐゴシック" charset="-128"/>
              </a:rPr>
              <a:t>Idea: </a:t>
            </a:r>
            <a:r>
              <a:rPr lang="en-US" altLang="en-US" sz="2200">
                <a:solidFill>
                  <a:srgbClr val="FF0000"/>
                </a:solidFill>
                <a:ea typeface="ＭＳ Ｐゴシック" charset="-128"/>
              </a:rPr>
              <a:t>Have multiple PHTs indexed with GHRs with different history lengths</a:t>
            </a:r>
            <a:r>
              <a:rPr lang="en-US" altLang="en-US" sz="2200">
                <a:ea typeface="ＭＳ Ｐゴシック" charset="-128"/>
              </a:rPr>
              <a:t> and intelligently allocate PHT entries to different branches</a:t>
            </a:r>
          </a:p>
        </p:txBody>
      </p:sp>
      <p:sp>
        <p:nvSpPr>
          <p:cNvPr id="19661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CCF8192-B878-1047-A84D-17244643EB4C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990600"/>
            <a:ext cx="5829300" cy="441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49288" y="5715000"/>
            <a:ext cx="803751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Seznec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 and Michaud, “</a:t>
            </a: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 case for (partially) tagged Geometric History Length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Branch Prediction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,” JILP 2006.</a:t>
            </a:r>
          </a:p>
        </p:txBody>
      </p:sp>
    </p:spTree>
    <p:extLst>
      <p:ext uri="{BB962C8B-B14F-4D97-AF65-F5344CB8AC3E}">
        <p14:creationId xmlns:p14="http://schemas.microsoft.com/office/powerpoint/2010/main" val="106641495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State of the Art in Branch Prediction</a:t>
            </a:r>
          </a:p>
        </p:txBody>
      </p:sp>
      <p:sp>
        <p:nvSpPr>
          <p:cNvPr id="197634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charset="-128"/>
              </a:rPr>
              <a:t>See the Branch Prediction Championship</a:t>
            </a:r>
          </a:p>
          <a:p>
            <a:pPr lvl="1"/>
            <a:r>
              <a:rPr lang="en-US" altLang="en-US" dirty="0">
                <a:ea typeface="ＭＳ Ｐゴシック" charset="-128"/>
                <a:hlinkClick r:id="rId2"/>
              </a:rPr>
              <a:t>https://www.jilp.org/cbp2016/program.html</a:t>
            </a:r>
            <a:r>
              <a:rPr lang="en-US" altLang="en-US" dirty="0">
                <a:ea typeface="ＭＳ Ｐゴシック" charset="-128"/>
              </a:rPr>
              <a:t> </a:t>
            </a:r>
          </a:p>
          <a:p>
            <a:endParaRPr lang="en-US" altLang="en-US" dirty="0">
              <a:ea typeface="ＭＳ Ｐゴシック" charset="-128"/>
            </a:endParaRPr>
          </a:p>
          <a:p>
            <a:pPr lvl="1"/>
            <a:endParaRPr lang="en-US" altLang="en-US" dirty="0">
              <a:ea typeface="ＭＳ Ｐゴシック" charset="-128"/>
            </a:endParaRPr>
          </a:p>
          <a:p>
            <a:pPr lvl="1"/>
            <a:endParaRPr lang="en-US" altLang="en-US" dirty="0">
              <a:ea typeface="ＭＳ Ｐゴシック" charset="-128"/>
            </a:endParaRPr>
          </a:p>
        </p:txBody>
      </p:sp>
      <p:sp>
        <p:nvSpPr>
          <p:cNvPr id="19763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80143B5-5A8C-EE44-9A75-C3F9B85B72AE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981200"/>
            <a:ext cx="5257800" cy="488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688013" y="3419475"/>
            <a:ext cx="3518977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Andre </a:t>
            </a:r>
            <a:r>
              <a:rPr kumimoji="0" lang="en-US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Seznec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“</a:t>
            </a: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TAGE-SC-L branch predictors</a:t>
            </a: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,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”</a:t>
            </a: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CBP 2014.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Andre </a:t>
            </a:r>
            <a:r>
              <a:rPr kumimoji="0" lang="en-US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Seznec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“</a:t>
            </a: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TAGE-SC-L branch predictors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again</a:t>
            </a: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,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”</a:t>
            </a: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 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CBP 2016.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2292852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Branch Confidence Estimation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Idea: 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Estimate if the prediction is likely to be correct </a:t>
            </a:r>
          </a:p>
          <a:p>
            <a:pPr lvl="1"/>
            <a:r>
              <a:rPr lang="en-US" altLang="en-US">
                <a:ea typeface="ＭＳ Ｐゴシック" charset="-128"/>
              </a:rPr>
              <a:t>i.e., estimate how “confident” you are in the prediction </a:t>
            </a:r>
          </a:p>
          <a:p>
            <a:pPr lvl="1"/>
            <a:endParaRPr lang="en-US" altLang="en-US" sz="1000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Why?</a:t>
            </a:r>
          </a:p>
          <a:p>
            <a:pPr lvl="1"/>
            <a:r>
              <a:rPr lang="en-US" altLang="en-US">
                <a:ea typeface="ＭＳ Ｐゴシック" charset="-128"/>
              </a:rPr>
              <a:t>Could be very useful in deciding how to speculate:</a:t>
            </a:r>
          </a:p>
          <a:p>
            <a:pPr lvl="2"/>
            <a:r>
              <a:rPr lang="en-US" altLang="en-US">
                <a:ea typeface="ＭＳ Ｐゴシック" charset="-128"/>
              </a:rPr>
              <a:t>What predictor/PHT to choose/use</a:t>
            </a:r>
          </a:p>
          <a:p>
            <a:pPr lvl="2"/>
            <a:r>
              <a:rPr lang="en-US" altLang="en-US">
                <a:ea typeface="ＭＳ Ｐゴシック" charset="-128"/>
              </a:rPr>
              <a:t>Whether to keep fetching on this path</a:t>
            </a:r>
          </a:p>
          <a:p>
            <a:pPr lvl="2"/>
            <a:r>
              <a:rPr lang="en-US" altLang="en-US">
                <a:ea typeface="ＭＳ Ｐゴシック" charset="-128"/>
              </a:rPr>
              <a:t>Whether to switch to some other way of handling the branch, e.g. dual-path execution (eager execution) or dynamic predication </a:t>
            </a:r>
          </a:p>
          <a:p>
            <a:pPr lvl="2"/>
            <a:r>
              <a:rPr lang="en-US" altLang="en-US">
                <a:ea typeface="ＭＳ Ｐゴシック" charset="-128"/>
              </a:rPr>
              <a:t>…</a:t>
            </a:r>
          </a:p>
          <a:p>
            <a:pPr lvl="2"/>
            <a:endParaRPr lang="en-US" altLang="en-US" sz="1000">
              <a:ea typeface="ＭＳ Ｐゴシック" charset="-128"/>
            </a:endParaRPr>
          </a:p>
          <a:p>
            <a:pPr lvl="2"/>
            <a:endParaRPr lang="en-US" altLang="en-US" sz="1000">
              <a:ea typeface="ＭＳ Ｐゴシック" charset="-128"/>
            </a:endParaRPr>
          </a:p>
          <a:p>
            <a:pPr lvl="2"/>
            <a:endParaRPr lang="en-US" altLang="en-US" sz="1000">
              <a:ea typeface="ＭＳ Ｐゴシック" charset="-128"/>
            </a:endParaRPr>
          </a:p>
          <a:p>
            <a:pPr lvl="2"/>
            <a:endParaRPr lang="en-US" altLang="en-US" sz="1000">
              <a:ea typeface="ＭＳ Ｐゴシック" charset="-128"/>
            </a:endParaRPr>
          </a:p>
          <a:p>
            <a:r>
              <a:rPr lang="en-US" altLang="en-US" sz="2100">
                <a:ea typeface="ＭＳ Ｐゴシック" charset="-128"/>
              </a:rPr>
              <a:t>Jacobsen et al., “</a:t>
            </a:r>
            <a:r>
              <a:rPr lang="en-US" altLang="ja-JP" sz="2100">
                <a:solidFill>
                  <a:srgbClr val="FF0000"/>
                </a:solidFill>
                <a:ea typeface="ＭＳ Ｐゴシック" charset="-128"/>
              </a:rPr>
              <a:t>Assigning Confidence to Conditional Branch Predictions</a:t>
            </a:r>
            <a:r>
              <a:rPr lang="en-US" altLang="ja-JP" sz="2100">
                <a:ea typeface="ＭＳ Ｐゴシック" charset="-128"/>
              </a:rPr>
              <a:t>,</a:t>
            </a:r>
            <a:r>
              <a:rPr lang="en-US" altLang="en-US" sz="2100">
                <a:ea typeface="ＭＳ Ｐゴシック" charset="-128"/>
              </a:rPr>
              <a:t>”</a:t>
            </a:r>
            <a:r>
              <a:rPr lang="en-US" altLang="ja-JP" sz="2100">
                <a:ea typeface="ＭＳ Ｐゴシック" charset="-128"/>
              </a:rPr>
              <a:t> MICRO 1996.</a:t>
            </a: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19968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4555193-6E19-7143-B3CF-7729E0399810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3022684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3" name="Title 4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8077200" cy="17526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Other Ways of Handling Branches</a:t>
            </a:r>
            <a:endParaRPr lang="en-US" altLang="en-US" i="1">
              <a:ea typeface="ＭＳ Ｐゴシック" charset="-128"/>
            </a:endParaRPr>
          </a:p>
        </p:txBody>
      </p:sp>
      <p:sp>
        <p:nvSpPr>
          <p:cNvPr id="238594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buFont typeface="Wingdings" charset="2"/>
              <a:buNone/>
            </a:pPr>
            <a:endParaRPr lang="en-US" altLang="en-US">
              <a:ea typeface="ＭＳ Ｐゴシック" charset="-128"/>
            </a:endParaRPr>
          </a:p>
        </p:txBody>
      </p:sp>
      <p:sp>
        <p:nvSpPr>
          <p:cNvPr id="238595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C973242-28EE-004E-A066-67038AFCB2C9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75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9591216"/>
      </p:ext>
    </p:extLst>
  </p:cSld>
  <p:clrMapOvr>
    <a:masterClrMapping/>
  </p:clrMapOvr>
  <p:transition/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How to Handle Control Dependences</a:t>
            </a:r>
          </a:p>
        </p:txBody>
      </p:sp>
      <p:sp>
        <p:nvSpPr>
          <p:cNvPr id="33794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Critical to keep the pipeline full with correct sequence of dynamic instructions. 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Potential solutions if the instruction is a control-flow instruction:</a:t>
            </a:r>
          </a:p>
          <a:p>
            <a:pPr lvl="1"/>
            <a:endParaRPr lang="en-US" altLang="en-US">
              <a:ea typeface="ＭＳ Ｐゴシック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Stall</a:t>
            </a:r>
            <a:r>
              <a:rPr lang="en-US" altLang="en-US">
                <a:ea typeface="ＭＳ Ｐゴシック" charset="-128"/>
              </a:rPr>
              <a:t> the pipeline until we know the next fetch address</a:t>
            </a:r>
          </a:p>
          <a:p>
            <a:r>
              <a:rPr lang="en-US" altLang="en-US">
                <a:ea typeface="ＭＳ Ｐゴシック" charset="-128"/>
              </a:rPr>
              <a:t>Guess the next fetch address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branch prediction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r>
              <a:rPr lang="en-US" altLang="en-US">
                <a:ea typeface="ＭＳ Ｐゴシック" charset="-128"/>
              </a:rPr>
              <a:t>Employ delayed branching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branch delay slot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r>
              <a:rPr lang="en-US" altLang="en-US">
                <a:ea typeface="ＭＳ Ｐゴシック" charset="-128"/>
              </a:rPr>
              <a:t>Do something else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fine-grained multithreading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r>
              <a:rPr lang="en-US" altLang="en-US">
                <a:ea typeface="ＭＳ Ｐゴシック" charset="-128"/>
              </a:rPr>
              <a:t>Eliminate control-flow instructions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predicated execution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r>
              <a:rPr lang="en-US" altLang="en-US">
                <a:ea typeface="ＭＳ Ｐゴシック" charset="-128"/>
              </a:rPr>
              <a:t>Fetch from both possible paths (if you know the addresses of both possible paths)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multipath execution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64C2CCA-3291-CC4E-A327-B22DE01920C7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2400" y="4305300"/>
            <a:ext cx="8669338" cy="5334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9864595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Delayed Branching (I)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charset="-128"/>
              </a:rPr>
              <a:t>Change the semantics of a branch instruction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Branch after N instructions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Branch after N cycles</a:t>
            </a:r>
          </a:p>
          <a:p>
            <a:r>
              <a:rPr lang="en-US" altLang="en-US" dirty="0">
                <a:ea typeface="ＭＳ Ｐゴシック" charset="-128"/>
              </a:rPr>
              <a:t>Idea: </a:t>
            </a:r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Delay the execution of a branch. N instructions (delay slots) that come after the branch are </a:t>
            </a:r>
            <a:r>
              <a:rPr lang="en-US" altLang="en-US" b="1" dirty="0">
                <a:solidFill>
                  <a:srgbClr val="0000FF"/>
                </a:solidFill>
                <a:ea typeface="ＭＳ Ｐゴシック" charset="-128"/>
              </a:rPr>
              <a:t>always</a:t>
            </a:r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 executed regardless of branch direction.</a:t>
            </a:r>
          </a:p>
          <a:p>
            <a:endParaRPr lang="en-US" altLang="en-US" dirty="0">
              <a:solidFill>
                <a:srgbClr val="0000FF"/>
              </a:solidFill>
              <a:ea typeface="ＭＳ Ｐゴシック" charset="-128"/>
            </a:endParaRPr>
          </a:p>
          <a:p>
            <a:r>
              <a:rPr lang="en-US" altLang="en-US" dirty="0">
                <a:ea typeface="ＭＳ Ｐゴシック" charset="-128"/>
              </a:rPr>
              <a:t>Problem:</a:t>
            </a:r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 How do you find instructions to fill the delay slots?</a:t>
            </a:r>
          </a:p>
          <a:p>
            <a:pPr lvl="1"/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Branch must be independent of delay slot instructions</a:t>
            </a:r>
          </a:p>
          <a:p>
            <a:endParaRPr lang="en-US" altLang="en-US" dirty="0">
              <a:solidFill>
                <a:srgbClr val="0000FF"/>
              </a:solidFill>
              <a:ea typeface="ＭＳ Ｐゴシック" charset="-128"/>
            </a:endParaRPr>
          </a:p>
          <a:p>
            <a:r>
              <a:rPr lang="en-US" altLang="en-US" sz="2000" dirty="0">
                <a:ea typeface="ＭＳ Ｐゴシック" charset="-128"/>
              </a:rPr>
              <a:t>Unconditional branch: Easier to find instructions to fill the delay slot</a:t>
            </a:r>
          </a:p>
          <a:p>
            <a:r>
              <a:rPr lang="en-US" altLang="en-US" sz="2000" dirty="0">
                <a:ea typeface="ＭＳ Ｐゴシック" charset="-128"/>
              </a:rPr>
              <a:t>Conditional branch: Condition computation should not depend on instructions in delay slots </a:t>
            </a:r>
            <a:r>
              <a:rPr lang="en-US" altLang="en-US" sz="2000" dirty="0">
                <a:ea typeface="ＭＳ Ｐゴシック" charset="-128"/>
                <a:sym typeface="Wingdings" charset="2"/>
              </a:rPr>
              <a:t> difficult to fill the delay slot</a:t>
            </a:r>
            <a:endParaRPr lang="en-US" altLang="en-US" sz="2000" dirty="0">
              <a:ea typeface="ＭＳ Ｐゴシック" charset="-128"/>
            </a:endParaRPr>
          </a:p>
        </p:txBody>
      </p:sp>
      <p:sp>
        <p:nvSpPr>
          <p:cNvPr id="3481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DC9F844-CA96-D642-83D0-73489C8A97F7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5581383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Delayed Branching (II)</a:t>
            </a:r>
          </a:p>
        </p:txBody>
      </p:sp>
      <p:sp>
        <p:nvSpPr>
          <p:cNvPr id="35842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charset="-128"/>
            </a:endParaRPr>
          </a:p>
        </p:txBody>
      </p:sp>
      <p:sp>
        <p:nvSpPr>
          <p:cNvPr id="3584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1A63ECD-3144-B246-8206-48353DCE55DD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35844" name="TextBox 4"/>
          <p:cNvSpPr txBox="1">
            <a:spLocks noChangeArrowheads="1"/>
          </p:cNvSpPr>
          <p:nvPr/>
        </p:nvSpPr>
        <p:spPr bwMode="auto">
          <a:xfrm>
            <a:off x="993775" y="2093913"/>
            <a:ext cx="338138" cy="36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</a:t>
            </a:r>
          </a:p>
        </p:txBody>
      </p:sp>
      <p:sp>
        <p:nvSpPr>
          <p:cNvPr id="35845" name="TextBox 5"/>
          <p:cNvSpPr txBox="1">
            <a:spLocks noChangeArrowheads="1"/>
          </p:cNvSpPr>
          <p:nvPr/>
        </p:nvSpPr>
        <p:spPr bwMode="auto">
          <a:xfrm>
            <a:off x="993775" y="2462213"/>
            <a:ext cx="338138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</a:t>
            </a:r>
          </a:p>
        </p:txBody>
      </p:sp>
      <p:sp>
        <p:nvSpPr>
          <p:cNvPr id="35846" name="TextBox 6"/>
          <p:cNvSpPr txBox="1">
            <a:spLocks noChangeArrowheads="1"/>
          </p:cNvSpPr>
          <p:nvPr/>
        </p:nvSpPr>
        <p:spPr bwMode="auto">
          <a:xfrm>
            <a:off x="993775" y="2832100"/>
            <a:ext cx="350838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</a:t>
            </a:r>
          </a:p>
        </p:txBody>
      </p:sp>
      <p:sp>
        <p:nvSpPr>
          <p:cNvPr id="35847" name="TextBox 7"/>
          <p:cNvSpPr txBox="1">
            <a:spLocks noChangeArrowheads="1"/>
          </p:cNvSpPr>
          <p:nvPr/>
        </p:nvSpPr>
        <p:spPr bwMode="auto">
          <a:xfrm>
            <a:off x="993775" y="3201988"/>
            <a:ext cx="723900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BC X</a:t>
            </a:r>
          </a:p>
        </p:txBody>
      </p:sp>
      <p:sp>
        <p:nvSpPr>
          <p:cNvPr id="35848" name="TextBox 8"/>
          <p:cNvSpPr txBox="1">
            <a:spLocks noChangeArrowheads="1"/>
          </p:cNvSpPr>
          <p:nvPr/>
        </p:nvSpPr>
        <p:spPr bwMode="auto">
          <a:xfrm>
            <a:off x="993775" y="3570288"/>
            <a:ext cx="350838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</a:t>
            </a:r>
          </a:p>
        </p:txBody>
      </p:sp>
      <p:sp>
        <p:nvSpPr>
          <p:cNvPr id="35849" name="TextBox 9"/>
          <p:cNvSpPr txBox="1">
            <a:spLocks noChangeArrowheads="1"/>
          </p:cNvSpPr>
          <p:nvPr/>
        </p:nvSpPr>
        <p:spPr bwMode="auto">
          <a:xfrm>
            <a:off x="993775" y="3940175"/>
            <a:ext cx="338138" cy="36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E</a:t>
            </a:r>
          </a:p>
        </p:txBody>
      </p:sp>
      <p:sp>
        <p:nvSpPr>
          <p:cNvPr id="35850" name="TextBox 10"/>
          <p:cNvSpPr txBox="1">
            <a:spLocks noChangeArrowheads="1"/>
          </p:cNvSpPr>
          <p:nvPr/>
        </p:nvSpPr>
        <p:spPr bwMode="auto">
          <a:xfrm>
            <a:off x="993775" y="4308475"/>
            <a:ext cx="325438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F</a:t>
            </a:r>
          </a:p>
        </p:txBody>
      </p:sp>
      <p:cxnSp>
        <p:nvCxnSpPr>
          <p:cNvPr id="35851" name="Curved Connector 14"/>
          <p:cNvCxnSpPr>
            <a:cxnSpLocks noChangeShapeType="1"/>
            <a:stCxn id="35844" idx="3"/>
            <a:endCxn id="35846" idx="3"/>
          </p:cNvCxnSpPr>
          <p:nvPr/>
        </p:nvCxnSpPr>
        <p:spPr bwMode="auto">
          <a:xfrm>
            <a:off x="1331913" y="2278063"/>
            <a:ext cx="12700" cy="739775"/>
          </a:xfrm>
          <a:prstGeom prst="curvedConnector3">
            <a:avLst>
              <a:gd name="adj1" fmla="val 1900000"/>
            </a:avLst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5852" name="Curved Connector 17"/>
          <p:cNvCxnSpPr>
            <a:cxnSpLocks noChangeShapeType="1"/>
            <a:endCxn id="35847" idx="3"/>
          </p:cNvCxnSpPr>
          <p:nvPr/>
        </p:nvCxnSpPr>
        <p:spPr bwMode="auto">
          <a:xfrm>
            <a:off x="1344613" y="3017838"/>
            <a:ext cx="373062" cy="368300"/>
          </a:xfrm>
          <a:prstGeom prst="curvedConnector3">
            <a:avLst>
              <a:gd name="adj1" fmla="val 161380"/>
            </a:avLst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35853" name="Group 57"/>
          <p:cNvGrpSpPr>
            <a:grpSpLocks/>
          </p:cNvGrpSpPr>
          <p:nvPr/>
        </p:nvGrpSpPr>
        <p:grpSpPr bwMode="auto">
          <a:xfrm>
            <a:off x="2770188" y="2185988"/>
            <a:ext cx="804862" cy="368300"/>
            <a:chOff x="1001099" y="4100530"/>
            <a:chExt cx="805656" cy="369887"/>
          </a:xfrm>
        </p:grpSpPr>
        <p:sp>
          <p:nvSpPr>
            <p:cNvPr id="35896" name="Rectangle 10"/>
            <p:cNvSpPr>
              <a:spLocks noChangeArrowheads="1"/>
            </p:cNvSpPr>
            <p:nvPr/>
          </p:nvSpPr>
          <p:spPr bwMode="auto">
            <a:xfrm>
              <a:off x="1001099" y="4100530"/>
              <a:ext cx="402828" cy="36988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if</a:t>
              </a:r>
            </a:p>
          </p:txBody>
        </p:sp>
        <p:sp>
          <p:nvSpPr>
            <p:cNvPr id="35897" name="Rectangle 11"/>
            <p:cNvSpPr>
              <a:spLocks noChangeArrowheads="1"/>
            </p:cNvSpPr>
            <p:nvPr/>
          </p:nvSpPr>
          <p:spPr bwMode="auto">
            <a:xfrm>
              <a:off x="1403927" y="4100530"/>
              <a:ext cx="402828" cy="36988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ex</a:t>
              </a:r>
            </a:p>
          </p:txBody>
        </p:sp>
      </p:grp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2770188" y="2830513"/>
            <a:ext cx="3381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</a:t>
            </a: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3260725" y="3167063"/>
            <a:ext cx="3381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2770188" y="3167063"/>
            <a:ext cx="3381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</a:t>
            </a: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3260725" y="3536950"/>
            <a:ext cx="3381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2770188" y="3536950"/>
            <a:ext cx="3508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</a:t>
            </a: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3260725" y="3940175"/>
            <a:ext cx="3508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</a:t>
            </a: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2770188" y="3940175"/>
            <a:ext cx="504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BC</a:t>
            </a: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3268663" y="4308475"/>
            <a:ext cx="5064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BC</a:t>
            </a:r>
          </a:p>
        </p:txBody>
      </p:sp>
      <p:sp>
        <p:nvSpPr>
          <p:cNvPr id="35862" name="TextBox 10"/>
          <p:cNvSpPr txBox="1">
            <a:spLocks noChangeArrowheads="1"/>
          </p:cNvSpPr>
          <p:nvPr/>
        </p:nvSpPr>
        <p:spPr bwMode="auto">
          <a:xfrm>
            <a:off x="993775" y="4678363"/>
            <a:ext cx="363538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G</a:t>
            </a:r>
          </a:p>
        </p:txBody>
      </p:sp>
      <p:sp>
        <p:nvSpPr>
          <p:cNvPr id="35863" name="TextBox 32"/>
          <p:cNvSpPr txBox="1">
            <a:spLocks noChangeArrowheads="1"/>
          </p:cNvSpPr>
          <p:nvPr/>
        </p:nvSpPr>
        <p:spPr bwMode="auto">
          <a:xfrm>
            <a:off x="642938" y="4678363"/>
            <a:ext cx="4016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X:</a:t>
            </a: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2770188" y="4308475"/>
            <a:ext cx="3381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--</a:t>
            </a:r>
          </a:p>
        </p:txBody>
      </p:sp>
      <p:sp>
        <p:nvSpPr>
          <p:cNvPr id="35865" name="TextBox 4"/>
          <p:cNvSpPr txBox="1">
            <a:spLocks noChangeArrowheads="1"/>
          </p:cNvSpPr>
          <p:nvPr/>
        </p:nvSpPr>
        <p:spPr bwMode="auto">
          <a:xfrm>
            <a:off x="5532438" y="2062163"/>
            <a:ext cx="338137" cy="36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</a:t>
            </a:r>
          </a:p>
        </p:txBody>
      </p:sp>
      <p:sp>
        <p:nvSpPr>
          <p:cNvPr id="35866" name="TextBox 5"/>
          <p:cNvSpPr txBox="1">
            <a:spLocks noChangeArrowheads="1"/>
          </p:cNvSpPr>
          <p:nvPr/>
        </p:nvSpPr>
        <p:spPr bwMode="auto">
          <a:xfrm>
            <a:off x="5519738" y="3170238"/>
            <a:ext cx="338137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</a:t>
            </a:r>
          </a:p>
        </p:txBody>
      </p:sp>
      <p:sp>
        <p:nvSpPr>
          <p:cNvPr id="35867" name="TextBox 6"/>
          <p:cNvSpPr txBox="1">
            <a:spLocks noChangeArrowheads="1"/>
          </p:cNvSpPr>
          <p:nvPr/>
        </p:nvSpPr>
        <p:spPr bwMode="auto">
          <a:xfrm>
            <a:off x="5519738" y="2430463"/>
            <a:ext cx="350837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</a:t>
            </a:r>
          </a:p>
        </p:txBody>
      </p:sp>
      <p:sp>
        <p:nvSpPr>
          <p:cNvPr id="35868" name="TextBox 7"/>
          <p:cNvSpPr txBox="1">
            <a:spLocks noChangeArrowheads="1"/>
          </p:cNvSpPr>
          <p:nvPr/>
        </p:nvSpPr>
        <p:spPr bwMode="auto">
          <a:xfrm>
            <a:off x="5521325" y="2800350"/>
            <a:ext cx="722313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BC X</a:t>
            </a:r>
          </a:p>
        </p:txBody>
      </p:sp>
      <p:sp>
        <p:nvSpPr>
          <p:cNvPr id="35869" name="TextBox 8"/>
          <p:cNvSpPr txBox="1">
            <a:spLocks noChangeArrowheads="1"/>
          </p:cNvSpPr>
          <p:nvPr/>
        </p:nvSpPr>
        <p:spPr bwMode="auto">
          <a:xfrm>
            <a:off x="5532438" y="3538538"/>
            <a:ext cx="350837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</a:t>
            </a:r>
          </a:p>
        </p:txBody>
      </p:sp>
      <p:sp>
        <p:nvSpPr>
          <p:cNvPr id="35870" name="TextBox 9"/>
          <p:cNvSpPr txBox="1">
            <a:spLocks noChangeArrowheads="1"/>
          </p:cNvSpPr>
          <p:nvPr/>
        </p:nvSpPr>
        <p:spPr bwMode="auto">
          <a:xfrm>
            <a:off x="5532438" y="3908425"/>
            <a:ext cx="338137" cy="36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E</a:t>
            </a:r>
          </a:p>
        </p:txBody>
      </p:sp>
      <p:sp>
        <p:nvSpPr>
          <p:cNvPr id="35871" name="TextBox 10"/>
          <p:cNvSpPr txBox="1">
            <a:spLocks noChangeArrowheads="1"/>
          </p:cNvSpPr>
          <p:nvPr/>
        </p:nvSpPr>
        <p:spPr bwMode="auto">
          <a:xfrm>
            <a:off x="5532438" y="4276725"/>
            <a:ext cx="325437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F</a:t>
            </a:r>
          </a:p>
        </p:txBody>
      </p:sp>
      <p:cxnSp>
        <p:nvCxnSpPr>
          <p:cNvPr id="35872" name="Curved Connector 41"/>
          <p:cNvCxnSpPr>
            <a:cxnSpLocks noChangeShapeType="1"/>
            <a:stCxn id="35865" idx="3"/>
            <a:endCxn id="35867" idx="3"/>
          </p:cNvCxnSpPr>
          <p:nvPr/>
        </p:nvCxnSpPr>
        <p:spPr bwMode="auto">
          <a:xfrm>
            <a:off x="5870575" y="2246313"/>
            <a:ext cx="1588" cy="368300"/>
          </a:xfrm>
          <a:prstGeom prst="curvedConnector3">
            <a:avLst>
              <a:gd name="adj1" fmla="val 14395468"/>
            </a:avLst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5873" name="Curved Connector 42"/>
          <p:cNvCxnSpPr>
            <a:cxnSpLocks noChangeShapeType="1"/>
            <a:stCxn id="35867" idx="3"/>
            <a:endCxn id="35868" idx="3"/>
          </p:cNvCxnSpPr>
          <p:nvPr/>
        </p:nvCxnSpPr>
        <p:spPr bwMode="auto">
          <a:xfrm>
            <a:off x="5870575" y="2614613"/>
            <a:ext cx="373063" cy="369887"/>
          </a:xfrm>
          <a:prstGeom prst="curvedConnector3">
            <a:avLst>
              <a:gd name="adj1" fmla="val 161069"/>
            </a:avLst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5874" name="TextBox 10"/>
          <p:cNvSpPr txBox="1">
            <a:spLocks noChangeArrowheads="1"/>
          </p:cNvSpPr>
          <p:nvPr/>
        </p:nvSpPr>
        <p:spPr bwMode="auto">
          <a:xfrm>
            <a:off x="5532438" y="4646613"/>
            <a:ext cx="363537" cy="36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G</a:t>
            </a:r>
          </a:p>
        </p:txBody>
      </p:sp>
      <p:sp>
        <p:nvSpPr>
          <p:cNvPr id="35875" name="TextBox 44"/>
          <p:cNvSpPr txBox="1">
            <a:spLocks noChangeArrowheads="1"/>
          </p:cNvSpPr>
          <p:nvPr/>
        </p:nvSpPr>
        <p:spPr bwMode="auto">
          <a:xfrm>
            <a:off x="5081588" y="4652963"/>
            <a:ext cx="4032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X:</a:t>
            </a:r>
          </a:p>
        </p:txBody>
      </p:sp>
      <p:grpSp>
        <p:nvGrpSpPr>
          <p:cNvPr id="35876" name="Group 57"/>
          <p:cNvGrpSpPr>
            <a:grpSpLocks/>
          </p:cNvGrpSpPr>
          <p:nvPr/>
        </p:nvGrpSpPr>
        <p:grpSpPr bwMode="auto">
          <a:xfrm>
            <a:off x="7070725" y="2154238"/>
            <a:ext cx="804863" cy="368300"/>
            <a:chOff x="1001099" y="4100530"/>
            <a:chExt cx="805656" cy="369887"/>
          </a:xfrm>
        </p:grpSpPr>
        <p:sp>
          <p:nvSpPr>
            <p:cNvPr id="35894" name="Rectangle 10"/>
            <p:cNvSpPr>
              <a:spLocks noChangeArrowheads="1"/>
            </p:cNvSpPr>
            <p:nvPr/>
          </p:nvSpPr>
          <p:spPr bwMode="auto">
            <a:xfrm>
              <a:off x="1001099" y="4100530"/>
              <a:ext cx="402828" cy="36988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if</a:t>
              </a:r>
            </a:p>
          </p:txBody>
        </p:sp>
        <p:sp>
          <p:nvSpPr>
            <p:cNvPr id="35895" name="Rectangle 11"/>
            <p:cNvSpPr>
              <a:spLocks noChangeArrowheads="1"/>
            </p:cNvSpPr>
            <p:nvPr/>
          </p:nvSpPr>
          <p:spPr bwMode="auto">
            <a:xfrm>
              <a:off x="1403927" y="4100530"/>
              <a:ext cx="402828" cy="36988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ex</a:t>
              </a:r>
            </a:p>
          </p:txBody>
        </p:sp>
      </p:grpSp>
      <p:sp>
        <p:nvSpPr>
          <p:cNvPr id="52" name="TextBox 51"/>
          <p:cNvSpPr txBox="1">
            <a:spLocks noChangeArrowheads="1"/>
          </p:cNvSpPr>
          <p:nvPr/>
        </p:nvSpPr>
        <p:spPr bwMode="auto">
          <a:xfrm>
            <a:off x="7070725" y="2798763"/>
            <a:ext cx="3397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</a:t>
            </a:r>
          </a:p>
        </p:txBody>
      </p:sp>
      <p:sp>
        <p:nvSpPr>
          <p:cNvPr id="53" name="TextBox 52"/>
          <p:cNvSpPr txBox="1">
            <a:spLocks noChangeArrowheads="1"/>
          </p:cNvSpPr>
          <p:nvPr/>
        </p:nvSpPr>
        <p:spPr bwMode="auto">
          <a:xfrm>
            <a:off x="7562850" y="3135313"/>
            <a:ext cx="3381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</a:t>
            </a:r>
          </a:p>
        </p:txBody>
      </p:sp>
      <p:sp>
        <p:nvSpPr>
          <p:cNvPr id="54" name="TextBox 53"/>
          <p:cNvSpPr txBox="1">
            <a:spLocks noChangeArrowheads="1"/>
          </p:cNvSpPr>
          <p:nvPr/>
        </p:nvSpPr>
        <p:spPr bwMode="auto">
          <a:xfrm>
            <a:off x="7070725" y="3135313"/>
            <a:ext cx="3524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</a:t>
            </a:r>
          </a:p>
        </p:txBody>
      </p:sp>
      <p:sp>
        <p:nvSpPr>
          <p:cNvPr id="55" name="TextBox 54"/>
          <p:cNvSpPr txBox="1">
            <a:spLocks noChangeArrowheads="1"/>
          </p:cNvSpPr>
          <p:nvPr/>
        </p:nvSpPr>
        <p:spPr bwMode="auto">
          <a:xfrm>
            <a:off x="7562850" y="3505200"/>
            <a:ext cx="3508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</a:t>
            </a:r>
          </a:p>
        </p:txBody>
      </p:sp>
      <p:sp>
        <p:nvSpPr>
          <p:cNvPr id="56" name="TextBox 55"/>
          <p:cNvSpPr txBox="1">
            <a:spLocks noChangeArrowheads="1"/>
          </p:cNvSpPr>
          <p:nvPr/>
        </p:nvSpPr>
        <p:spPr bwMode="auto">
          <a:xfrm>
            <a:off x="7070725" y="3505200"/>
            <a:ext cx="5064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BC</a:t>
            </a:r>
          </a:p>
        </p:txBody>
      </p:sp>
      <p:sp>
        <p:nvSpPr>
          <p:cNvPr id="57" name="TextBox 56"/>
          <p:cNvSpPr txBox="1">
            <a:spLocks noChangeArrowheads="1"/>
          </p:cNvSpPr>
          <p:nvPr/>
        </p:nvSpPr>
        <p:spPr bwMode="auto">
          <a:xfrm>
            <a:off x="7562850" y="3906838"/>
            <a:ext cx="5048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BC</a:t>
            </a:r>
          </a:p>
        </p:txBody>
      </p:sp>
      <p:sp>
        <p:nvSpPr>
          <p:cNvPr id="58" name="TextBox 57"/>
          <p:cNvSpPr txBox="1">
            <a:spLocks noChangeArrowheads="1"/>
          </p:cNvSpPr>
          <p:nvPr/>
        </p:nvSpPr>
        <p:spPr bwMode="auto">
          <a:xfrm>
            <a:off x="7070725" y="3906838"/>
            <a:ext cx="3397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</a:t>
            </a:r>
          </a:p>
        </p:txBody>
      </p:sp>
      <p:sp>
        <p:nvSpPr>
          <p:cNvPr id="59" name="TextBox 58"/>
          <p:cNvSpPr txBox="1">
            <a:spLocks noChangeArrowheads="1"/>
          </p:cNvSpPr>
          <p:nvPr/>
        </p:nvSpPr>
        <p:spPr bwMode="auto">
          <a:xfrm>
            <a:off x="7570788" y="4276725"/>
            <a:ext cx="3381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</a:t>
            </a:r>
          </a:p>
        </p:txBody>
      </p:sp>
      <p:sp>
        <p:nvSpPr>
          <p:cNvPr id="60" name="TextBox 59"/>
          <p:cNvSpPr txBox="1">
            <a:spLocks noChangeArrowheads="1"/>
          </p:cNvSpPr>
          <p:nvPr/>
        </p:nvSpPr>
        <p:spPr bwMode="auto">
          <a:xfrm>
            <a:off x="7070725" y="4275138"/>
            <a:ext cx="3651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G</a:t>
            </a:r>
          </a:p>
        </p:txBody>
      </p:sp>
      <p:sp>
        <p:nvSpPr>
          <p:cNvPr id="61" name="TextBox 60"/>
          <p:cNvSpPr txBox="1">
            <a:spLocks noChangeArrowheads="1"/>
          </p:cNvSpPr>
          <p:nvPr/>
        </p:nvSpPr>
        <p:spPr bwMode="auto">
          <a:xfrm>
            <a:off x="3275013" y="4678363"/>
            <a:ext cx="3381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--</a:t>
            </a:r>
          </a:p>
        </p:txBody>
      </p:sp>
      <p:sp>
        <p:nvSpPr>
          <p:cNvPr id="62" name="TextBox 61"/>
          <p:cNvSpPr txBox="1">
            <a:spLocks noChangeArrowheads="1"/>
          </p:cNvSpPr>
          <p:nvPr/>
        </p:nvSpPr>
        <p:spPr bwMode="auto">
          <a:xfrm>
            <a:off x="2782888" y="4679950"/>
            <a:ext cx="3635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G</a:t>
            </a:r>
          </a:p>
        </p:txBody>
      </p:sp>
      <p:sp>
        <p:nvSpPr>
          <p:cNvPr id="35888" name="TextBox 62"/>
          <p:cNvSpPr txBox="1">
            <a:spLocks noChangeArrowheads="1"/>
          </p:cNvSpPr>
          <p:nvPr/>
        </p:nvSpPr>
        <p:spPr bwMode="auto">
          <a:xfrm>
            <a:off x="266700" y="1631950"/>
            <a:ext cx="15573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Normal code:</a:t>
            </a:r>
          </a:p>
        </p:txBody>
      </p:sp>
      <p:sp>
        <p:nvSpPr>
          <p:cNvPr id="35889" name="TextBox 63"/>
          <p:cNvSpPr txBox="1">
            <a:spLocks noChangeArrowheads="1"/>
          </p:cNvSpPr>
          <p:nvPr/>
        </p:nvSpPr>
        <p:spPr bwMode="auto">
          <a:xfrm>
            <a:off x="2462213" y="1631950"/>
            <a:ext cx="11128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Timeline:</a:t>
            </a:r>
          </a:p>
        </p:txBody>
      </p:sp>
      <p:sp>
        <p:nvSpPr>
          <p:cNvPr id="35890" name="TextBox 64"/>
          <p:cNvSpPr txBox="1">
            <a:spLocks noChangeArrowheads="1"/>
          </p:cNvSpPr>
          <p:nvPr/>
        </p:nvSpPr>
        <p:spPr bwMode="auto">
          <a:xfrm>
            <a:off x="4119563" y="1631950"/>
            <a:ext cx="24288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Delayed branch code:</a:t>
            </a:r>
          </a:p>
        </p:txBody>
      </p:sp>
      <p:sp>
        <p:nvSpPr>
          <p:cNvPr id="35891" name="TextBox 65"/>
          <p:cNvSpPr txBox="1">
            <a:spLocks noChangeArrowheads="1"/>
          </p:cNvSpPr>
          <p:nvPr/>
        </p:nvSpPr>
        <p:spPr bwMode="auto">
          <a:xfrm>
            <a:off x="6853238" y="1631950"/>
            <a:ext cx="11128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Timeline:</a:t>
            </a:r>
          </a:p>
        </p:txBody>
      </p:sp>
      <p:sp>
        <p:nvSpPr>
          <p:cNvPr id="67" name="TextBox 66"/>
          <p:cNvSpPr txBox="1">
            <a:spLocks noChangeArrowheads="1"/>
          </p:cNvSpPr>
          <p:nvPr/>
        </p:nvSpPr>
        <p:spPr bwMode="auto">
          <a:xfrm>
            <a:off x="2662238" y="5303838"/>
            <a:ext cx="10191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6 cycles</a:t>
            </a:r>
          </a:p>
        </p:txBody>
      </p:sp>
      <p:sp>
        <p:nvSpPr>
          <p:cNvPr id="68" name="TextBox 67"/>
          <p:cNvSpPr txBox="1">
            <a:spLocks noChangeArrowheads="1"/>
          </p:cNvSpPr>
          <p:nvPr/>
        </p:nvSpPr>
        <p:spPr bwMode="auto">
          <a:xfrm>
            <a:off x="7048500" y="5270500"/>
            <a:ext cx="10191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5 cycles</a:t>
            </a:r>
          </a:p>
        </p:txBody>
      </p:sp>
    </p:spTree>
    <p:extLst>
      <p:ext uri="{BB962C8B-B14F-4D97-AF65-F5344CB8AC3E}">
        <p14:creationId xmlns:p14="http://schemas.microsoft.com/office/powerpoint/2010/main" val="184729006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4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7" grpId="0"/>
      <p:bldP spid="68" grpId="0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Fancy Delayed Branching (III)</a:t>
            </a:r>
          </a:p>
        </p:txBody>
      </p:sp>
      <p:sp>
        <p:nvSpPr>
          <p:cNvPr id="36866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Delayed branch with squashing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In SPARC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Semantics: </a:t>
            </a:r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If the branch falls through (i.e., it is </a:t>
            </a:r>
            <a:r>
              <a:rPr lang="en-US" altLang="en-US" b="1" dirty="0">
                <a:solidFill>
                  <a:srgbClr val="0000FF"/>
                </a:solidFill>
                <a:ea typeface="ＭＳ Ｐゴシック" charset="-128"/>
              </a:rPr>
              <a:t>not taken</a:t>
            </a:r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), the delay slot instruction is </a:t>
            </a:r>
            <a:r>
              <a:rPr lang="en-US" altLang="en-US" b="1" dirty="0">
                <a:solidFill>
                  <a:srgbClr val="0000FF"/>
                </a:solidFill>
                <a:ea typeface="ＭＳ Ｐゴシック" charset="-128"/>
              </a:rPr>
              <a:t>not</a:t>
            </a:r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 executed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Why could this help?</a:t>
            </a:r>
          </a:p>
        </p:txBody>
      </p:sp>
      <p:sp>
        <p:nvSpPr>
          <p:cNvPr id="3686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9539BC9-EB3F-1C47-92FF-BB3082189202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560513" y="3709988"/>
            <a:ext cx="338137" cy="36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560513" y="4078288"/>
            <a:ext cx="338137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560513" y="4448175"/>
            <a:ext cx="350837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560513" y="4818063"/>
            <a:ext cx="723900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BC X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560513" y="5186363"/>
            <a:ext cx="350837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560513" y="5556250"/>
            <a:ext cx="338137" cy="36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E</a:t>
            </a:r>
          </a:p>
        </p:txBody>
      </p:sp>
      <p:cxnSp>
        <p:nvCxnSpPr>
          <p:cNvPr id="12" name="Curved Connector 11"/>
          <p:cNvCxnSpPr>
            <a:cxnSpLocks noChangeShapeType="1"/>
            <a:endCxn id="8" idx="3"/>
          </p:cNvCxnSpPr>
          <p:nvPr/>
        </p:nvCxnSpPr>
        <p:spPr bwMode="auto">
          <a:xfrm>
            <a:off x="1911350" y="4633913"/>
            <a:ext cx="373063" cy="369887"/>
          </a:xfrm>
          <a:prstGeom prst="curvedConnector3">
            <a:avLst>
              <a:gd name="adj1" fmla="val 161380"/>
            </a:avLst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1157288" y="3709988"/>
            <a:ext cx="4032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X: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603250" y="3109913"/>
            <a:ext cx="15573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Normal code: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2905125" y="3109913"/>
            <a:ext cx="2428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Delayed branch code: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4010025" y="3711575"/>
            <a:ext cx="338138" cy="36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4010025" y="4079875"/>
            <a:ext cx="338138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4010025" y="4449763"/>
            <a:ext cx="350838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4010025" y="4819650"/>
            <a:ext cx="722313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BC X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4010025" y="5556250"/>
            <a:ext cx="350838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4022725" y="5929313"/>
            <a:ext cx="338138" cy="36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E</a:t>
            </a:r>
          </a:p>
        </p:txBody>
      </p:sp>
      <p:cxnSp>
        <p:nvCxnSpPr>
          <p:cNvPr id="22" name="Curved Connector 21"/>
          <p:cNvCxnSpPr>
            <a:cxnSpLocks noChangeShapeType="1"/>
            <a:endCxn id="19" idx="3"/>
          </p:cNvCxnSpPr>
          <p:nvPr/>
        </p:nvCxnSpPr>
        <p:spPr bwMode="auto">
          <a:xfrm>
            <a:off x="4360863" y="4633913"/>
            <a:ext cx="371475" cy="369887"/>
          </a:xfrm>
          <a:prstGeom prst="curvedConnector3">
            <a:avLst>
              <a:gd name="adj1" fmla="val 161380"/>
            </a:avLst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3606800" y="3709988"/>
            <a:ext cx="4032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X: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4010025" y="5186363"/>
            <a:ext cx="722313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NOP</a:t>
            </a: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5659438" y="3109913"/>
            <a:ext cx="32750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Delayed branch w/ squashing: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6764338" y="3711575"/>
            <a:ext cx="338137" cy="36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</a:t>
            </a: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6764338" y="4079875"/>
            <a:ext cx="338137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6764338" y="4449763"/>
            <a:ext cx="350837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</a:t>
            </a: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6764338" y="4819650"/>
            <a:ext cx="723900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BC X</a:t>
            </a: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6764338" y="5556250"/>
            <a:ext cx="350837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</a:t>
            </a: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6777038" y="5929313"/>
            <a:ext cx="338137" cy="36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E</a:t>
            </a:r>
          </a:p>
        </p:txBody>
      </p:sp>
      <p:cxnSp>
        <p:nvCxnSpPr>
          <p:cNvPr id="32" name="Curved Connector 31"/>
          <p:cNvCxnSpPr>
            <a:cxnSpLocks noChangeShapeType="1"/>
            <a:endCxn id="29" idx="3"/>
          </p:cNvCxnSpPr>
          <p:nvPr/>
        </p:nvCxnSpPr>
        <p:spPr bwMode="auto">
          <a:xfrm>
            <a:off x="7115175" y="4633913"/>
            <a:ext cx="373063" cy="369887"/>
          </a:xfrm>
          <a:prstGeom prst="curvedConnector3">
            <a:avLst>
              <a:gd name="adj1" fmla="val 161380"/>
            </a:avLst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6361113" y="4078288"/>
            <a:ext cx="4032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X:</a:t>
            </a: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6764338" y="5186363"/>
            <a:ext cx="350837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</a:t>
            </a:r>
          </a:p>
        </p:txBody>
      </p:sp>
      <p:cxnSp>
        <p:nvCxnSpPr>
          <p:cNvPr id="42" name="Curved Connector 41"/>
          <p:cNvCxnSpPr>
            <a:cxnSpLocks noChangeShapeType="1"/>
          </p:cNvCxnSpPr>
          <p:nvPr/>
        </p:nvCxnSpPr>
        <p:spPr bwMode="auto">
          <a:xfrm>
            <a:off x="1905000" y="3886200"/>
            <a:ext cx="1588" cy="368300"/>
          </a:xfrm>
          <a:prstGeom prst="curvedConnector3">
            <a:avLst>
              <a:gd name="adj1" fmla="val 11196472"/>
            </a:avLst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4" name="Curved Connector 43"/>
          <p:cNvCxnSpPr>
            <a:cxnSpLocks noChangeShapeType="1"/>
          </p:cNvCxnSpPr>
          <p:nvPr/>
        </p:nvCxnSpPr>
        <p:spPr bwMode="auto">
          <a:xfrm>
            <a:off x="1905000" y="4267200"/>
            <a:ext cx="1588" cy="368300"/>
          </a:xfrm>
          <a:prstGeom prst="curvedConnector3">
            <a:avLst>
              <a:gd name="adj1" fmla="val 11196472"/>
            </a:avLst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5" name="Curved Connector 44"/>
          <p:cNvCxnSpPr>
            <a:cxnSpLocks noChangeShapeType="1"/>
          </p:cNvCxnSpPr>
          <p:nvPr/>
        </p:nvCxnSpPr>
        <p:spPr bwMode="auto">
          <a:xfrm>
            <a:off x="4343400" y="3886200"/>
            <a:ext cx="1588" cy="368300"/>
          </a:xfrm>
          <a:prstGeom prst="curvedConnector3">
            <a:avLst>
              <a:gd name="adj1" fmla="val 11196472"/>
            </a:avLst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" name="Curved Connector 45"/>
          <p:cNvCxnSpPr>
            <a:cxnSpLocks noChangeShapeType="1"/>
          </p:cNvCxnSpPr>
          <p:nvPr/>
        </p:nvCxnSpPr>
        <p:spPr bwMode="auto">
          <a:xfrm>
            <a:off x="4343400" y="4267200"/>
            <a:ext cx="1588" cy="368300"/>
          </a:xfrm>
          <a:prstGeom prst="curvedConnector3">
            <a:avLst>
              <a:gd name="adj1" fmla="val 11196472"/>
            </a:avLst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" name="Curved Connector 46"/>
          <p:cNvCxnSpPr>
            <a:cxnSpLocks noChangeShapeType="1"/>
          </p:cNvCxnSpPr>
          <p:nvPr/>
        </p:nvCxnSpPr>
        <p:spPr bwMode="auto">
          <a:xfrm>
            <a:off x="7086600" y="3886200"/>
            <a:ext cx="1588" cy="368300"/>
          </a:xfrm>
          <a:prstGeom prst="curvedConnector3">
            <a:avLst>
              <a:gd name="adj1" fmla="val 11196472"/>
            </a:avLst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8" name="Curved Connector 47"/>
          <p:cNvCxnSpPr>
            <a:cxnSpLocks noChangeShapeType="1"/>
          </p:cNvCxnSpPr>
          <p:nvPr/>
        </p:nvCxnSpPr>
        <p:spPr bwMode="auto">
          <a:xfrm>
            <a:off x="7162800" y="4267200"/>
            <a:ext cx="1588" cy="368300"/>
          </a:xfrm>
          <a:prstGeom prst="curvedConnector3">
            <a:avLst>
              <a:gd name="adj1" fmla="val 11196472"/>
            </a:avLst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338237031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3" grpId="0"/>
      <p:bldP spid="14" grpId="0"/>
      <p:bldP spid="15" grpId="0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3" grpId="0"/>
      <p:bldP spid="24" grpId="0" animBg="1"/>
      <p:bldP spid="25" grpId="0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3" grpId="0"/>
      <p:bldP spid="3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How to Handle Control Dependences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Critical to keep the pipeline full with correct sequence of dynamic instructions. 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Potential solutions if the instruction is a control-flow instruction:</a:t>
            </a:r>
          </a:p>
          <a:p>
            <a:pPr lvl="1"/>
            <a:endParaRPr lang="en-US" altLang="en-US">
              <a:ea typeface="ＭＳ Ｐゴシック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Stall</a:t>
            </a:r>
            <a:r>
              <a:rPr lang="en-US" altLang="en-US">
                <a:ea typeface="ＭＳ Ｐゴシック" charset="-128"/>
              </a:rPr>
              <a:t> the pipeline until we know the next fetch address</a:t>
            </a:r>
          </a:p>
          <a:p>
            <a:r>
              <a:rPr lang="en-US" altLang="en-US">
                <a:ea typeface="ＭＳ Ｐゴシック" charset="-128"/>
              </a:rPr>
              <a:t>Guess the next fetch address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branch prediction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r>
              <a:rPr lang="en-US" altLang="en-US">
                <a:ea typeface="ＭＳ Ｐゴシック" charset="-128"/>
              </a:rPr>
              <a:t>Employ delayed branching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branch delay slot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r>
              <a:rPr lang="en-US" altLang="en-US">
                <a:ea typeface="ＭＳ Ｐゴシック" charset="-128"/>
              </a:rPr>
              <a:t>Do something else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fine-grained multithreading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r>
              <a:rPr lang="en-US" altLang="en-US">
                <a:ea typeface="ＭＳ Ｐゴシック" charset="-128"/>
              </a:rPr>
              <a:t>Eliminate control-flow instructions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predicated execution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r>
              <a:rPr lang="en-US" altLang="en-US">
                <a:ea typeface="ＭＳ Ｐゴシック" charset="-128"/>
              </a:rPr>
              <a:t>Fetch from both possible paths (if you know the addresses of both possible paths)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multipath execution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7270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45C0571-837D-4C4F-A98A-970E80A6B956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2400" y="3416300"/>
            <a:ext cx="8669338" cy="5334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7011356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Delayed Branching (IV)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90588"/>
            <a:ext cx="8915400" cy="5194300"/>
          </a:xfrm>
        </p:spPr>
        <p:txBody>
          <a:bodyPr/>
          <a:lstStyle/>
          <a:p>
            <a:r>
              <a:rPr lang="en-US" altLang="en-US" sz="2200">
                <a:ea typeface="ＭＳ Ｐゴシック" charset="-128"/>
              </a:rPr>
              <a:t>Advantages</a:t>
            </a:r>
            <a:r>
              <a:rPr lang="en-US" altLang="en-US">
                <a:ea typeface="ＭＳ Ｐゴシック" charset="-128"/>
              </a:rPr>
              <a:t>:</a:t>
            </a:r>
          </a:p>
          <a:p>
            <a:pPr>
              <a:buFont typeface="Wingdings" charset="2"/>
              <a:buNone/>
            </a:pP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	</a:t>
            </a:r>
            <a:r>
              <a:rPr lang="en-US" altLang="en-US" sz="2000">
                <a:solidFill>
                  <a:srgbClr val="0000FF"/>
                </a:solidFill>
                <a:ea typeface="ＭＳ Ｐゴシック" charset="-128"/>
              </a:rPr>
              <a:t>+ Keeps the pipeline full with useful instructions in a simple way assuming </a:t>
            </a:r>
          </a:p>
          <a:p>
            <a:pPr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       1. Number of delay slots == number of instructions to keep the pipeline full before the branch resolves</a:t>
            </a:r>
          </a:p>
          <a:p>
            <a:pPr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       2. All delay slots can be filled with useful instructions</a:t>
            </a:r>
          </a:p>
          <a:p>
            <a:pPr>
              <a:buFont typeface="Wingdings" charset="2"/>
              <a:buNone/>
            </a:pPr>
            <a:endParaRPr lang="en-US" altLang="en-US">
              <a:ea typeface="ＭＳ Ｐゴシック" charset="-128"/>
            </a:endParaRPr>
          </a:p>
          <a:p>
            <a:r>
              <a:rPr lang="en-US" altLang="en-US" sz="2200">
                <a:ea typeface="ＭＳ Ｐゴシック" charset="-128"/>
              </a:rPr>
              <a:t>Disadvantages</a:t>
            </a:r>
            <a:r>
              <a:rPr lang="en-US" altLang="en-US">
                <a:ea typeface="ＭＳ Ｐゴシック" charset="-128"/>
              </a:rPr>
              <a:t>:</a:t>
            </a:r>
          </a:p>
          <a:p>
            <a:pPr lvl="1">
              <a:buFont typeface="Wingdings" charset="2"/>
              <a:buNone/>
            </a:pPr>
            <a:r>
              <a:rPr lang="en-US" altLang="en-US" sz="2000">
                <a:solidFill>
                  <a:srgbClr val="0000FF"/>
                </a:solidFill>
                <a:ea typeface="ＭＳ Ｐゴシック" charset="-128"/>
              </a:rPr>
              <a:t>-- Not easy to fill the delay slots (even with a 2-stage pipeline)</a:t>
            </a:r>
          </a:p>
          <a:p>
            <a:pPr lvl="1"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   1. Number of delay slots increases with pipeline depth, superscalar execution width</a:t>
            </a:r>
          </a:p>
          <a:p>
            <a:pPr lvl="1"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   2. Number of delay slots should be variable with variable latency operations. Why?</a:t>
            </a:r>
          </a:p>
          <a:p>
            <a:pPr>
              <a:buFont typeface="Wingdings" charset="2"/>
              <a:buNone/>
            </a:pPr>
            <a:r>
              <a:rPr lang="en-US" altLang="en-US" sz="2000">
                <a:solidFill>
                  <a:srgbClr val="0000FF"/>
                </a:solidFill>
                <a:ea typeface="ＭＳ Ｐゴシック" charset="-128"/>
              </a:rPr>
              <a:t>	-- Ties ISA semantics to hardware implementation</a:t>
            </a:r>
          </a:p>
          <a:p>
            <a:pPr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	    -- SPARC, MIPS, HP-PA: 1 delay slot</a:t>
            </a:r>
          </a:p>
          <a:p>
            <a:pPr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	    -- What if pipeline implementation changes with the next design?</a:t>
            </a:r>
          </a:p>
          <a:p>
            <a:pPr>
              <a:buFont typeface="Wingdings" charset="2"/>
              <a:buNone/>
            </a:pPr>
            <a:endParaRPr lang="en-US" altLang="en-US" sz="2000">
              <a:ea typeface="ＭＳ Ｐゴシック" charset="-128"/>
            </a:endParaRPr>
          </a:p>
        </p:txBody>
      </p:sp>
      <p:sp>
        <p:nvSpPr>
          <p:cNvPr id="3789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E8BCF72-E386-8141-9D51-7826F2FE8D72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264638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An Aside: Filling the Delay Slot</a:t>
            </a:r>
          </a:p>
        </p:txBody>
      </p:sp>
      <p:sp>
        <p:nvSpPr>
          <p:cNvPr id="38914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charset="-128"/>
            </a:endParaRPr>
          </a:p>
        </p:txBody>
      </p:sp>
      <p:sp>
        <p:nvSpPr>
          <p:cNvPr id="3891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A36FD63-7806-7F4A-8653-5D5D2E2B22F2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pic>
        <p:nvPicPr>
          <p:cNvPr id="38916" name="Picture 3" descr="F065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912813"/>
            <a:ext cx="5105400" cy="423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7" name="Text Box 4"/>
          <p:cNvSpPr txBox="1">
            <a:spLocks noChangeArrowheads="1"/>
          </p:cNvSpPr>
          <p:nvPr/>
        </p:nvSpPr>
        <p:spPr bwMode="auto">
          <a:xfrm>
            <a:off x="2012950" y="5260975"/>
            <a:ext cx="13287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within same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basic block</a:t>
            </a:r>
          </a:p>
        </p:txBody>
      </p:sp>
      <p:sp>
        <p:nvSpPr>
          <p:cNvPr id="38918" name="Text Box 5"/>
          <p:cNvSpPr txBox="1">
            <a:spLocks noChangeArrowheads="1"/>
          </p:cNvSpPr>
          <p:nvPr/>
        </p:nvSpPr>
        <p:spPr bwMode="auto">
          <a:xfrm>
            <a:off x="3581400" y="5184775"/>
            <a:ext cx="23114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For correctness: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add a new instruction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to the not-taken path?</a:t>
            </a:r>
          </a:p>
        </p:txBody>
      </p:sp>
      <p:sp>
        <p:nvSpPr>
          <p:cNvPr id="38919" name="Text Box 6"/>
          <p:cNvSpPr txBox="1">
            <a:spLocks noChangeArrowheads="1"/>
          </p:cNvSpPr>
          <p:nvPr/>
        </p:nvSpPr>
        <p:spPr bwMode="auto">
          <a:xfrm>
            <a:off x="5907088" y="5184775"/>
            <a:ext cx="22193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For correctness: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add a new instruction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to the taken path?</a:t>
            </a:r>
          </a:p>
        </p:txBody>
      </p:sp>
      <p:grpSp>
        <p:nvGrpSpPr>
          <p:cNvPr id="9" name="Group 7"/>
          <p:cNvGrpSpPr>
            <a:grpSpLocks/>
          </p:cNvGrpSpPr>
          <p:nvPr/>
        </p:nvGrpSpPr>
        <p:grpSpPr bwMode="auto">
          <a:xfrm>
            <a:off x="5105400" y="4576763"/>
            <a:ext cx="3908425" cy="1441450"/>
            <a:chOff x="3168" y="3172"/>
            <a:chExt cx="2462" cy="908"/>
          </a:xfrm>
        </p:grpSpPr>
        <p:grpSp>
          <p:nvGrpSpPr>
            <p:cNvPr id="38923" name="Group 8"/>
            <p:cNvGrpSpPr>
              <a:grpSpLocks/>
            </p:cNvGrpSpPr>
            <p:nvPr/>
          </p:nvGrpSpPr>
          <p:grpSpPr bwMode="auto">
            <a:xfrm>
              <a:off x="3168" y="3408"/>
              <a:ext cx="2016" cy="672"/>
              <a:chOff x="3168" y="3408"/>
              <a:chExt cx="2016" cy="672"/>
            </a:xfrm>
          </p:grpSpPr>
          <p:sp>
            <p:nvSpPr>
              <p:cNvPr id="38925" name="Line 9"/>
              <p:cNvSpPr>
                <a:spLocks noChangeShapeType="1"/>
              </p:cNvSpPr>
              <p:nvPr/>
            </p:nvSpPr>
            <p:spPr bwMode="auto">
              <a:xfrm flipH="1">
                <a:off x="3168" y="3408"/>
                <a:ext cx="2016" cy="384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38926" name="Line 10"/>
              <p:cNvSpPr>
                <a:spLocks noChangeShapeType="1"/>
              </p:cNvSpPr>
              <p:nvPr/>
            </p:nvSpPr>
            <p:spPr bwMode="auto">
              <a:xfrm flipH="1">
                <a:off x="4416" y="3408"/>
                <a:ext cx="768" cy="672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38924" name="Text Box 11"/>
            <p:cNvSpPr txBox="1">
              <a:spLocks noChangeArrowheads="1"/>
            </p:cNvSpPr>
            <p:nvPr/>
          </p:nvSpPr>
          <p:spPr bwMode="auto">
            <a:xfrm>
              <a:off x="5086" y="3172"/>
              <a:ext cx="544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Safe?</a:t>
              </a:r>
            </a:p>
          </p:txBody>
        </p:sp>
      </p:grpSp>
      <p:sp>
        <p:nvSpPr>
          <p:cNvPr id="89097" name="Text Box 12"/>
          <p:cNvSpPr txBox="1">
            <a:spLocks noChangeArrowheads="1"/>
          </p:cNvSpPr>
          <p:nvPr/>
        </p:nvSpPr>
        <p:spPr bwMode="auto">
          <a:xfrm>
            <a:off x="26988" y="1528763"/>
            <a:ext cx="2228850" cy="2446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reordering data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independent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(RAW, WAW,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WAR)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instructions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does not change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program semantics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Calibri" charset="0"/>
              <a:ea typeface="ＭＳ Ｐゴシック" charset="0"/>
            </a:endParaRPr>
          </a:p>
        </p:txBody>
      </p:sp>
      <p:sp>
        <p:nvSpPr>
          <p:cNvPr id="38922" name="Rectangle 13"/>
          <p:cNvSpPr>
            <a:spLocks noChangeArrowheads="1"/>
          </p:cNvSpPr>
          <p:nvPr/>
        </p:nvSpPr>
        <p:spPr bwMode="auto">
          <a:xfrm>
            <a:off x="15875" y="6519863"/>
            <a:ext cx="26511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B812F"/>
              </a:buClr>
              <a:buSzPct val="70000"/>
              <a:buFont typeface="Wingdings" charset="2"/>
              <a:buNone/>
              <a:tabLst/>
              <a:defRPr/>
            </a:pPr>
            <a:r>
              <a:rPr kumimoji="0" lang="en-US" alt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[Based on original figure from P&amp;H CO&amp;D, COPYRIGHT 2004 Elsevier. ALL RIGHTS RESERVED.]</a:t>
            </a:r>
          </a:p>
        </p:txBody>
      </p:sp>
    </p:spTree>
    <p:extLst>
      <p:ext uri="{BB962C8B-B14F-4D97-AF65-F5344CB8AC3E}">
        <p14:creationId xmlns:p14="http://schemas.microsoft.com/office/powerpoint/2010/main" val="245015390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How to Handle Control Dependences</a:t>
            </a:r>
          </a:p>
        </p:txBody>
      </p:sp>
      <p:sp>
        <p:nvSpPr>
          <p:cNvPr id="88066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Critical to keep the pipeline full with correct sequence of dynamic instructions. 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Potential solutions if the instruction is a control-flow instruction:</a:t>
            </a:r>
          </a:p>
          <a:p>
            <a:pPr lvl="1"/>
            <a:endParaRPr lang="en-US" altLang="en-US">
              <a:ea typeface="ＭＳ Ｐゴシック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Stall</a:t>
            </a:r>
            <a:r>
              <a:rPr lang="en-US" altLang="en-US">
                <a:ea typeface="ＭＳ Ｐゴシック" charset="-128"/>
              </a:rPr>
              <a:t> the pipeline until we know the next fetch address</a:t>
            </a:r>
          </a:p>
          <a:p>
            <a:r>
              <a:rPr lang="en-US" altLang="en-US">
                <a:ea typeface="ＭＳ Ｐゴシック" charset="-128"/>
              </a:rPr>
              <a:t>Guess the next fetch address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branch prediction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r>
              <a:rPr lang="en-US" altLang="en-US">
                <a:ea typeface="ＭＳ Ｐゴシック" charset="-128"/>
              </a:rPr>
              <a:t>Employ delayed branching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branch delay slot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r>
              <a:rPr lang="en-US" altLang="en-US">
                <a:ea typeface="ＭＳ Ｐゴシック" charset="-128"/>
              </a:rPr>
              <a:t>Do something else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fine-grained multithreading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r>
              <a:rPr lang="en-US" altLang="en-US">
                <a:ea typeface="ＭＳ Ｐゴシック" charset="-128"/>
              </a:rPr>
              <a:t>Eliminate control-flow instructions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predicated execution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r>
              <a:rPr lang="en-US" altLang="en-US">
                <a:ea typeface="ＭＳ Ｐゴシック" charset="-128"/>
              </a:rPr>
              <a:t>Fetch from both possible paths (if you know the addresses of both possible paths)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multipath execution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8806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200328B-00FD-B34E-9CAB-382DD5203D42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2400" y="5181600"/>
            <a:ext cx="8669338" cy="5334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6950296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839200" cy="1066800"/>
          </a:xfrm>
        </p:spPr>
        <p:txBody>
          <a:bodyPr/>
          <a:lstStyle/>
          <a:p>
            <a:r>
              <a:rPr lang="en-US" altLang="en-US" sz="3600" dirty="0">
                <a:ea typeface="ＭＳ Ｐゴシック" charset="-128"/>
              </a:rPr>
              <a:t>Predicate Combining (</a:t>
            </a:r>
            <a:r>
              <a:rPr lang="en-US" altLang="en-US" sz="3600" i="1" dirty="0">
                <a:ea typeface="ＭＳ Ｐゴシック" charset="-128"/>
              </a:rPr>
              <a:t>not</a:t>
            </a:r>
            <a:r>
              <a:rPr lang="en-US" altLang="en-US" sz="3600" dirty="0">
                <a:ea typeface="ＭＳ Ｐゴシック" charset="-128"/>
              </a:rPr>
              <a:t> Predicated Execution)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Complex predicates are converted into multiple branches</a:t>
            </a:r>
          </a:p>
          <a:p>
            <a:pPr lvl="1"/>
            <a:r>
              <a:rPr lang="en-US" altLang="en-US">
                <a:ea typeface="ＭＳ Ｐゴシック" charset="-128"/>
              </a:rPr>
              <a:t>if ((a == b) &amp;&amp; (c &lt; d) &amp;&amp; (a &gt; 5000))  { … }</a:t>
            </a:r>
          </a:p>
          <a:p>
            <a:pPr lvl="2"/>
            <a:r>
              <a:rPr lang="en-US" altLang="en-US">
                <a:ea typeface="ＭＳ Ｐゴシック" charset="-128"/>
              </a:rPr>
              <a:t>3 conditional branches</a:t>
            </a:r>
          </a:p>
          <a:p>
            <a:r>
              <a:rPr lang="en-US" altLang="en-US">
                <a:ea typeface="ＭＳ Ｐゴシック" charset="-128"/>
              </a:rPr>
              <a:t>Problem: This increases the number of control dependencies</a:t>
            </a:r>
          </a:p>
          <a:p>
            <a:r>
              <a:rPr lang="en-US" altLang="en-US">
                <a:ea typeface="ＭＳ Ｐゴシック" charset="-128"/>
              </a:rPr>
              <a:t>Idea: 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Combine predicate operations to feed a single branch instruction instead of having one branch for each</a:t>
            </a:r>
          </a:p>
          <a:p>
            <a:pPr lvl="1"/>
            <a:r>
              <a:rPr lang="en-US" altLang="en-US">
                <a:ea typeface="ＭＳ Ｐゴシック" charset="-128"/>
              </a:rPr>
              <a:t>Predicates stored and operated on using </a:t>
            </a:r>
            <a:r>
              <a:rPr lang="en-US" altLang="en-US">
                <a:solidFill>
                  <a:srgbClr val="0033CC"/>
                </a:solidFill>
                <a:ea typeface="ＭＳ Ｐゴシック" charset="-128"/>
              </a:rPr>
              <a:t>condition registers</a:t>
            </a:r>
          </a:p>
          <a:p>
            <a:pPr lvl="1"/>
            <a:r>
              <a:rPr lang="en-US" altLang="en-US">
                <a:ea typeface="ＭＳ Ｐゴシック" charset="-128"/>
              </a:rPr>
              <a:t>A </a:t>
            </a:r>
            <a:r>
              <a:rPr lang="en-US" altLang="en-US">
                <a:solidFill>
                  <a:srgbClr val="0033CC"/>
                </a:solidFill>
                <a:ea typeface="ＭＳ Ｐゴシック" charset="-128"/>
              </a:rPr>
              <a:t>single branch </a:t>
            </a:r>
            <a:r>
              <a:rPr lang="en-US" altLang="en-US">
                <a:ea typeface="ＭＳ Ｐゴシック" charset="-128"/>
              </a:rPr>
              <a:t>checks the value of the combined predicate</a:t>
            </a:r>
          </a:p>
          <a:p>
            <a:pPr>
              <a:buFont typeface="Wingdings" charset="2"/>
              <a:buNone/>
            </a:pPr>
            <a:r>
              <a:rPr lang="en-US" altLang="en-US">
                <a:solidFill>
                  <a:srgbClr val="FF0000"/>
                </a:solidFill>
                <a:ea typeface="ＭＳ Ｐゴシック" charset="-128"/>
              </a:rPr>
              <a:t>+ Fewer branches in code </a:t>
            </a:r>
            <a:r>
              <a:rPr lang="en-US" altLang="en-US">
                <a:solidFill>
                  <a:srgbClr val="FF0000"/>
                </a:solidFill>
                <a:ea typeface="ＭＳ Ｐゴシック" charset="-128"/>
                <a:sym typeface="Wingdings" charset="2"/>
              </a:rPr>
              <a:t> fewer mipredictions/stalls</a:t>
            </a:r>
          </a:p>
          <a:p>
            <a:pPr>
              <a:buFont typeface="Wingdings" charset="2"/>
              <a:buNone/>
            </a:pPr>
            <a:r>
              <a:rPr lang="en-US" altLang="en-US">
                <a:solidFill>
                  <a:srgbClr val="FF0000"/>
                </a:solidFill>
                <a:ea typeface="ＭＳ Ｐゴシック" charset="-128"/>
                <a:sym typeface="Wingdings" charset="2"/>
              </a:rPr>
              <a:t>-- Possibly unnecessary work</a:t>
            </a:r>
          </a:p>
          <a:p>
            <a:pPr>
              <a:buFont typeface="Wingdings" charset="2"/>
              <a:buNone/>
            </a:pPr>
            <a:r>
              <a:rPr lang="en-US" altLang="en-US" sz="2000">
                <a:solidFill>
                  <a:srgbClr val="FF0000"/>
                </a:solidFill>
                <a:ea typeface="ＭＳ Ｐゴシック" charset="-128"/>
                <a:sym typeface="Wingdings" charset="2"/>
              </a:rPr>
              <a:t>	-- If the first predicate is false, no need to compute other predicates</a:t>
            </a:r>
            <a:r>
              <a:rPr lang="en-US" altLang="en-US">
                <a:solidFill>
                  <a:srgbClr val="FF0000"/>
                </a:solidFill>
                <a:ea typeface="ＭＳ Ｐゴシック" charset="-128"/>
                <a:sym typeface="Wingdings" charset="2"/>
              </a:rPr>
              <a:t> </a:t>
            </a:r>
          </a:p>
          <a:p>
            <a:r>
              <a:rPr lang="en-US" altLang="en-US" sz="2000">
                <a:ea typeface="ＭＳ Ｐゴシック" charset="-128"/>
                <a:sym typeface="Wingdings" charset="2"/>
              </a:rPr>
              <a:t>Condition registers exist in IBM RS6000 and the POWER architecture</a:t>
            </a:r>
            <a:endParaRPr lang="en-US" altLang="en-US" sz="2000">
              <a:ea typeface="ＭＳ Ｐゴシック" charset="-128"/>
            </a:endParaRPr>
          </a:p>
          <a:p>
            <a:pPr>
              <a:buFont typeface="Wingdings" charset="2"/>
              <a:buNone/>
            </a:pPr>
            <a:endParaRPr lang="en-US" altLang="en-US">
              <a:ea typeface="ＭＳ Ｐゴシック" charset="-128"/>
            </a:endParaRPr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EE4227D-FD8B-6149-8C62-1D2BB6F66CBC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9283743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charset="-128"/>
              </a:rPr>
              <a:t>Predication (Predicated Execution)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9154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Idea: 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Convert control dependence to data dependence</a:t>
            </a:r>
            <a:endParaRPr lang="en-US" altLang="en-US">
              <a:ea typeface="ＭＳ Ｐゴシック" charset="-128"/>
            </a:endParaRPr>
          </a:p>
          <a:p>
            <a:endParaRPr lang="en-US" altLang="en-US" sz="1300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Simple example: Suppose we had a Conditional Move instruction…</a:t>
            </a:r>
          </a:p>
          <a:p>
            <a:pPr lvl="1"/>
            <a:r>
              <a:rPr lang="en-US" altLang="en-US">
                <a:ea typeface="ＭＳ Ｐゴシック" charset="-128"/>
              </a:rPr>
              <a:t>CMOV condition, R1 </a:t>
            </a:r>
            <a:r>
              <a:rPr lang="en-US" altLang="en-US">
                <a:ea typeface="ＭＳ Ｐゴシック" charset="-128"/>
                <a:sym typeface="Wingdings" charset="2"/>
              </a:rPr>
              <a:t> </a:t>
            </a:r>
            <a:r>
              <a:rPr lang="en-US" altLang="en-US">
                <a:ea typeface="ＭＳ Ｐゴシック" charset="-128"/>
              </a:rPr>
              <a:t>R2</a:t>
            </a:r>
          </a:p>
          <a:p>
            <a:pPr lvl="1"/>
            <a:r>
              <a:rPr lang="en-US" altLang="en-US">
                <a:ea typeface="ＭＳ Ｐゴシック" charset="-128"/>
              </a:rPr>
              <a:t>R1 = (condition == true) ? R2 : R1</a:t>
            </a:r>
          </a:p>
          <a:p>
            <a:pPr lvl="1"/>
            <a:r>
              <a:rPr lang="en-US" altLang="en-US">
                <a:ea typeface="ＭＳ Ｐゴシック" charset="-128"/>
              </a:rPr>
              <a:t>Employed in most modern ISAs (x86, Alpha)</a:t>
            </a:r>
          </a:p>
          <a:p>
            <a:pPr lvl="1"/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Code example with branches vs. CMOVs</a:t>
            </a:r>
          </a:p>
          <a:p>
            <a:pPr lvl="1">
              <a:buFont typeface="Wingdings" charset="2"/>
              <a:buNone/>
            </a:pPr>
            <a:r>
              <a:rPr lang="en-US" altLang="en-US">
                <a:ea typeface="ＭＳ Ｐゴシック" charset="-128"/>
              </a:rPr>
              <a:t>if (a == 5) {b = 4;} else {b = 3;}</a:t>
            </a:r>
          </a:p>
          <a:p>
            <a:pPr lvl="1">
              <a:buFont typeface="Wingdings" charset="2"/>
              <a:buNone/>
            </a:pPr>
            <a:endParaRPr lang="en-US" altLang="en-US">
              <a:ea typeface="ＭＳ Ｐゴシック" charset="-128"/>
            </a:endParaRPr>
          </a:p>
          <a:p>
            <a:pPr lvl="1">
              <a:buFont typeface="Wingdings" charset="2"/>
              <a:buNone/>
            </a:pPr>
            <a:r>
              <a:rPr lang="en-US" altLang="en-US">
                <a:ea typeface="ＭＳ Ｐゴシック" charset="-128"/>
              </a:rPr>
              <a:t>CMPEQ condition, a, 5;</a:t>
            </a:r>
          </a:p>
          <a:p>
            <a:pPr lvl="1">
              <a:buFont typeface="Wingdings" charset="2"/>
              <a:buNone/>
            </a:pPr>
            <a:r>
              <a:rPr lang="en-US" altLang="en-US">
                <a:ea typeface="ＭＳ Ｐゴシック" charset="-128"/>
              </a:rPr>
              <a:t>CMOV condition, b </a:t>
            </a:r>
            <a:r>
              <a:rPr lang="en-US" altLang="en-US">
                <a:ea typeface="ＭＳ Ｐゴシック" charset="-128"/>
                <a:sym typeface="Wingdings" charset="2"/>
              </a:rPr>
              <a:t> 4;</a:t>
            </a:r>
          </a:p>
          <a:p>
            <a:pPr lvl="1">
              <a:buFont typeface="Wingdings" charset="2"/>
              <a:buNone/>
            </a:pPr>
            <a:r>
              <a:rPr lang="en-US" altLang="en-US">
                <a:ea typeface="ＭＳ Ｐゴシック" charset="-128"/>
                <a:sym typeface="Wingdings" charset="2"/>
              </a:rPr>
              <a:t>CMOV !condition, b  3;</a:t>
            </a:r>
            <a:endParaRPr lang="en-US" altLang="en-US">
              <a:ea typeface="ＭＳ Ｐゴシック" charset="-128"/>
            </a:endParaRPr>
          </a:p>
        </p:txBody>
      </p:sp>
      <p:sp>
        <p:nvSpPr>
          <p:cNvPr id="2969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56DE81F-0CC9-6043-B84E-0B3DD2F355A3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3568831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 Box 47"/>
          <p:cNvSpPr txBox="1">
            <a:spLocks noChangeArrowheads="1"/>
          </p:cNvSpPr>
          <p:nvPr/>
        </p:nvSpPr>
        <p:spPr bwMode="auto">
          <a:xfrm>
            <a:off x="2128838" y="6318250"/>
            <a:ext cx="293687" cy="3667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굴림" charset="-127"/>
                <a:cs typeface="+mn-cs"/>
              </a:rPr>
              <a:t>D</a:t>
            </a: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45" name="Text Box 47"/>
          <p:cNvSpPr txBox="1">
            <a:spLocks noChangeArrowheads="1"/>
          </p:cNvSpPr>
          <p:nvPr/>
        </p:nvSpPr>
        <p:spPr bwMode="auto">
          <a:xfrm>
            <a:off x="6003925" y="6308725"/>
            <a:ext cx="293688" cy="3667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굴림" charset="-127"/>
                <a:cs typeface="+mn-cs"/>
              </a:rPr>
              <a:t>D</a:t>
            </a: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011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Predication (Predicated Execution)</a:t>
            </a:r>
          </a:p>
        </p:txBody>
      </p:sp>
      <p:sp>
        <p:nvSpPr>
          <p:cNvPr id="90116" name="Content Placeholder 2"/>
          <p:cNvSpPr>
            <a:spLocks noGrp="1"/>
          </p:cNvSpPr>
          <p:nvPr>
            <p:ph idx="1"/>
          </p:nvPr>
        </p:nvSpPr>
        <p:spPr>
          <a:xfrm>
            <a:off x="228600" y="860425"/>
            <a:ext cx="8610600" cy="5330825"/>
          </a:xfrm>
        </p:spPr>
        <p:txBody>
          <a:bodyPr/>
          <a:lstStyle/>
          <a:p>
            <a:r>
              <a:rPr lang="en-US" altLang="en-US" sz="2200">
                <a:ea typeface="ＭＳ Ｐゴシック" charset="-128"/>
              </a:rPr>
              <a:t>Idea: </a:t>
            </a:r>
            <a:r>
              <a:rPr lang="en-US" altLang="en-US" sz="2200">
                <a:solidFill>
                  <a:srgbClr val="0000FF"/>
                </a:solidFill>
                <a:ea typeface="ＭＳ Ｐゴシック" charset="-128"/>
              </a:rPr>
              <a:t>Compiler converts control dependence into data dependence </a:t>
            </a:r>
            <a:r>
              <a:rPr lang="en-US" altLang="en-US" sz="2200">
                <a:ea typeface="ＭＳ Ｐゴシック" charset="-128"/>
                <a:sym typeface="Wingdings" charset="2"/>
              </a:rPr>
              <a:t> </a:t>
            </a:r>
            <a:r>
              <a:rPr lang="en-US" altLang="en-US" sz="2200">
                <a:solidFill>
                  <a:srgbClr val="FF0000"/>
                </a:solidFill>
                <a:ea typeface="ＭＳ Ｐゴシック" charset="-128"/>
                <a:sym typeface="Wingdings" charset="2"/>
              </a:rPr>
              <a:t>branch is eliminated</a:t>
            </a:r>
          </a:p>
          <a:p>
            <a:pPr lvl="1"/>
            <a:r>
              <a:rPr lang="en-US" altLang="en-US" sz="1700">
                <a:ea typeface="ＭＳ Ｐゴシック" charset="-128"/>
                <a:sym typeface="Wingdings" charset="2"/>
              </a:rPr>
              <a:t>Each instruction has a predicate bit set based on the predicate computation</a:t>
            </a:r>
          </a:p>
          <a:p>
            <a:pPr lvl="1"/>
            <a:r>
              <a:rPr lang="en-US" altLang="en-US" sz="1700">
                <a:ea typeface="ＭＳ Ｐゴシック" charset="-128"/>
                <a:sym typeface="Wingdings" charset="2"/>
              </a:rPr>
              <a:t>Only instructions with TRUE predicates are committed (others turned into NOPs)</a:t>
            </a:r>
            <a:endParaRPr lang="en-US" altLang="en-US" sz="1700">
              <a:ea typeface="ＭＳ Ｐゴシック" charset="-128"/>
            </a:endParaRPr>
          </a:p>
        </p:txBody>
      </p:sp>
      <p:sp>
        <p:nvSpPr>
          <p:cNvPr id="9011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7C4DF3C-0651-8849-B53B-ADFC713747F3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193925" y="2257425"/>
            <a:ext cx="2989263" cy="4184650"/>
            <a:chOff x="1296" y="848"/>
            <a:chExt cx="1883" cy="2636"/>
          </a:xfrm>
        </p:grpSpPr>
        <p:sp>
          <p:nvSpPr>
            <p:cNvPr id="90140" name="Text Box 5"/>
            <p:cNvSpPr txBox="1">
              <a:spLocks noChangeArrowheads="1"/>
            </p:cNvSpPr>
            <p:nvPr/>
          </p:nvSpPr>
          <p:spPr bwMode="auto">
            <a:xfrm>
              <a:off x="1304" y="848"/>
              <a:ext cx="1875" cy="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marL="609600" indent="-609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609600" marR="0" lvl="0" indent="-609600" algn="ctr" defTabSz="9144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00CC00"/>
                  </a:solidFill>
                  <a:effectLst/>
                  <a:uLnTx/>
                  <a:uFillTx/>
                  <a:latin typeface="Verdana" charset="0"/>
                  <a:ea typeface="ＭＳ Ｐゴシック" charset="-128"/>
                  <a:cs typeface="+mn-cs"/>
                </a:rPr>
                <a:t>(normal branch code)</a:t>
              </a:r>
            </a:p>
          </p:txBody>
        </p:sp>
        <p:grpSp>
          <p:nvGrpSpPr>
            <p:cNvPr id="90141" name="Group 6"/>
            <p:cNvGrpSpPr>
              <a:grpSpLocks/>
            </p:cNvGrpSpPr>
            <p:nvPr/>
          </p:nvGrpSpPr>
          <p:grpSpPr bwMode="auto">
            <a:xfrm>
              <a:off x="1296" y="1152"/>
              <a:ext cx="1626" cy="2332"/>
              <a:chOff x="1296" y="1152"/>
              <a:chExt cx="1626" cy="2332"/>
            </a:xfrm>
          </p:grpSpPr>
          <p:sp>
            <p:nvSpPr>
              <p:cNvPr id="90142" name="Text Box 7"/>
              <p:cNvSpPr txBox="1">
                <a:spLocks noChangeArrowheads="1"/>
              </p:cNvSpPr>
              <p:nvPr/>
            </p:nvSpPr>
            <p:spPr bwMode="auto">
              <a:xfrm>
                <a:off x="1728" y="1653"/>
                <a:ext cx="283" cy="29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C</a:t>
                </a:r>
              </a:p>
            </p:txBody>
          </p:sp>
          <p:sp>
            <p:nvSpPr>
              <p:cNvPr id="90143" name="Text Box 8"/>
              <p:cNvSpPr txBox="1">
                <a:spLocks noChangeArrowheads="1"/>
              </p:cNvSpPr>
              <p:nvPr/>
            </p:nvSpPr>
            <p:spPr bwMode="auto">
              <a:xfrm>
                <a:off x="2213" y="1653"/>
                <a:ext cx="283" cy="29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B</a:t>
                </a:r>
              </a:p>
            </p:txBody>
          </p:sp>
          <p:sp>
            <p:nvSpPr>
              <p:cNvPr id="90144" name="Text Box 9"/>
              <p:cNvSpPr txBox="1">
                <a:spLocks noChangeArrowheads="1"/>
              </p:cNvSpPr>
              <p:nvPr/>
            </p:nvSpPr>
            <p:spPr bwMode="auto">
              <a:xfrm>
                <a:off x="1968" y="2154"/>
                <a:ext cx="283" cy="29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D</a:t>
                </a:r>
              </a:p>
            </p:txBody>
          </p:sp>
          <p:sp>
            <p:nvSpPr>
              <p:cNvPr id="90145" name="Line 10"/>
              <p:cNvSpPr>
                <a:spLocks noChangeShapeType="1"/>
              </p:cNvSpPr>
              <p:nvPr/>
            </p:nvSpPr>
            <p:spPr bwMode="auto">
              <a:xfrm>
                <a:off x="2132" y="1403"/>
                <a:ext cx="243" cy="25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0146" name="Line 11"/>
              <p:cNvSpPr>
                <a:spLocks noChangeShapeType="1"/>
              </p:cNvSpPr>
              <p:nvPr/>
            </p:nvSpPr>
            <p:spPr bwMode="auto">
              <a:xfrm flipH="1">
                <a:off x="1849" y="1403"/>
                <a:ext cx="243" cy="25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0147" name="Text Box 12"/>
              <p:cNvSpPr txBox="1">
                <a:spLocks noChangeArrowheads="1"/>
              </p:cNvSpPr>
              <p:nvPr/>
            </p:nvSpPr>
            <p:spPr bwMode="auto">
              <a:xfrm>
                <a:off x="1971" y="1152"/>
                <a:ext cx="282" cy="294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A</a:t>
                </a:r>
              </a:p>
            </p:txBody>
          </p:sp>
          <p:sp>
            <p:nvSpPr>
              <p:cNvPr id="90148" name="Line 13"/>
              <p:cNvSpPr>
                <a:spLocks noChangeShapeType="1"/>
              </p:cNvSpPr>
              <p:nvPr/>
            </p:nvSpPr>
            <p:spPr bwMode="auto">
              <a:xfrm>
                <a:off x="1920" y="1968"/>
                <a:ext cx="172" cy="18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0149" name="Line 14"/>
              <p:cNvSpPr>
                <a:spLocks noChangeShapeType="1"/>
              </p:cNvSpPr>
              <p:nvPr/>
            </p:nvSpPr>
            <p:spPr bwMode="auto">
              <a:xfrm flipH="1">
                <a:off x="2132" y="1968"/>
                <a:ext cx="172" cy="18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0150" name="Text Box 15"/>
              <p:cNvSpPr txBox="1">
                <a:spLocks noChangeArrowheads="1"/>
              </p:cNvSpPr>
              <p:nvPr/>
            </p:nvSpPr>
            <p:spPr bwMode="auto">
              <a:xfrm>
                <a:off x="1783" y="1302"/>
                <a:ext cx="214" cy="3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T</a:t>
                </a:r>
              </a:p>
            </p:txBody>
          </p:sp>
          <p:sp>
            <p:nvSpPr>
              <p:cNvPr id="90151" name="Text Box 16"/>
              <p:cNvSpPr txBox="1">
                <a:spLocks noChangeArrowheads="1"/>
              </p:cNvSpPr>
              <p:nvPr/>
            </p:nvSpPr>
            <p:spPr bwMode="auto">
              <a:xfrm>
                <a:off x="2253" y="1303"/>
                <a:ext cx="203" cy="3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N</a:t>
                </a:r>
              </a:p>
            </p:txBody>
          </p:sp>
          <p:sp>
            <p:nvSpPr>
              <p:cNvPr id="90152" name="Text Box 17"/>
              <p:cNvSpPr txBox="1">
                <a:spLocks noChangeArrowheads="1"/>
              </p:cNvSpPr>
              <p:nvPr/>
            </p:nvSpPr>
            <p:spPr bwMode="auto">
              <a:xfrm>
                <a:off x="1434" y="2486"/>
                <a:ext cx="1488" cy="3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        p1 = (cond)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 </a:t>
                </a:r>
                <a:r>
                  <a:rPr kumimoji="0" lang="en-US" altLang="ko-KR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굴림" charset="-127"/>
                    <a:cs typeface="+mn-cs"/>
                  </a:rPr>
                  <a:t>       </a:t>
                </a:r>
                <a:r>
                  <a:rPr kumimoji="0" lang="en-US" alt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branch </a:t>
                </a:r>
                <a:r>
                  <a:rPr kumimoji="0" lang="en-US" altLang="ko-KR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굴림" charset="-127"/>
                    <a:cs typeface="+mn-cs"/>
                  </a:rPr>
                  <a:t>p1, </a:t>
                </a:r>
                <a:r>
                  <a:rPr kumimoji="0" lang="en-US" alt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TARGET</a:t>
                </a:r>
              </a:p>
            </p:txBody>
          </p:sp>
          <p:sp>
            <p:nvSpPr>
              <p:cNvPr id="90153" name="Text Box 18"/>
              <p:cNvSpPr txBox="1">
                <a:spLocks noChangeArrowheads="1"/>
              </p:cNvSpPr>
              <p:nvPr/>
            </p:nvSpPr>
            <p:spPr bwMode="auto">
              <a:xfrm>
                <a:off x="1440" y="2822"/>
                <a:ext cx="757" cy="3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       mov b, 1 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       jmp JOIN</a:t>
                </a:r>
              </a:p>
            </p:txBody>
          </p:sp>
          <p:sp>
            <p:nvSpPr>
              <p:cNvPr id="90154" name="Text Box 19"/>
              <p:cNvSpPr txBox="1">
                <a:spLocks noChangeArrowheads="1"/>
              </p:cNvSpPr>
              <p:nvPr/>
            </p:nvSpPr>
            <p:spPr bwMode="auto">
              <a:xfrm>
                <a:off x="1392" y="3158"/>
                <a:ext cx="763" cy="3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TARGET: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         mov b,</a:t>
                </a:r>
                <a:r>
                  <a:rPr kumimoji="0" lang="en-US" altLang="ko-KR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굴림" charset="-127"/>
                    <a:cs typeface="+mn-cs"/>
                  </a:rPr>
                  <a:t> </a:t>
                </a:r>
                <a:r>
                  <a:rPr kumimoji="0" lang="en-US" altLang="en-US" sz="1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0</a:t>
                </a:r>
              </a:p>
            </p:txBody>
          </p:sp>
          <p:sp>
            <p:nvSpPr>
              <p:cNvPr id="90155" name="Rectangle 20"/>
              <p:cNvSpPr>
                <a:spLocks noChangeArrowheads="1"/>
              </p:cNvSpPr>
              <p:nvPr/>
            </p:nvSpPr>
            <p:spPr bwMode="auto">
              <a:xfrm>
                <a:off x="1440" y="2486"/>
                <a:ext cx="1344" cy="28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0156" name="Rectangle 21"/>
              <p:cNvSpPr>
                <a:spLocks noChangeArrowheads="1"/>
              </p:cNvSpPr>
              <p:nvPr/>
            </p:nvSpPr>
            <p:spPr bwMode="auto">
              <a:xfrm>
                <a:off x="1440" y="2822"/>
                <a:ext cx="1344" cy="28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0157" name="Rectangle 22"/>
              <p:cNvSpPr>
                <a:spLocks noChangeArrowheads="1"/>
              </p:cNvSpPr>
              <p:nvPr/>
            </p:nvSpPr>
            <p:spPr bwMode="auto">
              <a:xfrm>
                <a:off x="1440" y="3158"/>
                <a:ext cx="1344" cy="28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0158" name="Text Box 23"/>
              <p:cNvSpPr txBox="1">
                <a:spLocks noChangeArrowheads="1"/>
              </p:cNvSpPr>
              <p:nvPr/>
            </p:nvSpPr>
            <p:spPr bwMode="auto">
              <a:xfrm>
                <a:off x="1296" y="2390"/>
                <a:ext cx="185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A</a:t>
                </a:r>
              </a:p>
            </p:txBody>
          </p:sp>
          <p:sp>
            <p:nvSpPr>
              <p:cNvPr id="90159" name="Text Box 24"/>
              <p:cNvSpPr txBox="1">
                <a:spLocks noChangeArrowheads="1"/>
              </p:cNvSpPr>
              <p:nvPr/>
            </p:nvSpPr>
            <p:spPr bwMode="auto">
              <a:xfrm>
                <a:off x="1302" y="2726"/>
                <a:ext cx="180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B</a:t>
                </a:r>
              </a:p>
            </p:txBody>
          </p:sp>
          <p:sp>
            <p:nvSpPr>
              <p:cNvPr id="90160" name="Text Box 25"/>
              <p:cNvSpPr txBox="1">
                <a:spLocks noChangeArrowheads="1"/>
              </p:cNvSpPr>
              <p:nvPr/>
            </p:nvSpPr>
            <p:spPr bwMode="auto">
              <a:xfrm>
                <a:off x="1296" y="3062"/>
                <a:ext cx="180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C</a:t>
                </a:r>
              </a:p>
            </p:txBody>
          </p:sp>
        </p:grpSp>
      </p:grpSp>
      <p:grpSp>
        <p:nvGrpSpPr>
          <p:cNvPr id="4" name="Group 26"/>
          <p:cNvGrpSpPr>
            <a:grpSpLocks/>
          </p:cNvGrpSpPr>
          <p:nvPr/>
        </p:nvGrpSpPr>
        <p:grpSpPr bwMode="auto">
          <a:xfrm>
            <a:off x="6994525" y="2986088"/>
            <a:ext cx="533400" cy="1857375"/>
            <a:chOff x="3120" y="1104"/>
            <a:chExt cx="336" cy="1170"/>
          </a:xfrm>
        </p:grpSpPr>
        <p:sp>
          <p:nvSpPr>
            <p:cNvPr id="90135" name="Text Box 27"/>
            <p:cNvSpPr txBox="1">
              <a:spLocks noChangeArrowheads="1"/>
            </p:cNvSpPr>
            <p:nvPr/>
          </p:nvSpPr>
          <p:spPr bwMode="auto">
            <a:xfrm>
              <a:off x="3120" y="1392"/>
              <a:ext cx="336" cy="29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charset="0"/>
                  <a:ea typeface="ＭＳ Ｐゴシック" charset="-128"/>
                  <a:cs typeface="+mn-cs"/>
                </a:rPr>
                <a:t>B</a:t>
              </a:r>
            </a:p>
          </p:txBody>
        </p:sp>
        <p:grpSp>
          <p:nvGrpSpPr>
            <p:cNvPr id="90136" name="Group 28"/>
            <p:cNvGrpSpPr>
              <a:grpSpLocks/>
            </p:cNvGrpSpPr>
            <p:nvPr/>
          </p:nvGrpSpPr>
          <p:grpSpPr bwMode="auto">
            <a:xfrm>
              <a:off x="3120" y="1687"/>
              <a:ext cx="336" cy="587"/>
              <a:chOff x="3120" y="1687"/>
              <a:chExt cx="336" cy="587"/>
            </a:xfrm>
          </p:grpSpPr>
          <p:sp>
            <p:nvSpPr>
              <p:cNvPr id="90138" name="Text Box 29"/>
              <p:cNvSpPr txBox="1">
                <a:spLocks noChangeArrowheads="1"/>
              </p:cNvSpPr>
              <p:nvPr/>
            </p:nvSpPr>
            <p:spPr bwMode="auto">
              <a:xfrm>
                <a:off x="3120" y="1687"/>
                <a:ext cx="336" cy="29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C</a:t>
                </a:r>
              </a:p>
            </p:txBody>
          </p:sp>
          <p:sp>
            <p:nvSpPr>
              <p:cNvPr id="90139" name="Text Box 30"/>
              <p:cNvSpPr txBox="1">
                <a:spLocks noChangeArrowheads="1"/>
              </p:cNvSpPr>
              <p:nvPr/>
            </p:nvSpPr>
            <p:spPr bwMode="auto">
              <a:xfrm>
                <a:off x="3120" y="1980"/>
                <a:ext cx="336" cy="29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4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charset="0"/>
                    <a:ea typeface="ＭＳ Ｐゴシック" charset="-128"/>
                    <a:cs typeface="+mn-cs"/>
                  </a:rPr>
                  <a:t>D</a:t>
                </a:r>
              </a:p>
            </p:txBody>
          </p:sp>
        </p:grpSp>
        <p:sp>
          <p:nvSpPr>
            <p:cNvPr id="90137" name="Text Box 31"/>
            <p:cNvSpPr txBox="1">
              <a:spLocks noChangeArrowheads="1"/>
            </p:cNvSpPr>
            <p:nvPr/>
          </p:nvSpPr>
          <p:spPr bwMode="auto">
            <a:xfrm>
              <a:off x="3120" y="1104"/>
              <a:ext cx="336" cy="29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charset="0"/>
                  <a:ea typeface="ＭＳ Ｐゴシック" charset="-128"/>
                  <a:cs typeface="+mn-cs"/>
                </a:rPr>
                <a:t>A</a:t>
              </a:r>
            </a:p>
          </p:txBody>
        </p:sp>
      </p:grpSp>
      <p:sp>
        <p:nvSpPr>
          <p:cNvPr id="72713" name="Text Box 32"/>
          <p:cNvSpPr txBox="1">
            <a:spLocks noChangeArrowheads="1"/>
          </p:cNvSpPr>
          <p:nvPr/>
        </p:nvSpPr>
        <p:spPr bwMode="auto">
          <a:xfrm>
            <a:off x="6018213" y="2247900"/>
            <a:ext cx="25527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609600" indent="-609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609600" marR="0" lvl="0" indent="-60960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CC00"/>
                </a:solidFill>
                <a:effectLst/>
                <a:uLnTx/>
                <a:uFillTx/>
                <a:latin typeface="Verdana" charset="0"/>
                <a:ea typeface="ＭＳ Ｐゴシック" charset="-128"/>
                <a:cs typeface="+mn-cs"/>
              </a:rPr>
              <a:t>(predicated code) </a:t>
            </a:r>
          </a:p>
        </p:txBody>
      </p:sp>
      <p:sp>
        <p:nvSpPr>
          <p:cNvPr id="72714" name="Rectangle 33"/>
          <p:cNvSpPr>
            <a:spLocks noChangeArrowheads="1"/>
          </p:cNvSpPr>
          <p:nvPr/>
        </p:nvSpPr>
        <p:spPr bwMode="auto">
          <a:xfrm>
            <a:off x="6232525" y="5513388"/>
            <a:ext cx="21336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2715" name="Rectangle 34"/>
          <p:cNvSpPr>
            <a:spLocks noChangeArrowheads="1"/>
          </p:cNvSpPr>
          <p:nvPr/>
        </p:nvSpPr>
        <p:spPr bwMode="auto">
          <a:xfrm>
            <a:off x="6232525" y="5970588"/>
            <a:ext cx="21336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2716" name="Rectangle 35"/>
          <p:cNvSpPr>
            <a:spLocks noChangeArrowheads="1"/>
          </p:cNvSpPr>
          <p:nvPr/>
        </p:nvSpPr>
        <p:spPr bwMode="auto">
          <a:xfrm>
            <a:off x="6232525" y="5056188"/>
            <a:ext cx="21336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2717" name="Text Box 36"/>
          <p:cNvSpPr txBox="1">
            <a:spLocks noChangeArrowheads="1"/>
          </p:cNvSpPr>
          <p:nvPr/>
        </p:nvSpPr>
        <p:spPr bwMode="auto">
          <a:xfrm>
            <a:off x="6003925" y="4903788"/>
            <a:ext cx="2936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-128"/>
                <a:cs typeface="+mn-cs"/>
              </a:rPr>
              <a:t>A</a:t>
            </a:r>
          </a:p>
        </p:txBody>
      </p:sp>
      <p:sp>
        <p:nvSpPr>
          <p:cNvPr id="72718" name="Text Box 37"/>
          <p:cNvSpPr txBox="1">
            <a:spLocks noChangeArrowheads="1"/>
          </p:cNvSpPr>
          <p:nvPr/>
        </p:nvSpPr>
        <p:spPr bwMode="auto">
          <a:xfrm>
            <a:off x="6003925" y="5360988"/>
            <a:ext cx="2857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-128"/>
                <a:cs typeface="+mn-cs"/>
              </a:rPr>
              <a:t>B</a:t>
            </a:r>
          </a:p>
        </p:txBody>
      </p:sp>
      <p:sp>
        <p:nvSpPr>
          <p:cNvPr id="72719" name="Text Box 38"/>
          <p:cNvSpPr txBox="1">
            <a:spLocks noChangeArrowheads="1"/>
          </p:cNvSpPr>
          <p:nvPr/>
        </p:nvSpPr>
        <p:spPr bwMode="auto">
          <a:xfrm>
            <a:off x="6003925" y="5818188"/>
            <a:ext cx="2857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-128"/>
                <a:cs typeface="+mn-cs"/>
              </a:rPr>
              <a:t>C</a:t>
            </a:r>
          </a:p>
        </p:txBody>
      </p:sp>
      <p:grpSp>
        <p:nvGrpSpPr>
          <p:cNvPr id="6" name="Group 39"/>
          <p:cNvGrpSpPr>
            <a:grpSpLocks/>
          </p:cNvGrpSpPr>
          <p:nvPr/>
        </p:nvGrpSpPr>
        <p:grpSpPr bwMode="auto">
          <a:xfrm>
            <a:off x="517525" y="3167063"/>
            <a:ext cx="1463675" cy="2803525"/>
            <a:chOff x="240" y="1392"/>
            <a:chExt cx="922" cy="1766"/>
          </a:xfrm>
        </p:grpSpPr>
        <p:sp>
          <p:nvSpPr>
            <p:cNvPr id="90133" name="Text Box 40"/>
            <p:cNvSpPr txBox="1">
              <a:spLocks noChangeArrowheads="1"/>
            </p:cNvSpPr>
            <p:nvPr/>
          </p:nvSpPr>
          <p:spPr bwMode="auto">
            <a:xfrm>
              <a:off x="240" y="1392"/>
              <a:ext cx="922" cy="1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charset="0"/>
                  <a:ea typeface="ＭＳ Ｐゴシック" charset="-128"/>
                  <a:cs typeface="+mn-cs"/>
                </a:rPr>
                <a:t>if (cond) {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charset="0"/>
                  <a:ea typeface="ＭＳ Ｐゴシック" charset="-128"/>
                  <a:cs typeface="+mn-cs"/>
                </a:rPr>
                <a:t>      b = 0;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charset="0"/>
                  <a:ea typeface="ＭＳ Ｐゴシック" charset="-128"/>
                  <a:cs typeface="+mn-cs"/>
                </a:rPr>
                <a:t>}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charset="0"/>
                  <a:ea typeface="ＭＳ Ｐゴシック" charset="-128"/>
                  <a:cs typeface="+mn-cs"/>
                </a:rPr>
                <a:t>else {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charset="0"/>
                  <a:ea typeface="ＭＳ Ｐゴシック" charset="-128"/>
                  <a:cs typeface="+mn-cs"/>
                </a:rPr>
                <a:t>      b = 1;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charset="0"/>
                  <a:ea typeface="ＭＳ Ｐゴシック" charset="-128"/>
                  <a:cs typeface="+mn-cs"/>
                </a:rPr>
                <a:t>}</a:t>
              </a:r>
            </a:p>
          </p:txBody>
        </p:sp>
        <p:sp>
          <p:nvSpPr>
            <p:cNvPr id="90134" name="Text Box 41"/>
            <p:cNvSpPr txBox="1">
              <a:spLocks noChangeArrowheads="1"/>
            </p:cNvSpPr>
            <p:nvPr/>
          </p:nvSpPr>
          <p:spPr bwMode="auto">
            <a:xfrm>
              <a:off x="326" y="2812"/>
              <a:ext cx="116" cy="3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marL="609600" indent="-609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609600" marR="0" lvl="0" indent="-609600" algn="l" defTabSz="9144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-128"/>
                <a:cs typeface="+mn-cs"/>
              </a:endParaRPr>
            </a:p>
          </p:txBody>
        </p:sp>
      </p:grpSp>
      <p:sp>
        <p:nvSpPr>
          <p:cNvPr id="72721" name="Text Box 46"/>
          <p:cNvSpPr txBox="1">
            <a:spLocks noChangeArrowheads="1"/>
          </p:cNvSpPr>
          <p:nvPr/>
        </p:nvSpPr>
        <p:spPr bwMode="auto">
          <a:xfrm>
            <a:off x="6384925" y="4937125"/>
            <a:ext cx="1770063" cy="146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-128"/>
                <a:cs typeface="+mn-cs"/>
              </a:rPr>
              <a:t>         </a:t>
            </a: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-128"/>
                <a:cs typeface="+mn-cs"/>
              </a:rPr>
              <a:t>p1 = (cond)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charset="0"/>
                <a:ea typeface="ＭＳ Ｐゴシック" charset="-128"/>
                <a:cs typeface="+mn-cs"/>
              </a:rPr>
              <a:t>(!p1)</a:t>
            </a: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-128"/>
                <a:cs typeface="+mn-cs"/>
              </a:rPr>
              <a:t> mov</a:t>
            </a:r>
            <a:r>
              <a:rPr kumimoji="0" lang="en-US" altLang="ko-KR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굴림" charset="-127"/>
                <a:cs typeface="+mn-cs"/>
              </a:rPr>
              <a:t> </a:t>
            </a: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-128"/>
                <a:cs typeface="+mn-cs"/>
              </a:rPr>
              <a:t> b,</a:t>
            </a:r>
            <a:r>
              <a:rPr kumimoji="0" lang="en-US" altLang="ko-KR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굴림" charset="-127"/>
                <a:cs typeface="+mn-cs"/>
              </a:rPr>
              <a:t> </a:t>
            </a: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-128"/>
                <a:cs typeface="+mn-cs"/>
              </a:rPr>
              <a:t>1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charset="0"/>
                <a:ea typeface="ＭＳ Ｐゴシック" charset="-128"/>
                <a:cs typeface="+mn-cs"/>
              </a:rPr>
              <a:t> (p1)</a:t>
            </a: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-128"/>
                <a:cs typeface="+mn-cs"/>
              </a:rPr>
              <a:t> mov</a:t>
            </a:r>
            <a:r>
              <a:rPr kumimoji="0" lang="en-US" altLang="ko-KR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굴림" charset="-127"/>
                <a:cs typeface="+mn-cs"/>
              </a:rPr>
              <a:t> </a:t>
            </a: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-128"/>
                <a:cs typeface="+mn-cs"/>
              </a:rPr>
              <a:t> b,</a:t>
            </a:r>
            <a:r>
              <a:rPr kumimoji="0" lang="en-US" altLang="ko-KR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굴림" charset="-127"/>
                <a:cs typeface="+mn-cs"/>
              </a:rPr>
              <a:t> </a:t>
            </a: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charset="0"/>
                <a:ea typeface="ＭＳ Ｐゴシック" charset="-128"/>
                <a:cs typeface="+mn-cs"/>
              </a:rPr>
              <a:t>0</a:t>
            </a:r>
          </a:p>
        </p:txBody>
      </p:sp>
      <p:sp>
        <p:nvSpPr>
          <p:cNvPr id="44" name="Rectangle 46"/>
          <p:cNvSpPr>
            <a:spLocks noChangeArrowheads="1"/>
          </p:cNvSpPr>
          <p:nvPr/>
        </p:nvSpPr>
        <p:spPr bwMode="auto">
          <a:xfrm>
            <a:off x="6232525" y="6384925"/>
            <a:ext cx="2133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46" name="Text Box 48"/>
          <p:cNvSpPr txBox="1">
            <a:spLocks noChangeArrowheads="1"/>
          </p:cNvSpPr>
          <p:nvPr/>
        </p:nvSpPr>
        <p:spPr bwMode="auto">
          <a:xfrm>
            <a:off x="6908800" y="6362700"/>
            <a:ext cx="1520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609600" indent="-609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609600" marR="0" lvl="0" indent="-609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굴림" charset="-127"/>
                <a:cs typeface="+mn-cs"/>
              </a:rPr>
              <a:t>add   x, b, 1</a:t>
            </a:r>
            <a:endParaRPr kumimoji="0" lang="en-US" altLang="en-US" sz="2000" b="0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47" name="Rectangle 46"/>
          <p:cNvSpPr>
            <a:spLocks noChangeArrowheads="1"/>
          </p:cNvSpPr>
          <p:nvPr/>
        </p:nvSpPr>
        <p:spPr bwMode="auto">
          <a:xfrm>
            <a:off x="2413000" y="6400800"/>
            <a:ext cx="2133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49" name="Text Box 48"/>
          <p:cNvSpPr txBox="1">
            <a:spLocks noChangeArrowheads="1"/>
          </p:cNvSpPr>
          <p:nvPr/>
        </p:nvSpPr>
        <p:spPr bwMode="auto">
          <a:xfrm>
            <a:off x="2727325" y="6400800"/>
            <a:ext cx="15192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609600" indent="-609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609600" marR="0" lvl="0" indent="-609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굴림" charset="-127"/>
                <a:cs typeface="+mn-cs"/>
              </a:rPr>
              <a:t>add   x, b, 1</a:t>
            </a:r>
            <a:endParaRPr kumimoji="0" lang="en-US" altLang="en-US" sz="2000" b="0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4778119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5" grpId="0" animBg="1"/>
      <p:bldP spid="72713" grpId="0"/>
      <p:bldP spid="72714" grpId="0" animBg="1"/>
      <p:bldP spid="72715" grpId="0" animBg="1"/>
      <p:bldP spid="72716" grpId="0" animBg="1"/>
      <p:bldP spid="72717" grpId="0"/>
      <p:bldP spid="72718" grpId="0"/>
      <p:bldP spid="72719" grpId="0"/>
      <p:bldP spid="72721" grpId="0"/>
      <p:bldP spid="44" grpId="0" animBg="1"/>
      <p:bldP spid="47" grpId="0" animBg="1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charset="-128"/>
              </a:rPr>
              <a:t>Predicated Execution References</a:t>
            </a:r>
          </a:p>
        </p:txBody>
      </p:sp>
      <p:sp>
        <p:nvSpPr>
          <p:cNvPr id="32770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charset="-128"/>
              </a:rPr>
              <a:t>Allen et al., “</a:t>
            </a:r>
            <a:r>
              <a:rPr lang="en-US" altLang="ja-JP" dirty="0">
                <a:solidFill>
                  <a:srgbClr val="0000FF"/>
                </a:solidFill>
                <a:ea typeface="ＭＳ Ｐゴシック" charset="-128"/>
              </a:rPr>
              <a:t>Conversion of control dependence to data dependence</a:t>
            </a:r>
            <a:r>
              <a:rPr lang="en-US" altLang="ja-JP" dirty="0">
                <a:ea typeface="ＭＳ Ｐゴシック" charset="-128"/>
              </a:rPr>
              <a:t>,</a:t>
            </a:r>
            <a:r>
              <a:rPr lang="en-US" altLang="en-US" dirty="0">
                <a:ea typeface="ＭＳ Ｐゴシック" charset="-128"/>
              </a:rPr>
              <a:t>”</a:t>
            </a:r>
            <a:r>
              <a:rPr lang="en-US" altLang="ja-JP" dirty="0">
                <a:ea typeface="ＭＳ Ｐゴシック" charset="-128"/>
              </a:rPr>
              <a:t> POPL 1983.</a:t>
            </a:r>
          </a:p>
          <a:p>
            <a:endParaRPr lang="en-US" altLang="ja-JP" dirty="0">
              <a:ea typeface="ＭＳ Ｐゴシック" charset="-128"/>
            </a:endParaRPr>
          </a:p>
          <a:p>
            <a:endParaRPr lang="en-US" altLang="ja-JP" dirty="0">
              <a:ea typeface="ＭＳ Ｐゴシック" charset="-128"/>
            </a:endParaRPr>
          </a:p>
          <a:p>
            <a:r>
              <a:rPr lang="en-US" altLang="en-US" dirty="0">
                <a:ea typeface="ＭＳ Ｐゴシック" charset="-128"/>
              </a:rPr>
              <a:t>Kim et al., “</a:t>
            </a:r>
            <a:r>
              <a:rPr lang="en-US" altLang="ja-JP" dirty="0">
                <a:solidFill>
                  <a:srgbClr val="0000FF"/>
                </a:solidFill>
                <a:ea typeface="ＭＳ Ｐゴシック" charset="-128"/>
              </a:rPr>
              <a:t>Wish Branches: Combining Conditional Branching and Predication for Adaptive Predicated Execution</a:t>
            </a:r>
            <a:r>
              <a:rPr lang="en-US" altLang="ja-JP" dirty="0">
                <a:ea typeface="ＭＳ Ｐゴシック" charset="-128"/>
              </a:rPr>
              <a:t>,</a:t>
            </a:r>
            <a:r>
              <a:rPr lang="en-US" altLang="en-US" dirty="0">
                <a:ea typeface="ＭＳ Ｐゴシック" charset="-128"/>
              </a:rPr>
              <a:t>”</a:t>
            </a:r>
            <a:r>
              <a:rPr lang="en-US" altLang="ja-JP" dirty="0">
                <a:ea typeface="ＭＳ Ｐゴシック" charset="-128"/>
              </a:rPr>
              <a:t> MICRO 2005.</a:t>
            </a:r>
          </a:p>
          <a:p>
            <a:endParaRPr lang="en-US" altLang="en-US" dirty="0">
              <a:ea typeface="ＭＳ Ｐゴシック" charset="-128"/>
            </a:endParaRPr>
          </a:p>
        </p:txBody>
      </p:sp>
      <p:sp>
        <p:nvSpPr>
          <p:cNvPr id="3277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9FFA622-BC70-CC48-93D0-289CEC5ADB1E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61777423"/>
      </p:ext>
    </p:extLst>
  </p:cSld>
  <p:clrMapOvr>
    <a:masterClrMapping/>
  </p:clrMapOvr>
  <p:transition/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Conditional Move Operations</a:t>
            </a:r>
          </a:p>
        </p:txBody>
      </p:sp>
      <p:sp>
        <p:nvSpPr>
          <p:cNvPr id="91138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Very limited form of predicated execution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CMOV R1 </a:t>
            </a:r>
            <a:r>
              <a:rPr lang="en-US" altLang="en-US">
                <a:ea typeface="ＭＳ Ｐゴシック" charset="-128"/>
                <a:sym typeface="Wingdings" charset="2"/>
              </a:rPr>
              <a:t> </a:t>
            </a:r>
            <a:r>
              <a:rPr lang="en-US" altLang="en-US">
                <a:ea typeface="ＭＳ Ｐゴシック" charset="-128"/>
              </a:rPr>
              <a:t>R2</a:t>
            </a:r>
          </a:p>
          <a:p>
            <a:pPr lvl="1"/>
            <a:r>
              <a:rPr lang="en-US" altLang="en-US">
                <a:ea typeface="ＭＳ Ｐゴシック" charset="-128"/>
              </a:rPr>
              <a:t>R1 = (ConditionCode == true) ? R2 : R1</a:t>
            </a:r>
          </a:p>
          <a:p>
            <a:pPr lvl="1"/>
            <a:r>
              <a:rPr lang="en-US" altLang="en-US">
                <a:ea typeface="ＭＳ Ｐゴシック" charset="-128"/>
              </a:rPr>
              <a:t>Employed in most modern ISAs (x86, Alpha)</a:t>
            </a:r>
          </a:p>
          <a:p>
            <a:pPr lvl="2"/>
            <a:endParaRPr lang="en-US" altLang="en-US">
              <a:ea typeface="ＭＳ Ｐゴシック" charset="-128"/>
            </a:endParaRPr>
          </a:p>
        </p:txBody>
      </p:sp>
      <p:sp>
        <p:nvSpPr>
          <p:cNvPr id="9113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FA32EE9-89CD-364C-A17F-6E17902BCB56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08812127"/>
      </p:ext>
    </p:extLst>
  </p:cSld>
  <p:clrMapOvr>
    <a:masterClrMapping/>
  </p:clrMapOvr>
  <p:transition/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Predicated Execution (II)</a:t>
            </a:r>
          </a:p>
        </p:txBody>
      </p:sp>
      <p:sp>
        <p:nvSpPr>
          <p:cNvPr id="93186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Predicated execution can be high performance and energy-efficient</a:t>
            </a: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9318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1E71BFE-BCD9-C544-BF7D-90006FAE326B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93188" name="Text Box 349"/>
          <p:cNvSpPr txBox="1">
            <a:spLocks noChangeArrowheads="1"/>
          </p:cNvSpPr>
          <p:nvPr/>
        </p:nvSpPr>
        <p:spPr bwMode="auto">
          <a:xfrm>
            <a:off x="2613025" y="2660650"/>
            <a:ext cx="6143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charset="0"/>
                <a:ea typeface="굴림" charset="-127"/>
                <a:cs typeface="+mn-cs"/>
              </a:rPr>
              <a:t>Fetch  Decode  Rename  Schedule RegisterRead Execute</a:t>
            </a:r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charset="0"/>
              <a:ea typeface="굴림" charset="-127"/>
              <a:cs typeface="+mn-cs"/>
            </a:endParaRPr>
          </a:p>
        </p:txBody>
      </p:sp>
      <p:sp>
        <p:nvSpPr>
          <p:cNvPr id="93189" name="Rectangle 4"/>
          <p:cNvSpPr>
            <a:spLocks noChangeArrowheads="1"/>
          </p:cNvSpPr>
          <p:nvPr/>
        </p:nvSpPr>
        <p:spPr bwMode="auto">
          <a:xfrm>
            <a:off x="1038225" y="2624138"/>
            <a:ext cx="460375" cy="4206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</a:t>
            </a:r>
          </a:p>
        </p:txBody>
      </p:sp>
      <p:sp>
        <p:nvSpPr>
          <p:cNvPr id="93190" name="Rectangle 5"/>
          <p:cNvSpPr>
            <a:spLocks noChangeArrowheads="1"/>
          </p:cNvSpPr>
          <p:nvPr/>
        </p:nvSpPr>
        <p:spPr bwMode="auto">
          <a:xfrm>
            <a:off x="1538288" y="3351213"/>
            <a:ext cx="460375" cy="4254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B</a:t>
            </a:r>
          </a:p>
        </p:txBody>
      </p:sp>
      <p:sp>
        <p:nvSpPr>
          <p:cNvPr id="93191" name="Rectangle 6"/>
          <p:cNvSpPr>
            <a:spLocks noChangeArrowheads="1"/>
          </p:cNvSpPr>
          <p:nvPr/>
        </p:nvSpPr>
        <p:spPr bwMode="auto">
          <a:xfrm>
            <a:off x="577850" y="3351213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C</a:t>
            </a:r>
          </a:p>
        </p:txBody>
      </p:sp>
      <p:sp>
        <p:nvSpPr>
          <p:cNvPr id="93192" name="Rectangle 7"/>
          <p:cNvSpPr>
            <a:spLocks noChangeArrowheads="1"/>
          </p:cNvSpPr>
          <p:nvPr/>
        </p:nvSpPr>
        <p:spPr bwMode="auto">
          <a:xfrm>
            <a:off x="1038225" y="4043363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D</a:t>
            </a:r>
          </a:p>
        </p:txBody>
      </p:sp>
      <p:sp>
        <p:nvSpPr>
          <p:cNvPr id="93193" name="Line 8"/>
          <p:cNvSpPr>
            <a:spLocks noChangeShapeType="1"/>
          </p:cNvSpPr>
          <p:nvPr/>
        </p:nvSpPr>
        <p:spPr bwMode="auto">
          <a:xfrm flipH="1">
            <a:off x="769938" y="3043238"/>
            <a:ext cx="457200" cy="3079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194" name="Line 9"/>
          <p:cNvSpPr>
            <a:spLocks noChangeShapeType="1"/>
          </p:cNvSpPr>
          <p:nvPr/>
        </p:nvSpPr>
        <p:spPr bwMode="auto">
          <a:xfrm>
            <a:off x="1303338" y="3043238"/>
            <a:ext cx="388937" cy="3079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195" name="Line 10"/>
          <p:cNvSpPr>
            <a:spLocks noChangeShapeType="1"/>
          </p:cNvSpPr>
          <p:nvPr/>
        </p:nvSpPr>
        <p:spPr bwMode="auto">
          <a:xfrm>
            <a:off x="769938" y="3773488"/>
            <a:ext cx="384175" cy="2698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196" name="Line 11"/>
          <p:cNvSpPr>
            <a:spLocks noChangeShapeType="1"/>
          </p:cNvSpPr>
          <p:nvPr/>
        </p:nvSpPr>
        <p:spPr bwMode="auto">
          <a:xfrm flipH="1">
            <a:off x="1384300" y="3773488"/>
            <a:ext cx="344488" cy="2698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4" name="Rectangle 12"/>
          <p:cNvSpPr>
            <a:spLocks noChangeArrowheads="1"/>
          </p:cNvSpPr>
          <p:nvPr/>
        </p:nvSpPr>
        <p:spPr bwMode="auto">
          <a:xfrm>
            <a:off x="2728913" y="4541838"/>
            <a:ext cx="460375" cy="4603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3190875" y="4541838"/>
            <a:ext cx="460375" cy="4603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6" name="Rectangle 16"/>
          <p:cNvSpPr>
            <a:spLocks noChangeArrowheads="1"/>
          </p:cNvSpPr>
          <p:nvPr/>
        </p:nvSpPr>
        <p:spPr bwMode="auto">
          <a:xfrm>
            <a:off x="3651250" y="4541838"/>
            <a:ext cx="460375" cy="4603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7" name="Rectangle 18"/>
          <p:cNvSpPr>
            <a:spLocks noChangeArrowheads="1"/>
          </p:cNvSpPr>
          <p:nvPr/>
        </p:nvSpPr>
        <p:spPr bwMode="auto">
          <a:xfrm>
            <a:off x="4111625" y="4541838"/>
            <a:ext cx="460375" cy="4603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8" name="Rectangle 20"/>
          <p:cNvSpPr>
            <a:spLocks noChangeArrowheads="1"/>
          </p:cNvSpPr>
          <p:nvPr/>
        </p:nvSpPr>
        <p:spPr bwMode="auto">
          <a:xfrm>
            <a:off x="4573588" y="4541838"/>
            <a:ext cx="460375" cy="4603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9" name="Rectangle 22"/>
          <p:cNvSpPr>
            <a:spLocks noChangeArrowheads="1"/>
          </p:cNvSpPr>
          <p:nvPr/>
        </p:nvSpPr>
        <p:spPr bwMode="auto">
          <a:xfrm>
            <a:off x="5033963" y="4541838"/>
            <a:ext cx="460375" cy="4603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0" name="Rectangle 24"/>
          <p:cNvSpPr>
            <a:spLocks noChangeArrowheads="1"/>
          </p:cNvSpPr>
          <p:nvPr/>
        </p:nvSpPr>
        <p:spPr bwMode="auto">
          <a:xfrm>
            <a:off x="5494338" y="4541838"/>
            <a:ext cx="460375" cy="4603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1" name="Rectangle 26"/>
          <p:cNvSpPr>
            <a:spLocks noChangeArrowheads="1"/>
          </p:cNvSpPr>
          <p:nvPr/>
        </p:nvSpPr>
        <p:spPr bwMode="auto">
          <a:xfrm>
            <a:off x="5954713" y="4541838"/>
            <a:ext cx="460375" cy="4603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2" name="Rectangle 28"/>
          <p:cNvSpPr>
            <a:spLocks noChangeArrowheads="1"/>
          </p:cNvSpPr>
          <p:nvPr/>
        </p:nvSpPr>
        <p:spPr bwMode="auto">
          <a:xfrm>
            <a:off x="6415088" y="4541838"/>
            <a:ext cx="460375" cy="4603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3" name="Rectangle 30"/>
          <p:cNvSpPr>
            <a:spLocks noChangeArrowheads="1"/>
          </p:cNvSpPr>
          <p:nvPr/>
        </p:nvSpPr>
        <p:spPr bwMode="auto">
          <a:xfrm>
            <a:off x="6877050" y="4541838"/>
            <a:ext cx="460375" cy="4603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4" name="Rectangle 32"/>
          <p:cNvSpPr>
            <a:spLocks noChangeArrowheads="1"/>
          </p:cNvSpPr>
          <p:nvPr/>
        </p:nvSpPr>
        <p:spPr bwMode="auto">
          <a:xfrm>
            <a:off x="7337425" y="4541838"/>
            <a:ext cx="460375" cy="4603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5" name="Rectangle 34"/>
          <p:cNvSpPr>
            <a:spLocks noChangeArrowheads="1"/>
          </p:cNvSpPr>
          <p:nvPr/>
        </p:nvSpPr>
        <p:spPr bwMode="auto">
          <a:xfrm>
            <a:off x="7799388" y="4541838"/>
            <a:ext cx="460375" cy="4603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6" name="Rectangle 36"/>
          <p:cNvSpPr>
            <a:spLocks noChangeArrowheads="1"/>
          </p:cNvSpPr>
          <p:nvPr/>
        </p:nvSpPr>
        <p:spPr bwMode="auto">
          <a:xfrm>
            <a:off x="8259763" y="4541838"/>
            <a:ext cx="460375" cy="4603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27" name="Text Box 37"/>
          <p:cNvSpPr txBox="1">
            <a:spLocks noChangeArrowheads="1"/>
          </p:cNvSpPr>
          <p:nvPr/>
        </p:nvSpPr>
        <p:spPr bwMode="auto">
          <a:xfrm>
            <a:off x="8321675" y="4579938"/>
            <a:ext cx="3365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굴림" charset="-127"/>
                <a:cs typeface="+mn-cs"/>
              </a:rPr>
              <a:t>A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211" name="Rectangle 42"/>
          <p:cNvSpPr>
            <a:spLocks noChangeArrowheads="1"/>
          </p:cNvSpPr>
          <p:nvPr/>
        </p:nvSpPr>
        <p:spPr bwMode="auto">
          <a:xfrm>
            <a:off x="1039813" y="4733925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E</a:t>
            </a:r>
          </a:p>
        </p:txBody>
      </p:sp>
      <p:sp>
        <p:nvSpPr>
          <p:cNvPr id="93212" name="Rectangle 43"/>
          <p:cNvSpPr>
            <a:spLocks noChangeArrowheads="1"/>
          </p:cNvSpPr>
          <p:nvPr/>
        </p:nvSpPr>
        <p:spPr bwMode="auto">
          <a:xfrm>
            <a:off x="1038225" y="5426075"/>
            <a:ext cx="460375" cy="42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F</a:t>
            </a:r>
          </a:p>
        </p:txBody>
      </p:sp>
      <p:sp>
        <p:nvSpPr>
          <p:cNvPr id="93213" name="Line 44"/>
          <p:cNvSpPr>
            <a:spLocks noChangeShapeType="1"/>
          </p:cNvSpPr>
          <p:nvPr/>
        </p:nvSpPr>
        <p:spPr bwMode="auto">
          <a:xfrm>
            <a:off x="1268413" y="4465638"/>
            <a:ext cx="0" cy="268287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214" name="Line 45"/>
          <p:cNvSpPr>
            <a:spLocks noChangeShapeType="1"/>
          </p:cNvSpPr>
          <p:nvPr/>
        </p:nvSpPr>
        <p:spPr bwMode="auto">
          <a:xfrm>
            <a:off x="1268413" y="5157788"/>
            <a:ext cx="0" cy="268287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215" name="Text Box 65"/>
          <p:cNvSpPr txBox="1">
            <a:spLocks noChangeArrowheads="1"/>
          </p:cNvSpPr>
          <p:nvPr/>
        </p:nvSpPr>
        <p:spPr bwMode="auto">
          <a:xfrm>
            <a:off x="2613025" y="2354263"/>
            <a:ext cx="2584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Verdana" charset="0"/>
                <a:ea typeface="ＭＳ Ｐゴシック" charset="-128"/>
                <a:cs typeface="+mn-cs"/>
              </a:rPr>
              <a:t>Predicated Execution</a:t>
            </a:r>
          </a:p>
        </p:txBody>
      </p:sp>
      <p:sp>
        <p:nvSpPr>
          <p:cNvPr id="33" name="Text Box 66"/>
          <p:cNvSpPr txBox="1">
            <a:spLocks noChangeArrowheads="1"/>
          </p:cNvSpPr>
          <p:nvPr/>
        </p:nvSpPr>
        <p:spPr bwMode="auto">
          <a:xfrm>
            <a:off x="2622550" y="3752850"/>
            <a:ext cx="21971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Verdana" charset="0"/>
                <a:ea typeface="ＭＳ Ｐゴシック" charset="-128"/>
                <a:cs typeface="+mn-cs"/>
              </a:rPr>
              <a:t>Branch Prediction</a:t>
            </a:r>
          </a:p>
        </p:txBody>
      </p:sp>
      <p:sp>
        <p:nvSpPr>
          <p:cNvPr id="34" name="Text Box 67"/>
          <p:cNvSpPr txBox="1">
            <a:spLocks noChangeArrowheads="1"/>
          </p:cNvSpPr>
          <p:nvPr/>
        </p:nvSpPr>
        <p:spPr bwMode="auto">
          <a:xfrm>
            <a:off x="4441825" y="5157788"/>
            <a:ext cx="16700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Pipeline flush!!</a:t>
            </a:r>
          </a:p>
        </p:txBody>
      </p:sp>
      <p:sp>
        <p:nvSpPr>
          <p:cNvPr id="35" name="Text Box 31"/>
          <p:cNvSpPr txBox="1">
            <a:spLocks noChangeArrowheads="1"/>
          </p:cNvSpPr>
          <p:nvPr/>
        </p:nvSpPr>
        <p:spPr bwMode="auto">
          <a:xfrm>
            <a:off x="6938963" y="4579938"/>
            <a:ext cx="3365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굴림" charset="-127"/>
                <a:cs typeface="+mn-cs"/>
              </a:rPr>
              <a:t>E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6" name="Text Box 33"/>
          <p:cNvSpPr txBox="1">
            <a:spLocks noChangeArrowheads="1"/>
          </p:cNvSpPr>
          <p:nvPr/>
        </p:nvSpPr>
        <p:spPr bwMode="auto">
          <a:xfrm>
            <a:off x="7399338" y="4579938"/>
            <a:ext cx="3492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굴림" charset="-127"/>
                <a:cs typeface="+mn-cs"/>
              </a:rPr>
              <a:t>D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7" name="Text Box 35"/>
          <p:cNvSpPr txBox="1">
            <a:spLocks noChangeArrowheads="1"/>
          </p:cNvSpPr>
          <p:nvPr/>
        </p:nvSpPr>
        <p:spPr bwMode="auto">
          <a:xfrm>
            <a:off x="7861300" y="4579938"/>
            <a:ext cx="3365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굴림" charset="-127"/>
                <a:cs typeface="+mn-cs"/>
              </a:rPr>
              <a:t>B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8" name="Text Box 29"/>
          <p:cNvSpPr txBox="1">
            <a:spLocks noChangeArrowheads="1"/>
          </p:cNvSpPr>
          <p:nvPr/>
        </p:nvSpPr>
        <p:spPr bwMode="auto">
          <a:xfrm>
            <a:off x="6477000" y="4579938"/>
            <a:ext cx="3238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굴림" charset="-127"/>
                <a:cs typeface="+mn-cs"/>
              </a:rPr>
              <a:t>F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39" name="Text Box 68"/>
          <p:cNvSpPr txBox="1">
            <a:spLocks noChangeArrowheads="1"/>
          </p:cNvSpPr>
          <p:nvPr/>
        </p:nvSpPr>
        <p:spPr bwMode="auto">
          <a:xfrm rot="1369396">
            <a:off x="7807325" y="3505200"/>
            <a:ext cx="64293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nop</a:t>
            </a:r>
          </a:p>
        </p:txBody>
      </p:sp>
      <p:sp>
        <p:nvSpPr>
          <p:cNvPr id="40" name="Text Box 69"/>
          <p:cNvSpPr txBox="1">
            <a:spLocks noChangeArrowheads="1"/>
          </p:cNvSpPr>
          <p:nvPr/>
        </p:nvSpPr>
        <p:spPr bwMode="auto">
          <a:xfrm>
            <a:off x="2613025" y="4065588"/>
            <a:ext cx="6143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charset="0"/>
                <a:ea typeface="굴림" charset="-127"/>
                <a:cs typeface="+mn-cs"/>
              </a:rPr>
              <a:t>Fetch  Decode  Rename  Schedule RegisterRead Execute</a:t>
            </a:r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charset="0"/>
              <a:ea typeface="굴림" charset="-127"/>
              <a:cs typeface="+mn-cs"/>
            </a:endParaRPr>
          </a:p>
        </p:txBody>
      </p:sp>
      <p:grpSp>
        <p:nvGrpSpPr>
          <p:cNvPr id="93224" name="Group 509"/>
          <p:cNvGrpSpPr>
            <a:grpSpLocks/>
          </p:cNvGrpSpPr>
          <p:nvPr/>
        </p:nvGrpSpPr>
        <p:grpSpPr bwMode="auto">
          <a:xfrm>
            <a:off x="2720975" y="3041650"/>
            <a:ext cx="5999163" cy="463550"/>
            <a:chOff x="1713" y="2009"/>
            <a:chExt cx="3779" cy="292"/>
          </a:xfrm>
        </p:grpSpPr>
        <p:sp>
          <p:nvSpPr>
            <p:cNvPr id="93542" name="Rectangle 70"/>
            <p:cNvSpPr>
              <a:spLocks noChangeArrowheads="1"/>
            </p:cNvSpPr>
            <p:nvPr/>
          </p:nvSpPr>
          <p:spPr bwMode="auto">
            <a:xfrm>
              <a:off x="1713" y="201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43" name="Rectangle 71"/>
            <p:cNvSpPr>
              <a:spLocks noChangeArrowheads="1"/>
            </p:cNvSpPr>
            <p:nvPr/>
          </p:nvSpPr>
          <p:spPr bwMode="auto">
            <a:xfrm>
              <a:off x="2004" y="201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44" name="Rectangle 72"/>
            <p:cNvSpPr>
              <a:spLocks noChangeArrowheads="1"/>
            </p:cNvSpPr>
            <p:nvPr/>
          </p:nvSpPr>
          <p:spPr bwMode="auto">
            <a:xfrm>
              <a:off x="2294" y="201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45" name="Rectangle 73"/>
            <p:cNvSpPr>
              <a:spLocks noChangeArrowheads="1"/>
            </p:cNvSpPr>
            <p:nvPr/>
          </p:nvSpPr>
          <p:spPr bwMode="auto">
            <a:xfrm>
              <a:off x="2584" y="201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46" name="Rectangle 74"/>
            <p:cNvSpPr>
              <a:spLocks noChangeArrowheads="1"/>
            </p:cNvSpPr>
            <p:nvPr/>
          </p:nvSpPr>
          <p:spPr bwMode="auto">
            <a:xfrm>
              <a:off x="2877" y="201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47" name="Rectangle 75"/>
            <p:cNvSpPr>
              <a:spLocks noChangeArrowheads="1"/>
            </p:cNvSpPr>
            <p:nvPr/>
          </p:nvSpPr>
          <p:spPr bwMode="auto">
            <a:xfrm>
              <a:off x="3165" y="201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48" name="Rectangle 76"/>
            <p:cNvSpPr>
              <a:spLocks noChangeArrowheads="1"/>
            </p:cNvSpPr>
            <p:nvPr/>
          </p:nvSpPr>
          <p:spPr bwMode="auto">
            <a:xfrm>
              <a:off x="3455" y="201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49" name="Rectangle 77"/>
            <p:cNvSpPr>
              <a:spLocks noChangeArrowheads="1"/>
            </p:cNvSpPr>
            <p:nvPr/>
          </p:nvSpPr>
          <p:spPr bwMode="auto">
            <a:xfrm>
              <a:off x="3745" y="201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50" name="Rectangle 78"/>
            <p:cNvSpPr>
              <a:spLocks noChangeArrowheads="1"/>
            </p:cNvSpPr>
            <p:nvPr/>
          </p:nvSpPr>
          <p:spPr bwMode="auto">
            <a:xfrm>
              <a:off x="4035" y="201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51" name="Rectangle 79"/>
            <p:cNvSpPr>
              <a:spLocks noChangeArrowheads="1"/>
            </p:cNvSpPr>
            <p:nvPr/>
          </p:nvSpPr>
          <p:spPr bwMode="auto">
            <a:xfrm>
              <a:off x="4326" y="201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52" name="Rectangle 80"/>
            <p:cNvSpPr>
              <a:spLocks noChangeArrowheads="1"/>
            </p:cNvSpPr>
            <p:nvPr/>
          </p:nvSpPr>
          <p:spPr bwMode="auto">
            <a:xfrm>
              <a:off x="4616" y="201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53" name="Rectangle 81"/>
            <p:cNvSpPr>
              <a:spLocks noChangeArrowheads="1"/>
            </p:cNvSpPr>
            <p:nvPr/>
          </p:nvSpPr>
          <p:spPr bwMode="auto">
            <a:xfrm>
              <a:off x="4907" y="201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54" name="Rectangle 82"/>
            <p:cNvSpPr>
              <a:spLocks noChangeArrowheads="1"/>
            </p:cNvSpPr>
            <p:nvPr/>
          </p:nvSpPr>
          <p:spPr bwMode="auto">
            <a:xfrm>
              <a:off x="5202" y="2009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3" name="Group 83"/>
          <p:cNvGrpSpPr>
            <a:grpSpLocks/>
          </p:cNvGrpSpPr>
          <p:nvPr/>
        </p:nvGrpSpPr>
        <p:grpSpPr bwMode="auto">
          <a:xfrm>
            <a:off x="2728913" y="3044825"/>
            <a:ext cx="5991225" cy="460375"/>
            <a:chOff x="1636" y="3454"/>
            <a:chExt cx="3774" cy="290"/>
          </a:xfrm>
        </p:grpSpPr>
        <p:sp>
          <p:nvSpPr>
            <p:cNvPr id="93528" name="Rectangle 84"/>
            <p:cNvSpPr>
              <a:spLocks noChangeArrowheads="1"/>
            </p:cNvSpPr>
            <p:nvPr/>
          </p:nvSpPr>
          <p:spPr bwMode="auto">
            <a:xfrm>
              <a:off x="1636" y="3454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29" name="Rectangle 85"/>
            <p:cNvSpPr>
              <a:spLocks noChangeArrowheads="1"/>
            </p:cNvSpPr>
            <p:nvPr/>
          </p:nvSpPr>
          <p:spPr bwMode="auto">
            <a:xfrm>
              <a:off x="1927" y="3454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30" name="Rectangle 86"/>
            <p:cNvSpPr>
              <a:spLocks noChangeArrowheads="1"/>
            </p:cNvSpPr>
            <p:nvPr/>
          </p:nvSpPr>
          <p:spPr bwMode="auto">
            <a:xfrm>
              <a:off x="2217" y="3454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31" name="Rectangle 87"/>
            <p:cNvSpPr>
              <a:spLocks noChangeArrowheads="1"/>
            </p:cNvSpPr>
            <p:nvPr/>
          </p:nvSpPr>
          <p:spPr bwMode="auto">
            <a:xfrm>
              <a:off x="2507" y="3454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32" name="Rectangle 88"/>
            <p:cNvSpPr>
              <a:spLocks noChangeArrowheads="1"/>
            </p:cNvSpPr>
            <p:nvPr/>
          </p:nvSpPr>
          <p:spPr bwMode="auto">
            <a:xfrm>
              <a:off x="2800" y="3454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33" name="Rectangle 89"/>
            <p:cNvSpPr>
              <a:spLocks noChangeArrowheads="1"/>
            </p:cNvSpPr>
            <p:nvPr/>
          </p:nvSpPr>
          <p:spPr bwMode="auto">
            <a:xfrm>
              <a:off x="3088" y="3454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34" name="Rectangle 90"/>
            <p:cNvSpPr>
              <a:spLocks noChangeArrowheads="1"/>
            </p:cNvSpPr>
            <p:nvPr/>
          </p:nvSpPr>
          <p:spPr bwMode="auto">
            <a:xfrm>
              <a:off x="3378" y="3454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35" name="Rectangle 91"/>
            <p:cNvSpPr>
              <a:spLocks noChangeArrowheads="1"/>
            </p:cNvSpPr>
            <p:nvPr/>
          </p:nvSpPr>
          <p:spPr bwMode="auto">
            <a:xfrm>
              <a:off x="3668" y="3454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36" name="Rectangle 92"/>
            <p:cNvSpPr>
              <a:spLocks noChangeArrowheads="1"/>
            </p:cNvSpPr>
            <p:nvPr/>
          </p:nvSpPr>
          <p:spPr bwMode="auto">
            <a:xfrm>
              <a:off x="3958" y="3454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37" name="Rectangle 93"/>
            <p:cNvSpPr>
              <a:spLocks noChangeArrowheads="1"/>
            </p:cNvSpPr>
            <p:nvPr/>
          </p:nvSpPr>
          <p:spPr bwMode="auto">
            <a:xfrm>
              <a:off x="4249" y="3454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38" name="Rectangle 94"/>
            <p:cNvSpPr>
              <a:spLocks noChangeArrowheads="1"/>
            </p:cNvSpPr>
            <p:nvPr/>
          </p:nvSpPr>
          <p:spPr bwMode="auto">
            <a:xfrm>
              <a:off x="4539" y="3454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39" name="Rectangle 95"/>
            <p:cNvSpPr>
              <a:spLocks noChangeArrowheads="1"/>
            </p:cNvSpPr>
            <p:nvPr/>
          </p:nvSpPr>
          <p:spPr bwMode="auto">
            <a:xfrm>
              <a:off x="4830" y="3454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40" name="Rectangle 96"/>
            <p:cNvSpPr>
              <a:spLocks noChangeArrowheads="1"/>
            </p:cNvSpPr>
            <p:nvPr/>
          </p:nvSpPr>
          <p:spPr bwMode="auto">
            <a:xfrm>
              <a:off x="5120" y="3454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41" name="Text Box 97"/>
            <p:cNvSpPr txBox="1">
              <a:spLocks noChangeArrowheads="1"/>
            </p:cNvSpPr>
            <p:nvPr/>
          </p:nvSpPr>
          <p:spPr bwMode="auto">
            <a:xfrm>
              <a:off x="1668" y="3486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A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굴림" charset="-127"/>
                <a:cs typeface="+mn-cs"/>
              </a:endParaRPr>
            </a:p>
          </p:txBody>
        </p:sp>
      </p:grpSp>
      <p:grpSp>
        <p:nvGrpSpPr>
          <p:cNvPr id="4" name="Group 447"/>
          <p:cNvGrpSpPr>
            <a:grpSpLocks/>
          </p:cNvGrpSpPr>
          <p:nvPr/>
        </p:nvGrpSpPr>
        <p:grpSpPr bwMode="auto">
          <a:xfrm>
            <a:off x="2728913" y="3044825"/>
            <a:ext cx="5991225" cy="466725"/>
            <a:chOff x="1719" y="2281"/>
            <a:chExt cx="3774" cy="294"/>
          </a:xfrm>
        </p:grpSpPr>
        <p:sp>
          <p:nvSpPr>
            <p:cNvPr id="93499" name="Rectangle 350"/>
            <p:cNvSpPr>
              <a:spLocks noChangeArrowheads="1"/>
            </p:cNvSpPr>
            <p:nvPr/>
          </p:nvSpPr>
          <p:spPr bwMode="auto">
            <a:xfrm>
              <a:off x="1719" y="228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00" name="Rectangle 351"/>
            <p:cNvSpPr>
              <a:spLocks noChangeArrowheads="1"/>
            </p:cNvSpPr>
            <p:nvPr/>
          </p:nvSpPr>
          <p:spPr bwMode="auto">
            <a:xfrm>
              <a:off x="2010" y="228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01" name="Rectangle 352"/>
            <p:cNvSpPr>
              <a:spLocks noChangeArrowheads="1"/>
            </p:cNvSpPr>
            <p:nvPr/>
          </p:nvSpPr>
          <p:spPr bwMode="auto">
            <a:xfrm>
              <a:off x="2300" y="228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02" name="Rectangle 353"/>
            <p:cNvSpPr>
              <a:spLocks noChangeArrowheads="1"/>
            </p:cNvSpPr>
            <p:nvPr/>
          </p:nvSpPr>
          <p:spPr bwMode="auto">
            <a:xfrm>
              <a:off x="2590" y="228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03" name="Rectangle 354"/>
            <p:cNvSpPr>
              <a:spLocks noChangeArrowheads="1"/>
            </p:cNvSpPr>
            <p:nvPr/>
          </p:nvSpPr>
          <p:spPr bwMode="auto">
            <a:xfrm>
              <a:off x="2883" y="228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04" name="Rectangle 355"/>
            <p:cNvSpPr>
              <a:spLocks noChangeArrowheads="1"/>
            </p:cNvSpPr>
            <p:nvPr/>
          </p:nvSpPr>
          <p:spPr bwMode="auto">
            <a:xfrm>
              <a:off x="3171" y="228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05" name="Rectangle 356"/>
            <p:cNvSpPr>
              <a:spLocks noChangeArrowheads="1"/>
            </p:cNvSpPr>
            <p:nvPr/>
          </p:nvSpPr>
          <p:spPr bwMode="auto">
            <a:xfrm>
              <a:off x="3461" y="228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06" name="Rectangle 357"/>
            <p:cNvSpPr>
              <a:spLocks noChangeArrowheads="1"/>
            </p:cNvSpPr>
            <p:nvPr/>
          </p:nvSpPr>
          <p:spPr bwMode="auto">
            <a:xfrm>
              <a:off x="3751" y="228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07" name="Rectangle 358"/>
            <p:cNvSpPr>
              <a:spLocks noChangeArrowheads="1"/>
            </p:cNvSpPr>
            <p:nvPr/>
          </p:nvSpPr>
          <p:spPr bwMode="auto">
            <a:xfrm>
              <a:off x="4041" y="228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08" name="Rectangle 359"/>
            <p:cNvSpPr>
              <a:spLocks noChangeArrowheads="1"/>
            </p:cNvSpPr>
            <p:nvPr/>
          </p:nvSpPr>
          <p:spPr bwMode="auto">
            <a:xfrm>
              <a:off x="4332" y="228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09" name="Rectangle 360"/>
            <p:cNvSpPr>
              <a:spLocks noChangeArrowheads="1"/>
            </p:cNvSpPr>
            <p:nvPr/>
          </p:nvSpPr>
          <p:spPr bwMode="auto">
            <a:xfrm>
              <a:off x="4622" y="228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10" name="Rectangle 361"/>
            <p:cNvSpPr>
              <a:spLocks noChangeArrowheads="1"/>
            </p:cNvSpPr>
            <p:nvPr/>
          </p:nvSpPr>
          <p:spPr bwMode="auto">
            <a:xfrm>
              <a:off x="4913" y="228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511" name="Rectangle 362"/>
            <p:cNvSpPr>
              <a:spLocks noChangeArrowheads="1"/>
            </p:cNvSpPr>
            <p:nvPr/>
          </p:nvSpPr>
          <p:spPr bwMode="auto">
            <a:xfrm>
              <a:off x="5203" y="2281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93512" name="Group 363"/>
            <p:cNvGrpSpPr>
              <a:grpSpLocks/>
            </p:cNvGrpSpPr>
            <p:nvPr/>
          </p:nvGrpSpPr>
          <p:grpSpPr bwMode="auto">
            <a:xfrm>
              <a:off x="1719" y="2285"/>
              <a:ext cx="3774" cy="290"/>
              <a:chOff x="1636" y="3454"/>
              <a:chExt cx="3774" cy="290"/>
            </a:xfrm>
          </p:grpSpPr>
          <p:sp>
            <p:nvSpPr>
              <p:cNvPr id="93514" name="Rectangle 364"/>
              <p:cNvSpPr>
                <a:spLocks noChangeArrowheads="1"/>
              </p:cNvSpPr>
              <p:nvPr/>
            </p:nvSpPr>
            <p:spPr bwMode="auto">
              <a:xfrm>
                <a:off x="1636" y="3454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515" name="Rectangle 365"/>
              <p:cNvSpPr>
                <a:spLocks noChangeArrowheads="1"/>
              </p:cNvSpPr>
              <p:nvPr/>
            </p:nvSpPr>
            <p:spPr bwMode="auto">
              <a:xfrm>
                <a:off x="1927" y="3454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516" name="Rectangle 366"/>
              <p:cNvSpPr>
                <a:spLocks noChangeArrowheads="1"/>
              </p:cNvSpPr>
              <p:nvPr/>
            </p:nvSpPr>
            <p:spPr bwMode="auto">
              <a:xfrm>
                <a:off x="2217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517" name="Rectangle 367"/>
              <p:cNvSpPr>
                <a:spLocks noChangeArrowheads="1"/>
              </p:cNvSpPr>
              <p:nvPr/>
            </p:nvSpPr>
            <p:spPr bwMode="auto">
              <a:xfrm>
                <a:off x="2507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518" name="Rectangle 368"/>
              <p:cNvSpPr>
                <a:spLocks noChangeArrowheads="1"/>
              </p:cNvSpPr>
              <p:nvPr/>
            </p:nvSpPr>
            <p:spPr bwMode="auto">
              <a:xfrm>
                <a:off x="2800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519" name="Rectangle 369"/>
              <p:cNvSpPr>
                <a:spLocks noChangeArrowheads="1"/>
              </p:cNvSpPr>
              <p:nvPr/>
            </p:nvSpPr>
            <p:spPr bwMode="auto">
              <a:xfrm>
                <a:off x="3088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520" name="Rectangle 370"/>
              <p:cNvSpPr>
                <a:spLocks noChangeArrowheads="1"/>
              </p:cNvSpPr>
              <p:nvPr/>
            </p:nvSpPr>
            <p:spPr bwMode="auto">
              <a:xfrm>
                <a:off x="3378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521" name="Rectangle 371"/>
              <p:cNvSpPr>
                <a:spLocks noChangeArrowheads="1"/>
              </p:cNvSpPr>
              <p:nvPr/>
            </p:nvSpPr>
            <p:spPr bwMode="auto">
              <a:xfrm>
                <a:off x="3668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522" name="Rectangle 372"/>
              <p:cNvSpPr>
                <a:spLocks noChangeArrowheads="1"/>
              </p:cNvSpPr>
              <p:nvPr/>
            </p:nvSpPr>
            <p:spPr bwMode="auto">
              <a:xfrm>
                <a:off x="3958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523" name="Rectangle 373"/>
              <p:cNvSpPr>
                <a:spLocks noChangeArrowheads="1"/>
              </p:cNvSpPr>
              <p:nvPr/>
            </p:nvSpPr>
            <p:spPr bwMode="auto">
              <a:xfrm>
                <a:off x="4249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524" name="Rectangle 374"/>
              <p:cNvSpPr>
                <a:spLocks noChangeArrowheads="1"/>
              </p:cNvSpPr>
              <p:nvPr/>
            </p:nvSpPr>
            <p:spPr bwMode="auto">
              <a:xfrm>
                <a:off x="4539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525" name="Rectangle 375"/>
              <p:cNvSpPr>
                <a:spLocks noChangeArrowheads="1"/>
              </p:cNvSpPr>
              <p:nvPr/>
            </p:nvSpPr>
            <p:spPr bwMode="auto">
              <a:xfrm>
                <a:off x="4830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526" name="Rectangle 376"/>
              <p:cNvSpPr>
                <a:spLocks noChangeArrowheads="1"/>
              </p:cNvSpPr>
              <p:nvPr/>
            </p:nvSpPr>
            <p:spPr bwMode="auto">
              <a:xfrm>
                <a:off x="5120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527" name="Text Box 377"/>
              <p:cNvSpPr txBox="1">
                <a:spLocks noChangeArrowheads="1"/>
              </p:cNvSpPr>
              <p:nvPr/>
            </p:nvSpPr>
            <p:spPr bwMode="auto">
              <a:xfrm>
                <a:off x="1668" y="3486"/>
                <a:ext cx="21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굴림" charset="-127"/>
                    <a:cs typeface="+mn-cs"/>
                  </a:rPr>
                  <a:t>B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endParaRPr>
              </a:p>
            </p:txBody>
          </p:sp>
        </p:grpSp>
        <p:sp>
          <p:nvSpPr>
            <p:cNvPr id="93513" name="Text Box 379"/>
            <p:cNvSpPr txBox="1">
              <a:spLocks noChangeArrowheads="1"/>
            </p:cNvSpPr>
            <p:nvPr/>
          </p:nvSpPr>
          <p:spPr bwMode="auto">
            <a:xfrm>
              <a:off x="2048" y="2316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A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6" name="Group 448"/>
          <p:cNvGrpSpPr>
            <a:grpSpLocks/>
          </p:cNvGrpSpPr>
          <p:nvPr/>
        </p:nvGrpSpPr>
        <p:grpSpPr bwMode="auto">
          <a:xfrm>
            <a:off x="2728913" y="3044825"/>
            <a:ext cx="5991225" cy="466725"/>
            <a:chOff x="1719" y="2523"/>
            <a:chExt cx="3774" cy="294"/>
          </a:xfrm>
        </p:grpSpPr>
        <p:sp>
          <p:nvSpPr>
            <p:cNvPr id="93468" name="Rectangle 415"/>
            <p:cNvSpPr>
              <a:spLocks noChangeArrowheads="1"/>
            </p:cNvSpPr>
            <p:nvPr/>
          </p:nvSpPr>
          <p:spPr bwMode="auto">
            <a:xfrm>
              <a:off x="1719" y="2523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69" name="Rectangle 416"/>
            <p:cNvSpPr>
              <a:spLocks noChangeArrowheads="1"/>
            </p:cNvSpPr>
            <p:nvPr/>
          </p:nvSpPr>
          <p:spPr bwMode="auto">
            <a:xfrm>
              <a:off x="2010" y="2523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70" name="Rectangle 417"/>
            <p:cNvSpPr>
              <a:spLocks noChangeArrowheads="1"/>
            </p:cNvSpPr>
            <p:nvPr/>
          </p:nvSpPr>
          <p:spPr bwMode="auto">
            <a:xfrm>
              <a:off x="2300" y="2523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71" name="Rectangle 418"/>
            <p:cNvSpPr>
              <a:spLocks noChangeArrowheads="1"/>
            </p:cNvSpPr>
            <p:nvPr/>
          </p:nvSpPr>
          <p:spPr bwMode="auto">
            <a:xfrm>
              <a:off x="2590" y="2523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72" name="Rectangle 419"/>
            <p:cNvSpPr>
              <a:spLocks noChangeArrowheads="1"/>
            </p:cNvSpPr>
            <p:nvPr/>
          </p:nvSpPr>
          <p:spPr bwMode="auto">
            <a:xfrm>
              <a:off x="2883" y="2523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73" name="Rectangle 420"/>
            <p:cNvSpPr>
              <a:spLocks noChangeArrowheads="1"/>
            </p:cNvSpPr>
            <p:nvPr/>
          </p:nvSpPr>
          <p:spPr bwMode="auto">
            <a:xfrm>
              <a:off x="3171" y="2523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74" name="Rectangle 421"/>
            <p:cNvSpPr>
              <a:spLocks noChangeArrowheads="1"/>
            </p:cNvSpPr>
            <p:nvPr/>
          </p:nvSpPr>
          <p:spPr bwMode="auto">
            <a:xfrm>
              <a:off x="3461" y="2523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75" name="Rectangle 422"/>
            <p:cNvSpPr>
              <a:spLocks noChangeArrowheads="1"/>
            </p:cNvSpPr>
            <p:nvPr/>
          </p:nvSpPr>
          <p:spPr bwMode="auto">
            <a:xfrm>
              <a:off x="3751" y="2523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76" name="Rectangle 423"/>
            <p:cNvSpPr>
              <a:spLocks noChangeArrowheads="1"/>
            </p:cNvSpPr>
            <p:nvPr/>
          </p:nvSpPr>
          <p:spPr bwMode="auto">
            <a:xfrm>
              <a:off x="4041" y="2523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77" name="Rectangle 424"/>
            <p:cNvSpPr>
              <a:spLocks noChangeArrowheads="1"/>
            </p:cNvSpPr>
            <p:nvPr/>
          </p:nvSpPr>
          <p:spPr bwMode="auto">
            <a:xfrm>
              <a:off x="4332" y="2523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78" name="Rectangle 425"/>
            <p:cNvSpPr>
              <a:spLocks noChangeArrowheads="1"/>
            </p:cNvSpPr>
            <p:nvPr/>
          </p:nvSpPr>
          <p:spPr bwMode="auto">
            <a:xfrm>
              <a:off x="4622" y="2523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79" name="Rectangle 426"/>
            <p:cNvSpPr>
              <a:spLocks noChangeArrowheads="1"/>
            </p:cNvSpPr>
            <p:nvPr/>
          </p:nvSpPr>
          <p:spPr bwMode="auto">
            <a:xfrm>
              <a:off x="4913" y="2523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80" name="Rectangle 427"/>
            <p:cNvSpPr>
              <a:spLocks noChangeArrowheads="1"/>
            </p:cNvSpPr>
            <p:nvPr/>
          </p:nvSpPr>
          <p:spPr bwMode="auto">
            <a:xfrm>
              <a:off x="5203" y="2523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93481" name="Group 428"/>
            <p:cNvGrpSpPr>
              <a:grpSpLocks/>
            </p:cNvGrpSpPr>
            <p:nvPr/>
          </p:nvGrpSpPr>
          <p:grpSpPr bwMode="auto">
            <a:xfrm>
              <a:off x="1719" y="2527"/>
              <a:ext cx="3774" cy="290"/>
              <a:chOff x="1636" y="3454"/>
              <a:chExt cx="3774" cy="290"/>
            </a:xfrm>
          </p:grpSpPr>
          <p:sp>
            <p:nvSpPr>
              <p:cNvPr id="93485" name="Rectangle 429"/>
              <p:cNvSpPr>
                <a:spLocks noChangeArrowheads="1"/>
              </p:cNvSpPr>
              <p:nvPr/>
            </p:nvSpPr>
            <p:spPr bwMode="auto">
              <a:xfrm>
                <a:off x="1636" y="3454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86" name="Rectangle 430"/>
              <p:cNvSpPr>
                <a:spLocks noChangeArrowheads="1"/>
              </p:cNvSpPr>
              <p:nvPr/>
            </p:nvSpPr>
            <p:spPr bwMode="auto">
              <a:xfrm>
                <a:off x="1927" y="3454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87" name="Rectangle 431"/>
              <p:cNvSpPr>
                <a:spLocks noChangeArrowheads="1"/>
              </p:cNvSpPr>
              <p:nvPr/>
            </p:nvSpPr>
            <p:spPr bwMode="auto">
              <a:xfrm>
                <a:off x="2217" y="3454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88" name="Rectangle 432"/>
              <p:cNvSpPr>
                <a:spLocks noChangeArrowheads="1"/>
              </p:cNvSpPr>
              <p:nvPr/>
            </p:nvSpPr>
            <p:spPr bwMode="auto">
              <a:xfrm>
                <a:off x="2507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89" name="Rectangle 433"/>
              <p:cNvSpPr>
                <a:spLocks noChangeArrowheads="1"/>
              </p:cNvSpPr>
              <p:nvPr/>
            </p:nvSpPr>
            <p:spPr bwMode="auto">
              <a:xfrm>
                <a:off x="2800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90" name="Rectangle 434"/>
              <p:cNvSpPr>
                <a:spLocks noChangeArrowheads="1"/>
              </p:cNvSpPr>
              <p:nvPr/>
            </p:nvSpPr>
            <p:spPr bwMode="auto">
              <a:xfrm>
                <a:off x="3088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91" name="Rectangle 435"/>
              <p:cNvSpPr>
                <a:spLocks noChangeArrowheads="1"/>
              </p:cNvSpPr>
              <p:nvPr/>
            </p:nvSpPr>
            <p:spPr bwMode="auto">
              <a:xfrm>
                <a:off x="3378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92" name="Rectangle 436"/>
              <p:cNvSpPr>
                <a:spLocks noChangeArrowheads="1"/>
              </p:cNvSpPr>
              <p:nvPr/>
            </p:nvSpPr>
            <p:spPr bwMode="auto">
              <a:xfrm>
                <a:off x="3668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93" name="Rectangle 437"/>
              <p:cNvSpPr>
                <a:spLocks noChangeArrowheads="1"/>
              </p:cNvSpPr>
              <p:nvPr/>
            </p:nvSpPr>
            <p:spPr bwMode="auto">
              <a:xfrm>
                <a:off x="3958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94" name="Rectangle 438"/>
              <p:cNvSpPr>
                <a:spLocks noChangeArrowheads="1"/>
              </p:cNvSpPr>
              <p:nvPr/>
            </p:nvSpPr>
            <p:spPr bwMode="auto">
              <a:xfrm>
                <a:off x="4249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95" name="Rectangle 439"/>
              <p:cNvSpPr>
                <a:spLocks noChangeArrowheads="1"/>
              </p:cNvSpPr>
              <p:nvPr/>
            </p:nvSpPr>
            <p:spPr bwMode="auto">
              <a:xfrm>
                <a:off x="4539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96" name="Rectangle 440"/>
              <p:cNvSpPr>
                <a:spLocks noChangeArrowheads="1"/>
              </p:cNvSpPr>
              <p:nvPr/>
            </p:nvSpPr>
            <p:spPr bwMode="auto">
              <a:xfrm>
                <a:off x="4830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97" name="Rectangle 441"/>
              <p:cNvSpPr>
                <a:spLocks noChangeArrowheads="1"/>
              </p:cNvSpPr>
              <p:nvPr/>
            </p:nvSpPr>
            <p:spPr bwMode="auto">
              <a:xfrm>
                <a:off x="5120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98" name="Text Box 442"/>
              <p:cNvSpPr txBox="1">
                <a:spLocks noChangeArrowheads="1"/>
              </p:cNvSpPr>
              <p:nvPr/>
            </p:nvSpPr>
            <p:spPr bwMode="auto">
              <a:xfrm>
                <a:off x="1668" y="3486"/>
                <a:ext cx="220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굴림" charset="-127"/>
                    <a:cs typeface="+mn-cs"/>
                  </a:rPr>
                  <a:t>C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endParaRPr>
              </a:p>
            </p:txBody>
          </p:sp>
        </p:grpSp>
        <p:sp>
          <p:nvSpPr>
            <p:cNvPr id="93482" name="Text Box 443"/>
            <p:cNvSpPr txBox="1">
              <a:spLocks noChangeArrowheads="1"/>
            </p:cNvSpPr>
            <p:nvPr/>
          </p:nvSpPr>
          <p:spPr bwMode="auto">
            <a:xfrm>
              <a:off x="2048" y="2558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B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83" name="Text Box 444"/>
            <p:cNvSpPr txBox="1">
              <a:spLocks noChangeArrowheads="1"/>
            </p:cNvSpPr>
            <p:nvPr/>
          </p:nvSpPr>
          <p:spPr bwMode="auto">
            <a:xfrm>
              <a:off x="2401" y="2547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84" name="Text Box 445"/>
            <p:cNvSpPr txBox="1">
              <a:spLocks noChangeArrowheads="1"/>
            </p:cNvSpPr>
            <p:nvPr/>
          </p:nvSpPr>
          <p:spPr bwMode="auto">
            <a:xfrm>
              <a:off x="2348" y="2558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A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8" name="Group 458"/>
          <p:cNvGrpSpPr>
            <a:grpSpLocks/>
          </p:cNvGrpSpPr>
          <p:nvPr/>
        </p:nvGrpSpPr>
        <p:grpSpPr bwMode="auto">
          <a:xfrm>
            <a:off x="2728913" y="3044825"/>
            <a:ext cx="5991225" cy="460375"/>
            <a:chOff x="1719" y="2595"/>
            <a:chExt cx="3774" cy="290"/>
          </a:xfrm>
        </p:grpSpPr>
        <p:grpSp>
          <p:nvGrpSpPr>
            <p:cNvPr id="93452" name="Group 395"/>
            <p:cNvGrpSpPr>
              <a:grpSpLocks/>
            </p:cNvGrpSpPr>
            <p:nvPr/>
          </p:nvGrpSpPr>
          <p:grpSpPr bwMode="auto">
            <a:xfrm>
              <a:off x="1719" y="2595"/>
              <a:ext cx="3774" cy="290"/>
              <a:chOff x="1636" y="3454"/>
              <a:chExt cx="3774" cy="290"/>
            </a:xfrm>
          </p:grpSpPr>
          <p:sp>
            <p:nvSpPr>
              <p:cNvPr id="93454" name="Rectangle 396"/>
              <p:cNvSpPr>
                <a:spLocks noChangeArrowheads="1"/>
              </p:cNvSpPr>
              <p:nvPr/>
            </p:nvSpPr>
            <p:spPr bwMode="auto">
              <a:xfrm>
                <a:off x="1636" y="3454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55" name="Rectangle 397"/>
              <p:cNvSpPr>
                <a:spLocks noChangeArrowheads="1"/>
              </p:cNvSpPr>
              <p:nvPr/>
            </p:nvSpPr>
            <p:spPr bwMode="auto">
              <a:xfrm>
                <a:off x="1927" y="3454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굴림" charset="-127"/>
                    <a:cs typeface="+mn-cs"/>
                  </a:rPr>
                  <a:t>C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56" name="Rectangle 398"/>
              <p:cNvSpPr>
                <a:spLocks noChangeArrowheads="1"/>
              </p:cNvSpPr>
              <p:nvPr/>
            </p:nvSpPr>
            <p:spPr bwMode="auto">
              <a:xfrm>
                <a:off x="2217" y="3454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굴림" charset="-127"/>
                    <a:cs typeface="+mn-cs"/>
                  </a:rPr>
                  <a:t>B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57" name="Rectangle 399"/>
              <p:cNvSpPr>
                <a:spLocks noChangeArrowheads="1"/>
              </p:cNvSpPr>
              <p:nvPr/>
            </p:nvSpPr>
            <p:spPr bwMode="auto">
              <a:xfrm>
                <a:off x="2507" y="3454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58" name="Rectangle 400"/>
              <p:cNvSpPr>
                <a:spLocks noChangeArrowheads="1"/>
              </p:cNvSpPr>
              <p:nvPr/>
            </p:nvSpPr>
            <p:spPr bwMode="auto">
              <a:xfrm>
                <a:off x="2800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59" name="Rectangle 401"/>
              <p:cNvSpPr>
                <a:spLocks noChangeArrowheads="1"/>
              </p:cNvSpPr>
              <p:nvPr/>
            </p:nvSpPr>
            <p:spPr bwMode="auto">
              <a:xfrm>
                <a:off x="3088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60" name="Rectangle 402"/>
              <p:cNvSpPr>
                <a:spLocks noChangeArrowheads="1"/>
              </p:cNvSpPr>
              <p:nvPr/>
            </p:nvSpPr>
            <p:spPr bwMode="auto">
              <a:xfrm>
                <a:off x="3378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61" name="Rectangle 403"/>
              <p:cNvSpPr>
                <a:spLocks noChangeArrowheads="1"/>
              </p:cNvSpPr>
              <p:nvPr/>
            </p:nvSpPr>
            <p:spPr bwMode="auto">
              <a:xfrm>
                <a:off x="3668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62" name="Rectangle 404"/>
              <p:cNvSpPr>
                <a:spLocks noChangeArrowheads="1"/>
              </p:cNvSpPr>
              <p:nvPr/>
            </p:nvSpPr>
            <p:spPr bwMode="auto">
              <a:xfrm>
                <a:off x="3958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63" name="Rectangle 405"/>
              <p:cNvSpPr>
                <a:spLocks noChangeArrowheads="1"/>
              </p:cNvSpPr>
              <p:nvPr/>
            </p:nvSpPr>
            <p:spPr bwMode="auto">
              <a:xfrm>
                <a:off x="4249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64" name="Rectangle 406"/>
              <p:cNvSpPr>
                <a:spLocks noChangeArrowheads="1"/>
              </p:cNvSpPr>
              <p:nvPr/>
            </p:nvSpPr>
            <p:spPr bwMode="auto">
              <a:xfrm>
                <a:off x="4539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65" name="Rectangle 407"/>
              <p:cNvSpPr>
                <a:spLocks noChangeArrowheads="1"/>
              </p:cNvSpPr>
              <p:nvPr/>
            </p:nvSpPr>
            <p:spPr bwMode="auto">
              <a:xfrm>
                <a:off x="4830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66" name="Rectangle 408"/>
              <p:cNvSpPr>
                <a:spLocks noChangeArrowheads="1"/>
              </p:cNvSpPr>
              <p:nvPr/>
            </p:nvSpPr>
            <p:spPr bwMode="auto">
              <a:xfrm>
                <a:off x="5120" y="3454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67" name="Text Box 409"/>
              <p:cNvSpPr txBox="1">
                <a:spLocks noChangeArrowheads="1"/>
              </p:cNvSpPr>
              <p:nvPr/>
            </p:nvSpPr>
            <p:spPr bwMode="auto">
              <a:xfrm>
                <a:off x="1668" y="3486"/>
                <a:ext cx="220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굴림" charset="-127"/>
                    <a:cs typeface="+mn-cs"/>
                  </a:rPr>
                  <a:t>D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endParaRPr>
              </a:p>
            </p:txBody>
          </p:sp>
        </p:grpSp>
        <p:sp>
          <p:nvSpPr>
            <p:cNvPr id="93453" name="Text Box 455"/>
            <p:cNvSpPr txBox="1">
              <a:spLocks noChangeArrowheads="1"/>
            </p:cNvSpPr>
            <p:nvPr/>
          </p:nvSpPr>
          <p:spPr bwMode="auto">
            <a:xfrm>
              <a:off x="2620" y="2620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A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10" name="Group 459"/>
          <p:cNvGrpSpPr>
            <a:grpSpLocks/>
          </p:cNvGrpSpPr>
          <p:nvPr/>
        </p:nvGrpSpPr>
        <p:grpSpPr bwMode="auto">
          <a:xfrm>
            <a:off x="2728913" y="3044825"/>
            <a:ext cx="5991225" cy="460375"/>
            <a:chOff x="1719" y="2906"/>
            <a:chExt cx="3774" cy="290"/>
          </a:xfrm>
        </p:grpSpPr>
        <p:sp>
          <p:nvSpPr>
            <p:cNvPr id="93433" name="Rectangle 382"/>
            <p:cNvSpPr>
              <a:spLocks noChangeArrowheads="1"/>
            </p:cNvSpPr>
            <p:nvPr/>
          </p:nvSpPr>
          <p:spPr bwMode="auto">
            <a:xfrm>
              <a:off x="1719" y="2906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34" name="Rectangle 383"/>
            <p:cNvSpPr>
              <a:spLocks noChangeArrowheads="1"/>
            </p:cNvSpPr>
            <p:nvPr/>
          </p:nvSpPr>
          <p:spPr bwMode="auto">
            <a:xfrm>
              <a:off x="2010" y="2906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35" name="Rectangle 384"/>
            <p:cNvSpPr>
              <a:spLocks noChangeArrowheads="1"/>
            </p:cNvSpPr>
            <p:nvPr/>
          </p:nvSpPr>
          <p:spPr bwMode="auto">
            <a:xfrm>
              <a:off x="2300" y="2906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36" name="Rectangle 385"/>
            <p:cNvSpPr>
              <a:spLocks noChangeArrowheads="1"/>
            </p:cNvSpPr>
            <p:nvPr/>
          </p:nvSpPr>
          <p:spPr bwMode="auto">
            <a:xfrm>
              <a:off x="2590" y="2906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37" name="Rectangle 386"/>
            <p:cNvSpPr>
              <a:spLocks noChangeArrowheads="1"/>
            </p:cNvSpPr>
            <p:nvPr/>
          </p:nvSpPr>
          <p:spPr bwMode="auto">
            <a:xfrm>
              <a:off x="2883" y="2906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38" name="Rectangle 387"/>
            <p:cNvSpPr>
              <a:spLocks noChangeArrowheads="1"/>
            </p:cNvSpPr>
            <p:nvPr/>
          </p:nvSpPr>
          <p:spPr bwMode="auto">
            <a:xfrm>
              <a:off x="3171" y="2906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39" name="Rectangle 388"/>
            <p:cNvSpPr>
              <a:spLocks noChangeArrowheads="1"/>
            </p:cNvSpPr>
            <p:nvPr/>
          </p:nvSpPr>
          <p:spPr bwMode="auto">
            <a:xfrm>
              <a:off x="3461" y="2906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40" name="Rectangle 389"/>
            <p:cNvSpPr>
              <a:spLocks noChangeArrowheads="1"/>
            </p:cNvSpPr>
            <p:nvPr/>
          </p:nvSpPr>
          <p:spPr bwMode="auto">
            <a:xfrm>
              <a:off x="3751" y="2906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41" name="Rectangle 390"/>
            <p:cNvSpPr>
              <a:spLocks noChangeArrowheads="1"/>
            </p:cNvSpPr>
            <p:nvPr/>
          </p:nvSpPr>
          <p:spPr bwMode="auto">
            <a:xfrm>
              <a:off x="4041" y="2906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42" name="Rectangle 391"/>
            <p:cNvSpPr>
              <a:spLocks noChangeArrowheads="1"/>
            </p:cNvSpPr>
            <p:nvPr/>
          </p:nvSpPr>
          <p:spPr bwMode="auto">
            <a:xfrm>
              <a:off x="4332" y="2906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43" name="Rectangle 392"/>
            <p:cNvSpPr>
              <a:spLocks noChangeArrowheads="1"/>
            </p:cNvSpPr>
            <p:nvPr/>
          </p:nvSpPr>
          <p:spPr bwMode="auto">
            <a:xfrm>
              <a:off x="4622" y="2906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44" name="Rectangle 393"/>
            <p:cNvSpPr>
              <a:spLocks noChangeArrowheads="1"/>
            </p:cNvSpPr>
            <p:nvPr/>
          </p:nvSpPr>
          <p:spPr bwMode="auto">
            <a:xfrm>
              <a:off x="4913" y="2906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45" name="Rectangle 394"/>
            <p:cNvSpPr>
              <a:spLocks noChangeArrowheads="1"/>
            </p:cNvSpPr>
            <p:nvPr/>
          </p:nvSpPr>
          <p:spPr bwMode="auto">
            <a:xfrm>
              <a:off x="5203" y="2906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46" name="Text Box 410"/>
            <p:cNvSpPr txBox="1">
              <a:spLocks noChangeArrowheads="1"/>
            </p:cNvSpPr>
            <p:nvPr/>
          </p:nvSpPr>
          <p:spPr bwMode="auto">
            <a:xfrm>
              <a:off x="2033" y="2934"/>
              <a:ext cx="22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D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47" name="Text Box 411"/>
            <p:cNvSpPr txBox="1">
              <a:spLocks noChangeArrowheads="1"/>
            </p:cNvSpPr>
            <p:nvPr/>
          </p:nvSpPr>
          <p:spPr bwMode="auto">
            <a:xfrm>
              <a:off x="2401" y="2930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48" name="Text Box 412"/>
            <p:cNvSpPr txBox="1">
              <a:spLocks noChangeArrowheads="1"/>
            </p:cNvSpPr>
            <p:nvPr/>
          </p:nvSpPr>
          <p:spPr bwMode="auto">
            <a:xfrm>
              <a:off x="2324" y="2934"/>
              <a:ext cx="22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C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49" name="Text Box 413"/>
            <p:cNvSpPr txBox="1">
              <a:spLocks noChangeArrowheads="1"/>
            </p:cNvSpPr>
            <p:nvPr/>
          </p:nvSpPr>
          <p:spPr bwMode="auto">
            <a:xfrm>
              <a:off x="2620" y="2934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B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50" name="Text Box 456"/>
            <p:cNvSpPr txBox="1">
              <a:spLocks noChangeArrowheads="1"/>
            </p:cNvSpPr>
            <p:nvPr/>
          </p:nvSpPr>
          <p:spPr bwMode="auto">
            <a:xfrm>
              <a:off x="1749" y="2934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E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451" name="Text Box 457"/>
            <p:cNvSpPr txBox="1">
              <a:spLocks noChangeArrowheads="1"/>
            </p:cNvSpPr>
            <p:nvPr/>
          </p:nvSpPr>
          <p:spPr bwMode="auto">
            <a:xfrm>
              <a:off x="2910" y="2934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A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11" name="Group 484"/>
          <p:cNvGrpSpPr>
            <a:grpSpLocks/>
          </p:cNvGrpSpPr>
          <p:nvPr/>
        </p:nvGrpSpPr>
        <p:grpSpPr bwMode="auto">
          <a:xfrm>
            <a:off x="2728913" y="3044825"/>
            <a:ext cx="5991225" cy="460375"/>
            <a:chOff x="1719" y="2644"/>
            <a:chExt cx="3774" cy="290"/>
          </a:xfrm>
        </p:grpSpPr>
        <p:grpSp>
          <p:nvGrpSpPr>
            <p:cNvPr id="93412" name="Group 460"/>
            <p:cNvGrpSpPr>
              <a:grpSpLocks/>
            </p:cNvGrpSpPr>
            <p:nvPr/>
          </p:nvGrpSpPr>
          <p:grpSpPr bwMode="auto">
            <a:xfrm>
              <a:off x="1719" y="2644"/>
              <a:ext cx="3774" cy="290"/>
              <a:chOff x="1719" y="2906"/>
              <a:chExt cx="3774" cy="290"/>
            </a:xfrm>
          </p:grpSpPr>
          <p:sp>
            <p:nvSpPr>
              <p:cNvPr id="93414" name="Rectangle 461"/>
              <p:cNvSpPr>
                <a:spLocks noChangeArrowheads="1"/>
              </p:cNvSpPr>
              <p:nvPr/>
            </p:nvSpPr>
            <p:spPr bwMode="auto">
              <a:xfrm>
                <a:off x="1719" y="2906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15" name="Rectangle 462"/>
              <p:cNvSpPr>
                <a:spLocks noChangeArrowheads="1"/>
              </p:cNvSpPr>
              <p:nvPr/>
            </p:nvSpPr>
            <p:spPr bwMode="auto">
              <a:xfrm>
                <a:off x="2010" y="2906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16" name="Rectangle 463"/>
              <p:cNvSpPr>
                <a:spLocks noChangeArrowheads="1"/>
              </p:cNvSpPr>
              <p:nvPr/>
            </p:nvSpPr>
            <p:spPr bwMode="auto">
              <a:xfrm>
                <a:off x="2300" y="2906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17" name="Rectangle 464"/>
              <p:cNvSpPr>
                <a:spLocks noChangeArrowheads="1"/>
              </p:cNvSpPr>
              <p:nvPr/>
            </p:nvSpPr>
            <p:spPr bwMode="auto">
              <a:xfrm>
                <a:off x="2590" y="2906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18" name="Rectangle 465"/>
              <p:cNvSpPr>
                <a:spLocks noChangeArrowheads="1"/>
              </p:cNvSpPr>
              <p:nvPr/>
            </p:nvSpPr>
            <p:spPr bwMode="auto">
              <a:xfrm>
                <a:off x="2883" y="2906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19" name="Rectangle 466"/>
              <p:cNvSpPr>
                <a:spLocks noChangeArrowheads="1"/>
              </p:cNvSpPr>
              <p:nvPr/>
            </p:nvSpPr>
            <p:spPr bwMode="auto">
              <a:xfrm>
                <a:off x="3171" y="2906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20" name="Rectangle 467"/>
              <p:cNvSpPr>
                <a:spLocks noChangeArrowheads="1"/>
              </p:cNvSpPr>
              <p:nvPr/>
            </p:nvSpPr>
            <p:spPr bwMode="auto">
              <a:xfrm>
                <a:off x="3461" y="2906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21" name="Rectangle 468"/>
              <p:cNvSpPr>
                <a:spLocks noChangeArrowheads="1"/>
              </p:cNvSpPr>
              <p:nvPr/>
            </p:nvSpPr>
            <p:spPr bwMode="auto">
              <a:xfrm>
                <a:off x="3751" y="2906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22" name="Rectangle 469"/>
              <p:cNvSpPr>
                <a:spLocks noChangeArrowheads="1"/>
              </p:cNvSpPr>
              <p:nvPr/>
            </p:nvSpPr>
            <p:spPr bwMode="auto">
              <a:xfrm>
                <a:off x="4041" y="2906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23" name="Rectangle 470"/>
              <p:cNvSpPr>
                <a:spLocks noChangeArrowheads="1"/>
              </p:cNvSpPr>
              <p:nvPr/>
            </p:nvSpPr>
            <p:spPr bwMode="auto">
              <a:xfrm>
                <a:off x="4332" y="2906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24" name="Rectangle 471"/>
              <p:cNvSpPr>
                <a:spLocks noChangeArrowheads="1"/>
              </p:cNvSpPr>
              <p:nvPr/>
            </p:nvSpPr>
            <p:spPr bwMode="auto">
              <a:xfrm>
                <a:off x="4622" y="2906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25" name="Rectangle 472"/>
              <p:cNvSpPr>
                <a:spLocks noChangeArrowheads="1"/>
              </p:cNvSpPr>
              <p:nvPr/>
            </p:nvSpPr>
            <p:spPr bwMode="auto">
              <a:xfrm>
                <a:off x="4913" y="2906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26" name="Rectangle 473"/>
              <p:cNvSpPr>
                <a:spLocks noChangeArrowheads="1"/>
              </p:cNvSpPr>
              <p:nvPr/>
            </p:nvSpPr>
            <p:spPr bwMode="auto">
              <a:xfrm>
                <a:off x="5203" y="2906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27" name="Text Box 474"/>
              <p:cNvSpPr txBox="1">
                <a:spLocks noChangeArrowheads="1"/>
              </p:cNvSpPr>
              <p:nvPr/>
            </p:nvSpPr>
            <p:spPr bwMode="auto">
              <a:xfrm>
                <a:off x="2033" y="2934"/>
                <a:ext cx="21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굴림" charset="-127"/>
                    <a:cs typeface="+mn-cs"/>
                  </a:rPr>
                  <a:t>E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28" name="Text Box 475"/>
              <p:cNvSpPr txBox="1">
                <a:spLocks noChangeArrowheads="1"/>
              </p:cNvSpPr>
              <p:nvPr/>
            </p:nvSpPr>
            <p:spPr bwMode="auto">
              <a:xfrm>
                <a:off x="2401" y="2930"/>
                <a:ext cx="11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29" name="Text Box 476"/>
              <p:cNvSpPr txBox="1">
                <a:spLocks noChangeArrowheads="1"/>
              </p:cNvSpPr>
              <p:nvPr/>
            </p:nvSpPr>
            <p:spPr bwMode="auto">
              <a:xfrm>
                <a:off x="2324" y="2934"/>
                <a:ext cx="220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굴림" charset="-127"/>
                    <a:cs typeface="+mn-cs"/>
                  </a:rPr>
                  <a:t>D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30" name="Text Box 477"/>
              <p:cNvSpPr txBox="1">
                <a:spLocks noChangeArrowheads="1"/>
              </p:cNvSpPr>
              <p:nvPr/>
            </p:nvSpPr>
            <p:spPr bwMode="auto">
              <a:xfrm>
                <a:off x="2620" y="2934"/>
                <a:ext cx="220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굴림" charset="-127"/>
                    <a:cs typeface="+mn-cs"/>
                  </a:rPr>
                  <a:t>C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31" name="Text Box 478"/>
              <p:cNvSpPr txBox="1">
                <a:spLocks noChangeArrowheads="1"/>
              </p:cNvSpPr>
              <p:nvPr/>
            </p:nvSpPr>
            <p:spPr bwMode="auto">
              <a:xfrm>
                <a:off x="1749" y="2934"/>
                <a:ext cx="204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굴림" charset="-127"/>
                    <a:cs typeface="+mn-cs"/>
                  </a:rPr>
                  <a:t>F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432" name="Text Box 479"/>
              <p:cNvSpPr txBox="1">
                <a:spLocks noChangeArrowheads="1"/>
              </p:cNvSpPr>
              <p:nvPr/>
            </p:nvSpPr>
            <p:spPr bwMode="auto">
              <a:xfrm>
                <a:off x="2910" y="2934"/>
                <a:ext cx="21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굴림" charset="-127"/>
                    <a:cs typeface="+mn-cs"/>
                  </a:rPr>
                  <a:t>B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93413" name="Text Box 481"/>
            <p:cNvSpPr txBox="1">
              <a:spLocks noChangeArrowheads="1"/>
            </p:cNvSpPr>
            <p:nvPr/>
          </p:nvSpPr>
          <p:spPr bwMode="auto">
            <a:xfrm>
              <a:off x="3200" y="2668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A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13" name="Group 508"/>
          <p:cNvGrpSpPr>
            <a:grpSpLocks/>
          </p:cNvGrpSpPr>
          <p:nvPr/>
        </p:nvGrpSpPr>
        <p:grpSpPr bwMode="auto">
          <a:xfrm>
            <a:off x="2728913" y="3044825"/>
            <a:ext cx="5991225" cy="460375"/>
            <a:chOff x="1719" y="3128"/>
            <a:chExt cx="3774" cy="290"/>
          </a:xfrm>
        </p:grpSpPr>
        <p:grpSp>
          <p:nvGrpSpPr>
            <p:cNvPr id="93389" name="Group 485"/>
            <p:cNvGrpSpPr>
              <a:grpSpLocks/>
            </p:cNvGrpSpPr>
            <p:nvPr/>
          </p:nvGrpSpPr>
          <p:grpSpPr bwMode="auto">
            <a:xfrm>
              <a:off x="1719" y="3128"/>
              <a:ext cx="3774" cy="290"/>
              <a:chOff x="1719" y="2644"/>
              <a:chExt cx="3774" cy="290"/>
            </a:xfrm>
          </p:grpSpPr>
          <p:grpSp>
            <p:nvGrpSpPr>
              <p:cNvPr id="93391" name="Group 486"/>
              <p:cNvGrpSpPr>
                <a:grpSpLocks/>
              </p:cNvGrpSpPr>
              <p:nvPr/>
            </p:nvGrpSpPr>
            <p:grpSpPr bwMode="auto">
              <a:xfrm>
                <a:off x="1719" y="2644"/>
                <a:ext cx="3774" cy="290"/>
                <a:chOff x="1719" y="2906"/>
                <a:chExt cx="3774" cy="290"/>
              </a:xfrm>
            </p:grpSpPr>
            <p:sp>
              <p:nvSpPr>
                <p:cNvPr id="93393" name="Rectangle 487"/>
                <p:cNvSpPr>
                  <a:spLocks noChangeArrowheads="1"/>
                </p:cNvSpPr>
                <p:nvPr/>
              </p:nvSpPr>
              <p:spPr bwMode="auto">
                <a:xfrm>
                  <a:off x="1719" y="2906"/>
                  <a:ext cx="290" cy="290"/>
                </a:xfrm>
                <a:prstGeom prst="rect">
                  <a:avLst/>
                </a:prstGeom>
                <a:solidFill>
                  <a:srgbClr val="FF99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394" name="Rectangle 488"/>
                <p:cNvSpPr>
                  <a:spLocks noChangeArrowheads="1"/>
                </p:cNvSpPr>
                <p:nvPr/>
              </p:nvSpPr>
              <p:spPr bwMode="auto">
                <a:xfrm>
                  <a:off x="2010" y="2906"/>
                  <a:ext cx="290" cy="290"/>
                </a:xfrm>
                <a:prstGeom prst="rect">
                  <a:avLst/>
                </a:prstGeom>
                <a:solidFill>
                  <a:srgbClr val="FF99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395" name="Rectangle 489"/>
                <p:cNvSpPr>
                  <a:spLocks noChangeArrowheads="1"/>
                </p:cNvSpPr>
                <p:nvPr/>
              </p:nvSpPr>
              <p:spPr bwMode="auto">
                <a:xfrm>
                  <a:off x="2300" y="2906"/>
                  <a:ext cx="290" cy="290"/>
                </a:xfrm>
                <a:prstGeom prst="rect">
                  <a:avLst/>
                </a:prstGeom>
                <a:solidFill>
                  <a:srgbClr val="FF99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396" name="Rectangle 490"/>
                <p:cNvSpPr>
                  <a:spLocks noChangeArrowheads="1"/>
                </p:cNvSpPr>
                <p:nvPr/>
              </p:nvSpPr>
              <p:spPr bwMode="auto">
                <a:xfrm>
                  <a:off x="2590" y="2906"/>
                  <a:ext cx="290" cy="290"/>
                </a:xfrm>
                <a:prstGeom prst="rect">
                  <a:avLst/>
                </a:prstGeom>
                <a:solidFill>
                  <a:srgbClr val="FF99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397" name="Rectangle 491"/>
                <p:cNvSpPr>
                  <a:spLocks noChangeArrowheads="1"/>
                </p:cNvSpPr>
                <p:nvPr/>
              </p:nvSpPr>
              <p:spPr bwMode="auto">
                <a:xfrm>
                  <a:off x="2883" y="2906"/>
                  <a:ext cx="290" cy="290"/>
                </a:xfrm>
                <a:prstGeom prst="rect">
                  <a:avLst/>
                </a:prstGeom>
                <a:solidFill>
                  <a:srgbClr val="FF99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398" name="Rectangle 492"/>
                <p:cNvSpPr>
                  <a:spLocks noChangeArrowheads="1"/>
                </p:cNvSpPr>
                <p:nvPr/>
              </p:nvSpPr>
              <p:spPr bwMode="auto">
                <a:xfrm>
                  <a:off x="3171" y="2906"/>
                  <a:ext cx="290" cy="290"/>
                </a:xfrm>
                <a:prstGeom prst="rect">
                  <a:avLst/>
                </a:prstGeom>
                <a:solidFill>
                  <a:srgbClr val="FF99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399" name="Rectangle 493"/>
                <p:cNvSpPr>
                  <a:spLocks noChangeArrowheads="1"/>
                </p:cNvSpPr>
                <p:nvPr/>
              </p:nvSpPr>
              <p:spPr bwMode="auto">
                <a:xfrm>
                  <a:off x="3461" y="2906"/>
                  <a:ext cx="290" cy="290"/>
                </a:xfrm>
                <a:prstGeom prst="rect">
                  <a:avLst/>
                </a:prstGeom>
                <a:solidFill>
                  <a:srgbClr val="FF99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400" name="Rectangle 494"/>
                <p:cNvSpPr>
                  <a:spLocks noChangeArrowheads="1"/>
                </p:cNvSpPr>
                <p:nvPr/>
              </p:nvSpPr>
              <p:spPr bwMode="auto">
                <a:xfrm>
                  <a:off x="3751" y="2906"/>
                  <a:ext cx="290" cy="29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401" name="Rectangle 495"/>
                <p:cNvSpPr>
                  <a:spLocks noChangeArrowheads="1"/>
                </p:cNvSpPr>
                <p:nvPr/>
              </p:nvSpPr>
              <p:spPr bwMode="auto">
                <a:xfrm>
                  <a:off x="4041" y="2906"/>
                  <a:ext cx="290" cy="29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402" name="Rectangle 496"/>
                <p:cNvSpPr>
                  <a:spLocks noChangeArrowheads="1"/>
                </p:cNvSpPr>
                <p:nvPr/>
              </p:nvSpPr>
              <p:spPr bwMode="auto">
                <a:xfrm>
                  <a:off x="4332" y="2906"/>
                  <a:ext cx="290" cy="29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403" name="Rectangle 497"/>
                <p:cNvSpPr>
                  <a:spLocks noChangeArrowheads="1"/>
                </p:cNvSpPr>
                <p:nvPr/>
              </p:nvSpPr>
              <p:spPr bwMode="auto">
                <a:xfrm>
                  <a:off x="4622" y="2906"/>
                  <a:ext cx="290" cy="29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404" name="Rectangle 498"/>
                <p:cNvSpPr>
                  <a:spLocks noChangeArrowheads="1"/>
                </p:cNvSpPr>
                <p:nvPr/>
              </p:nvSpPr>
              <p:spPr bwMode="auto">
                <a:xfrm>
                  <a:off x="4913" y="2906"/>
                  <a:ext cx="290" cy="29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405" name="Rectangle 499"/>
                <p:cNvSpPr>
                  <a:spLocks noChangeArrowheads="1"/>
                </p:cNvSpPr>
                <p:nvPr/>
              </p:nvSpPr>
              <p:spPr bwMode="auto">
                <a:xfrm>
                  <a:off x="5203" y="2906"/>
                  <a:ext cx="290" cy="29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406" name="Text Box 500"/>
                <p:cNvSpPr txBox="1">
                  <a:spLocks noChangeArrowheads="1"/>
                </p:cNvSpPr>
                <p:nvPr/>
              </p:nvSpPr>
              <p:spPr bwMode="auto">
                <a:xfrm>
                  <a:off x="2033" y="2934"/>
                  <a:ext cx="204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굴림" charset="-127"/>
                      <a:cs typeface="+mn-cs"/>
                    </a:rPr>
                    <a:t>F</a:t>
                  </a: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407" name="Text Box 501"/>
                <p:cNvSpPr txBox="1">
                  <a:spLocks noChangeArrowheads="1"/>
                </p:cNvSpPr>
                <p:nvPr/>
              </p:nvSpPr>
              <p:spPr bwMode="auto">
                <a:xfrm>
                  <a:off x="2401" y="2930"/>
                  <a:ext cx="116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408" name="Text Box 502"/>
                <p:cNvSpPr txBox="1">
                  <a:spLocks noChangeArrowheads="1"/>
                </p:cNvSpPr>
                <p:nvPr/>
              </p:nvSpPr>
              <p:spPr bwMode="auto">
                <a:xfrm>
                  <a:off x="2324" y="2934"/>
                  <a:ext cx="212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굴림" charset="-127"/>
                      <a:cs typeface="+mn-cs"/>
                    </a:rPr>
                    <a:t>E</a:t>
                  </a: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409" name="Text Box 503"/>
                <p:cNvSpPr txBox="1">
                  <a:spLocks noChangeArrowheads="1"/>
                </p:cNvSpPr>
                <p:nvPr/>
              </p:nvSpPr>
              <p:spPr bwMode="auto">
                <a:xfrm>
                  <a:off x="2620" y="2934"/>
                  <a:ext cx="220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굴림" charset="-127"/>
                      <a:cs typeface="+mn-cs"/>
                    </a:rPr>
                    <a:t>D</a:t>
                  </a: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410" name="Text Box 504"/>
                <p:cNvSpPr txBox="1">
                  <a:spLocks noChangeArrowheads="1"/>
                </p:cNvSpPr>
                <p:nvPr/>
              </p:nvSpPr>
              <p:spPr bwMode="auto">
                <a:xfrm>
                  <a:off x="1749" y="2934"/>
                  <a:ext cx="116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3411" name="Text Box 505"/>
                <p:cNvSpPr txBox="1">
                  <a:spLocks noChangeArrowheads="1"/>
                </p:cNvSpPr>
                <p:nvPr/>
              </p:nvSpPr>
              <p:spPr bwMode="auto">
                <a:xfrm>
                  <a:off x="2910" y="2934"/>
                  <a:ext cx="220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굴림" charset="-127"/>
                      <a:cs typeface="+mn-cs"/>
                    </a:rPr>
                    <a:t>C</a:t>
                  </a:r>
                  <a:endParaRPr kumimoji="0" lang="en-US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sp>
            <p:nvSpPr>
              <p:cNvPr id="93392" name="Text Box 506"/>
              <p:cNvSpPr txBox="1">
                <a:spLocks noChangeArrowheads="1"/>
              </p:cNvSpPr>
              <p:nvPr/>
            </p:nvSpPr>
            <p:spPr bwMode="auto">
              <a:xfrm>
                <a:off x="3200" y="2668"/>
                <a:ext cx="21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굴림" charset="-127"/>
                    <a:cs typeface="+mn-cs"/>
                  </a:rPr>
                  <a:t>B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93390" name="Text Box 507"/>
            <p:cNvSpPr txBox="1">
              <a:spLocks noChangeArrowheads="1"/>
            </p:cNvSpPr>
            <p:nvPr/>
          </p:nvSpPr>
          <p:spPr bwMode="auto">
            <a:xfrm>
              <a:off x="3509" y="3152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A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30" name="Group 596"/>
          <p:cNvGrpSpPr>
            <a:grpSpLocks/>
          </p:cNvGrpSpPr>
          <p:nvPr/>
        </p:nvGrpSpPr>
        <p:grpSpPr bwMode="auto">
          <a:xfrm>
            <a:off x="2728913" y="3044825"/>
            <a:ext cx="5991225" cy="460375"/>
            <a:chOff x="1719" y="2765"/>
            <a:chExt cx="3774" cy="290"/>
          </a:xfrm>
        </p:grpSpPr>
        <p:sp>
          <p:nvSpPr>
            <p:cNvPr id="93368" name="Rectangle 538"/>
            <p:cNvSpPr>
              <a:spLocks noChangeArrowheads="1"/>
            </p:cNvSpPr>
            <p:nvPr/>
          </p:nvSpPr>
          <p:spPr bwMode="auto">
            <a:xfrm>
              <a:off x="1719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69" name="Rectangle 539"/>
            <p:cNvSpPr>
              <a:spLocks noChangeArrowheads="1"/>
            </p:cNvSpPr>
            <p:nvPr/>
          </p:nvSpPr>
          <p:spPr bwMode="auto">
            <a:xfrm>
              <a:off x="2010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70" name="Rectangle 540"/>
            <p:cNvSpPr>
              <a:spLocks noChangeArrowheads="1"/>
            </p:cNvSpPr>
            <p:nvPr/>
          </p:nvSpPr>
          <p:spPr bwMode="auto">
            <a:xfrm>
              <a:off x="2300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71" name="Rectangle 541"/>
            <p:cNvSpPr>
              <a:spLocks noChangeArrowheads="1"/>
            </p:cNvSpPr>
            <p:nvPr/>
          </p:nvSpPr>
          <p:spPr bwMode="auto">
            <a:xfrm>
              <a:off x="2590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72" name="Rectangle 542"/>
            <p:cNvSpPr>
              <a:spLocks noChangeArrowheads="1"/>
            </p:cNvSpPr>
            <p:nvPr/>
          </p:nvSpPr>
          <p:spPr bwMode="auto">
            <a:xfrm>
              <a:off x="2883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73" name="Rectangle 543"/>
            <p:cNvSpPr>
              <a:spLocks noChangeArrowheads="1"/>
            </p:cNvSpPr>
            <p:nvPr/>
          </p:nvSpPr>
          <p:spPr bwMode="auto">
            <a:xfrm>
              <a:off x="3171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74" name="Rectangle 544"/>
            <p:cNvSpPr>
              <a:spLocks noChangeArrowheads="1"/>
            </p:cNvSpPr>
            <p:nvPr/>
          </p:nvSpPr>
          <p:spPr bwMode="auto">
            <a:xfrm>
              <a:off x="3461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75" name="Rectangle 545"/>
            <p:cNvSpPr>
              <a:spLocks noChangeArrowheads="1"/>
            </p:cNvSpPr>
            <p:nvPr/>
          </p:nvSpPr>
          <p:spPr bwMode="auto">
            <a:xfrm>
              <a:off x="3751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76" name="Rectangle 546"/>
            <p:cNvSpPr>
              <a:spLocks noChangeArrowheads="1"/>
            </p:cNvSpPr>
            <p:nvPr/>
          </p:nvSpPr>
          <p:spPr bwMode="auto">
            <a:xfrm>
              <a:off x="4041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77" name="Rectangle 547"/>
            <p:cNvSpPr>
              <a:spLocks noChangeArrowheads="1"/>
            </p:cNvSpPr>
            <p:nvPr/>
          </p:nvSpPr>
          <p:spPr bwMode="auto">
            <a:xfrm>
              <a:off x="4332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78" name="Rectangle 548"/>
            <p:cNvSpPr>
              <a:spLocks noChangeArrowheads="1"/>
            </p:cNvSpPr>
            <p:nvPr/>
          </p:nvSpPr>
          <p:spPr bwMode="auto">
            <a:xfrm>
              <a:off x="4622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79" name="Rectangle 549"/>
            <p:cNvSpPr>
              <a:spLocks noChangeArrowheads="1"/>
            </p:cNvSpPr>
            <p:nvPr/>
          </p:nvSpPr>
          <p:spPr bwMode="auto">
            <a:xfrm>
              <a:off x="4913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80" name="Rectangle 550"/>
            <p:cNvSpPr>
              <a:spLocks noChangeArrowheads="1"/>
            </p:cNvSpPr>
            <p:nvPr/>
          </p:nvSpPr>
          <p:spPr bwMode="auto">
            <a:xfrm>
              <a:off x="5203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81" name="Text Box 552"/>
            <p:cNvSpPr txBox="1">
              <a:spLocks noChangeArrowheads="1"/>
            </p:cNvSpPr>
            <p:nvPr/>
          </p:nvSpPr>
          <p:spPr bwMode="auto">
            <a:xfrm>
              <a:off x="2401" y="2789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82" name="Text Box 555"/>
            <p:cNvSpPr txBox="1">
              <a:spLocks noChangeArrowheads="1"/>
            </p:cNvSpPr>
            <p:nvPr/>
          </p:nvSpPr>
          <p:spPr bwMode="auto">
            <a:xfrm>
              <a:off x="1749" y="2793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83" name="Text Box 562"/>
            <p:cNvSpPr txBox="1">
              <a:spLocks noChangeArrowheads="1"/>
            </p:cNvSpPr>
            <p:nvPr/>
          </p:nvSpPr>
          <p:spPr bwMode="auto">
            <a:xfrm>
              <a:off x="5251" y="2789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A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84" name="Text Box 563"/>
            <p:cNvSpPr txBox="1">
              <a:spLocks noChangeArrowheads="1"/>
            </p:cNvSpPr>
            <p:nvPr/>
          </p:nvSpPr>
          <p:spPr bwMode="auto">
            <a:xfrm>
              <a:off x="3781" y="2789"/>
              <a:ext cx="20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F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85" name="Text Box 564"/>
            <p:cNvSpPr txBox="1">
              <a:spLocks noChangeArrowheads="1"/>
            </p:cNvSpPr>
            <p:nvPr/>
          </p:nvSpPr>
          <p:spPr bwMode="auto">
            <a:xfrm>
              <a:off x="4942" y="2789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B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86" name="Text Box 566"/>
            <p:cNvSpPr txBox="1">
              <a:spLocks noChangeArrowheads="1"/>
            </p:cNvSpPr>
            <p:nvPr/>
          </p:nvSpPr>
          <p:spPr bwMode="auto">
            <a:xfrm>
              <a:off x="4670" y="2789"/>
              <a:ext cx="22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C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87" name="Text Box 567"/>
            <p:cNvSpPr txBox="1">
              <a:spLocks noChangeArrowheads="1"/>
            </p:cNvSpPr>
            <p:nvPr/>
          </p:nvSpPr>
          <p:spPr bwMode="auto">
            <a:xfrm>
              <a:off x="4378" y="2789"/>
              <a:ext cx="22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D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88" name="Text Box 568"/>
            <p:cNvSpPr txBox="1">
              <a:spLocks noChangeArrowheads="1"/>
            </p:cNvSpPr>
            <p:nvPr/>
          </p:nvSpPr>
          <p:spPr bwMode="auto">
            <a:xfrm>
              <a:off x="4065" y="2789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E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31" name="Group 597"/>
          <p:cNvGrpSpPr>
            <a:grpSpLocks/>
          </p:cNvGrpSpPr>
          <p:nvPr/>
        </p:nvGrpSpPr>
        <p:grpSpPr bwMode="auto">
          <a:xfrm>
            <a:off x="2728913" y="3044825"/>
            <a:ext cx="5991225" cy="460375"/>
            <a:chOff x="1719" y="2402"/>
            <a:chExt cx="3774" cy="290"/>
          </a:xfrm>
        </p:grpSpPr>
        <p:sp>
          <p:nvSpPr>
            <p:cNvPr id="93347" name="Rectangle 569"/>
            <p:cNvSpPr>
              <a:spLocks noChangeArrowheads="1"/>
            </p:cNvSpPr>
            <p:nvPr/>
          </p:nvSpPr>
          <p:spPr bwMode="auto">
            <a:xfrm>
              <a:off x="1719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48" name="Rectangle 570"/>
            <p:cNvSpPr>
              <a:spLocks noChangeArrowheads="1"/>
            </p:cNvSpPr>
            <p:nvPr/>
          </p:nvSpPr>
          <p:spPr bwMode="auto">
            <a:xfrm>
              <a:off x="2010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49" name="Rectangle 571"/>
            <p:cNvSpPr>
              <a:spLocks noChangeArrowheads="1"/>
            </p:cNvSpPr>
            <p:nvPr/>
          </p:nvSpPr>
          <p:spPr bwMode="auto">
            <a:xfrm>
              <a:off x="2300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50" name="Rectangle 572"/>
            <p:cNvSpPr>
              <a:spLocks noChangeArrowheads="1"/>
            </p:cNvSpPr>
            <p:nvPr/>
          </p:nvSpPr>
          <p:spPr bwMode="auto">
            <a:xfrm>
              <a:off x="2590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51" name="Rectangle 573"/>
            <p:cNvSpPr>
              <a:spLocks noChangeArrowheads="1"/>
            </p:cNvSpPr>
            <p:nvPr/>
          </p:nvSpPr>
          <p:spPr bwMode="auto">
            <a:xfrm>
              <a:off x="2883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52" name="Rectangle 574"/>
            <p:cNvSpPr>
              <a:spLocks noChangeArrowheads="1"/>
            </p:cNvSpPr>
            <p:nvPr/>
          </p:nvSpPr>
          <p:spPr bwMode="auto">
            <a:xfrm>
              <a:off x="3171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F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53" name="Rectangle 575"/>
            <p:cNvSpPr>
              <a:spLocks noChangeArrowheads="1"/>
            </p:cNvSpPr>
            <p:nvPr/>
          </p:nvSpPr>
          <p:spPr bwMode="auto">
            <a:xfrm>
              <a:off x="3461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54" name="Rectangle 576"/>
            <p:cNvSpPr>
              <a:spLocks noChangeArrowheads="1"/>
            </p:cNvSpPr>
            <p:nvPr/>
          </p:nvSpPr>
          <p:spPr bwMode="auto">
            <a:xfrm>
              <a:off x="3751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55" name="Rectangle 577"/>
            <p:cNvSpPr>
              <a:spLocks noChangeArrowheads="1"/>
            </p:cNvSpPr>
            <p:nvPr/>
          </p:nvSpPr>
          <p:spPr bwMode="auto">
            <a:xfrm>
              <a:off x="4041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56" name="Rectangle 578"/>
            <p:cNvSpPr>
              <a:spLocks noChangeArrowheads="1"/>
            </p:cNvSpPr>
            <p:nvPr/>
          </p:nvSpPr>
          <p:spPr bwMode="auto">
            <a:xfrm>
              <a:off x="4332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57" name="Rectangle 579"/>
            <p:cNvSpPr>
              <a:spLocks noChangeArrowheads="1"/>
            </p:cNvSpPr>
            <p:nvPr/>
          </p:nvSpPr>
          <p:spPr bwMode="auto">
            <a:xfrm>
              <a:off x="4622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58" name="Rectangle 580"/>
            <p:cNvSpPr>
              <a:spLocks noChangeArrowheads="1"/>
            </p:cNvSpPr>
            <p:nvPr/>
          </p:nvSpPr>
          <p:spPr bwMode="auto">
            <a:xfrm>
              <a:off x="4913" y="2402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59" name="Rectangle 581"/>
            <p:cNvSpPr>
              <a:spLocks noChangeArrowheads="1"/>
            </p:cNvSpPr>
            <p:nvPr/>
          </p:nvSpPr>
          <p:spPr bwMode="auto">
            <a:xfrm>
              <a:off x="5203" y="2402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60" name="Text Box 583"/>
            <p:cNvSpPr txBox="1">
              <a:spLocks noChangeArrowheads="1"/>
            </p:cNvSpPr>
            <p:nvPr/>
          </p:nvSpPr>
          <p:spPr bwMode="auto">
            <a:xfrm>
              <a:off x="2401" y="2426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61" name="Text Box 586"/>
            <p:cNvSpPr txBox="1">
              <a:spLocks noChangeArrowheads="1"/>
            </p:cNvSpPr>
            <p:nvPr/>
          </p:nvSpPr>
          <p:spPr bwMode="auto">
            <a:xfrm>
              <a:off x="1749" y="2430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62" name="Text Box 589"/>
            <p:cNvSpPr txBox="1">
              <a:spLocks noChangeArrowheads="1"/>
            </p:cNvSpPr>
            <p:nvPr/>
          </p:nvSpPr>
          <p:spPr bwMode="auto">
            <a:xfrm>
              <a:off x="3509" y="2426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E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63" name="Text Box 591"/>
            <p:cNvSpPr txBox="1">
              <a:spLocks noChangeArrowheads="1"/>
            </p:cNvSpPr>
            <p:nvPr/>
          </p:nvSpPr>
          <p:spPr bwMode="auto">
            <a:xfrm>
              <a:off x="3781" y="2426"/>
              <a:ext cx="22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D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64" name="Text Box 592"/>
            <p:cNvSpPr txBox="1">
              <a:spLocks noChangeArrowheads="1"/>
            </p:cNvSpPr>
            <p:nvPr/>
          </p:nvSpPr>
          <p:spPr bwMode="auto">
            <a:xfrm>
              <a:off x="4942" y="2426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65" name="Text Box 593"/>
            <p:cNvSpPr txBox="1">
              <a:spLocks noChangeArrowheads="1"/>
            </p:cNvSpPr>
            <p:nvPr/>
          </p:nvSpPr>
          <p:spPr bwMode="auto">
            <a:xfrm>
              <a:off x="4670" y="2426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A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66" name="Text Box 594"/>
            <p:cNvSpPr txBox="1">
              <a:spLocks noChangeArrowheads="1"/>
            </p:cNvSpPr>
            <p:nvPr/>
          </p:nvSpPr>
          <p:spPr bwMode="auto">
            <a:xfrm>
              <a:off x="4378" y="2426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B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67" name="Text Box 595"/>
            <p:cNvSpPr txBox="1">
              <a:spLocks noChangeArrowheads="1"/>
            </p:cNvSpPr>
            <p:nvPr/>
          </p:nvSpPr>
          <p:spPr bwMode="auto">
            <a:xfrm>
              <a:off x="4065" y="2426"/>
              <a:ext cx="22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C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32" name="Group 620"/>
          <p:cNvGrpSpPr>
            <a:grpSpLocks/>
          </p:cNvGrpSpPr>
          <p:nvPr/>
        </p:nvGrpSpPr>
        <p:grpSpPr bwMode="auto">
          <a:xfrm>
            <a:off x="2728913" y="3044825"/>
            <a:ext cx="5991225" cy="460375"/>
            <a:chOff x="1719" y="2402"/>
            <a:chExt cx="3774" cy="290"/>
          </a:xfrm>
        </p:grpSpPr>
        <p:sp>
          <p:nvSpPr>
            <p:cNvPr id="93326" name="Rectangle 621"/>
            <p:cNvSpPr>
              <a:spLocks noChangeArrowheads="1"/>
            </p:cNvSpPr>
            <p:nvPr/>
          </p:nvSpPr>
          <p:spPr bwMode="auto">
            <a:xfrm>
              <a:off x="1719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27" name="Rectangle 622"/>
            <p:cNvSpPr>
              <a:spLocks noChangeArrowheads="1"/>
            </p:cNvSpPr>
            <p:nvPr/>
          </p:nvSpPr>
          <p:spPr bwMode="auto">
            <a:xfrm>
              <a:off x="2010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28" name="Rectangle 623"/>
            <p:cNvSpPr>
              <a:spLocks noChangeArrowheads="1"/>
            </p:cNvSpPr>
            <p:nvPr/>
          </p:nvSpPr>
          <p:spPr bwMode="auto">
            <a:xfrm>
              <a:off x="2300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29" name="Rectangle 624"/>
            <p:cNvSpPr>
              <a:spLocks noChangeArrowheads="1"/>
            </p:cNvSpPr>
            <p:nvPr/>
          </p:nvSpPr>
          <p:spPr bwMode="auto">
            <a:xfrm>
              <a:off x="2590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30" name="Rectangle 625"/>
            <p:cNvSpPr>
              <a:spLocks noChangeArrowheads="1"/>
            </p:cNvSpPr>
            <p:nvPr/>
          </p:nvSpPr>
          <p:spPr bwMode="auto">
            <a:xfrm>
              <a:off x="2883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31" name="Rectangle 626"/>
            <p:cNvSpPr>
              <a:spLocks noChangeArrowheads="1"/>
            </p:cNvSpPr>
            <p:nvPr/>
          </p:nvSpPr>
          <p:spPr bwMode="auto">
            <a:xfrm>
              <a:off x="3171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32" name="Rectangle 627"/>
            <p:cNvSpPr>
              <a:spLocks noChangeArrowheads="1"/>
            </p:cNvSpPr>
            <p:nvPr/>
          </p:nvSpPr>
          <p:spPr bwMode="auto">
            <a:xfrm>
              <a:off x="3461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33" name="Rectangle 628"/>
            <p:cNvSpPr>
              <a:spLocks noChangeArrowheads="1"/>
            </p:cNvSpPr>
            <p:nvPr/>
          </p:nvSpPr>
          <p:spPr bwMode="auto">
            <a:xfrm>
              <a:off x="3751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34" name="Rectangle 629"/>
            <p:cNvSpPr>
              <a:spLocks noChangeArrowheads="1"/>
            </p:cNvSpPr>
            <p:nvPr/>
          </p:nvSpPr>
          <p:spPr bwMode="auto">
            <a:xfrm>
              <a:off x="4041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35" name="Rectangle 630"/>
            <p:cNvSpPr>
              <a:spLocks noChangeArrowheads="1"/>
            </p:cNvSpPr>
            <p:nvPr/>
          </p:nvSpPr>
          <p:spPr bwMode="auto">
            <a:xfrm>
              <a:off x="4332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36" name="Rectangle 631"/>
            <p:cNvSpPr>
              <a:spLocks noChangeArrowheads="1"/>
            </p:cNvSpPr>
            <p:nvPr/>
          </p:nvSpPr>
          <p:spPr bwMode="auto">
            <a:xfrm>
              <a:off x="4622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37" name="Rectangle 632"/>
            <p:cNvSpPr>
              <a:spLocks noChangeArrowheads="1"/>
            </p:cNvSpPr>
            <p:nvPr/>
          </p:nvSpPr>
          <p:spPr bwMode="auto">
            <a:xfrm>
              <a:off x="4913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38" name="Rectangle 633"/>
            <p:cNvSpPr>
              <a:spLocks noChangeArrowheads="1"/>
            </p:cNvSpPr>
            <p:nvPr/>
          </p:nvSpPr>
          <p:spPr bwMode="auto">
            <a:xfrm>
              <a:off x="5203" y="2402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39" name="Text Box 634"/>
            <p:cNvSpPr txBox="1">
              <a:spLocks noChangeArrowheads="1"/>
            </p:cNvSpPr>
            <p:nvPr/>
          </p:nvSpPr>
          <p:spPr bwMode="auto">
            <a:xfrm>
              <a:off x="2401" y="2426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40" name="Text Box 635"/>
            <p:cNvSpPr txBox="1">
              <a:spLocks noChangeArrowheads="1"/>
            </p:cNvSpPr>
            <p:nvPr/>
          </p:nvSpPr>
          <p:spPr bwMode="auto">
            <a:xfrm>
              <a:off x="1749" y="2430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41" name="Text Box 636"/>
            <p:cNvSpPr txBox="1">
              <a:spLocks noChangeArrowheads="1"/>
            </p:cNvSpPr>
            <p:nvPr/>
          </p:nvSpPr>
          <p:spPr bwMode="auto">
            <a:xfrm>
              <a:off x="3509" y="2426"/>
              <a:ext cx="20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F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42" name="Text Box 637"/>
            <p:cNvSpPr txBox="1">
              <a:spLocks noChangeArrowheads="1"/>
            </p:cNvSpPr>
            <p:nvPr/>
          </p:nvSpPr>
          <p:spPr bwMode="auto">
            <a:xfrm>
              <a:off x="3781" y="2426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E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43" name="Text Box 638"/>
            <p:cNvSpPr txBox="1">
              <a:spLocks noChangeArrowheads="1"/>
            </p:cNvSpPr>
            <p:nvPr/>
          </p:nvSpPr>
          <p:spPr bwMode="auto">
            <a:xfrm>
              <a:off x="4942" y="2426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A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44" name="Text Box 639"/>
            <p:cNvSpPr txBox="1">
              <a:spLocks noChangeArrowheads="1"/>
            </p:cNvSpPr>
            <p:nvPr/>
          </p:nvSpPr>
          <p:spPr bwMode="auto">
            <a:xfrm>
              <a:off x="4670" y="2426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B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45" name="Text Box 640"/>
            <p:cNvSpPr txBox="1">
              <a:spLocks noChangeArrowheads="1"/>
            </p:cNvSpPr>
            <p:nvPr/>
          </p:nvSpPr>
          <p:spPr bwMode="auto">
            <a:xfrm>
              <a:off x="4378" y="2426"/>
              <a:ext cx="22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C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46" name="Text Box 641"/>
            <p:cNvSpPr txBox="1">
              <a:spLocks noChangeArrowheads="1"/>
            </p:cNvSpPr>
            <p:nvPr/>
          </p:nvSpPr>
          <p:spPr bwMode="auto">
            <a:xfrm>
              <a:off x="4065" y="2426"/>
              <a:ext cx="22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D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41" name="Group 666"/>
          <p:cNvGrpSpPr>
            <a:grpSpLocks/>
          </p:cNvGrpSpPr>
          <p:nvPr/>
        </p:nvGrpSpPr>
        <p:grpSpPr bwMode="auto">
          <a:xfrm>
            <a:off x="2728913" y="3044825"/>
            <a:ext cx="5991225" cy="460375"/>
            <a:chOff x="1719" y="2402"/>
            <a:chExt cx="3774" cy="290"/>
          </a:xfrm>
        </p:grpSpPr>
        <p:sp>
          <p:nvSpPr>
            <p:cNvPr id="93305" name="Rectangle 667"/>
            <p:cNvSpPr>
              <a:spLocks noChangeArrowheads="1"/>
            </p:cNvSpPr>
            <p:nvPr/>
          </p:nvSpPr>
          <p:spPr bwMode="auto">
            <a:xfrm>
              <a:off x="1719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06" name="Rectangle 668"/>
            <p:cNvSpPr>
              <a:spLocks noChangeArrowheads="1"/>
            </p:cNvSpPr>
            <p:nvPr/>
          </p:nvSpPr>
          <p:spPr bwMode="auto">
            <a:xfrm>
              <a:off x="2010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07" name="Rectangle 669"/>
            <p:cNvSpPr>
              <a:spLocks noChangeArrowheads="1"/>
            </p:cNvSpPr>
            <p:nvPr/>
          </p:nvSpPr>
          <p:spPr bwMode="auto">
            <a:xfrm>
              <a:off x="2300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08" name="Rectangle 670"/>
            <p:cNvSpPr>
              <a:spLocks noChangeArrowheads="1"/>
            </p:cNvSpPr>
            <p:nvPr/>
          </p:nvSpPr>
          <p:spPr bwMode="auto">
            <a:xfrm>
              <a:off x="2590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F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09" name="Rectangle 671"/>
            <p:cNvSpPr>
              <a:spLocks noChangeArrowheads="1"/>
            </p:cNvSpPr>
            <p:nvPr/>
          </p:nvSpPr>
          <p:spPr bwMode="auto">
            <a:xfrm>
              <a:off x="2883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E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10" name="Rectangle 672"/>
            <p:cNvSpPr>
              <a:spLocks noChangeArrowheads="1"/>
            </p:cNvSpPr>
            <p:nvPr/>
          </p:nvSpPr>
          <p:spPr bwMode="auto">
            <a:xfrm>
              <a:off x="3171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D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11" name="Rectangle 673"/>
            <p:cNvSpPr>
              <a:spLocks noChangeArrowheads="1"/>
            </p:cNvSpPr>
            <p:nvPr/>
          </p:nvSpPr>
          <p:spPr bwMode="auto">
            <a:xfrm>
              <a:off x="3461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12" name="Rectangle 674"/>
            <p:cNvSpPr>
              <a:spLocks noChangeArrowheads="1"/>
            </p:cNvSpPr>
            <p:nvPr/>
          </p:nvSpPr>
          <p:spPr bwMode="auto">
            <a:xfrm>
              <a:off x="3751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13" name="Rectangle 675"/>
            <p:cNvSpPr>
              <a:spLocks noChangeArrowheads="1"/>
            </p:cNvSpPr>
            <p:nvPr/>
          </p:nvSpPr>
          <p:spPr bwMode="auto">
            <a:xfrm>
              <a:off x="4041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14" name="Rectangle 676"/>
            <p:cNvSpPr>
              <a:spLocks noChangeArrowheads="1"/>
            </p:cNvSpPr>
            <p:nvPr/>
          </p:nvSpPr>
          <p:spPr bwMode="auto">
            <a:xfrm>
              <a:off x="4332" y="2402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15" name="Rectangle 677"/>
            <p:cNvSpPr>
              <a:spLocks noChangeArrowheads="1"/>
            </p:cNvSpPr>
            <p:nvPr/>
          </p:nvSpPr>
          <p:spPr bwMode="auto">
            <a:xfrm>
              <a:off x="4622" y="2402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16" name="Rectangle 678"/>
            <p:cNvSpPr>
              <a:spLocks noChangeArrowheads="1"/>
            </p:cNvSpPr>
            <p:nvPr/>
          </p:nvSpPr>
          <p:spPr bwMode="auto">
            <a:xfrm>
              <a:off x="4913" y="2402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17" name="Rectangle 679"/>
            <p:cNvSpPr>
              <a:spLocks noChangeArrowheads="1"/>
            </p:cNvSpPr>
            <p:nvPr/>
          </p:nvSpPr>
          <p:spPr bwMode="auto">
            <a:xfrm>
              <a:off x="5203" y="2402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18" name="Text Box 680"/>
            <p:cNvSpPr txBox="1">
              <a:spLocks noChangeArrowheads="1"/>
            </p:cNvSpPr>
            <p:nvPr/>
          </p:nvSpPr>
          <p:spPr bwMode="auto">
            <a:xfrm>
              <a:off x="2401" y="2426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19" name="Text Box 681"/>
            <p:cNvSpPr txBox="1">
              <a:spLocks noChangeArrowheads="1"/>
            </p:cNvSpPr>
            <p:nvPr/>
          </p:nvSpPr>
          <p:spPr bwMode="auto">
            <a:xfrm>
              <a:off x="1749" y="2430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20" name="Text Box 682"/>
            <p:cNvSpPr txBox="1">
              <a:spLocks noChangeArrowheads="1"/>
            </p:cNvSpPr>
            <p:nvPr/>
          </p:nvSpPr>
          <p:spPr bwMode="auto">
            <a:xfrm>
              <a:off x="3509" y="2426"/>
              <a:ext cx="22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C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21" name="Text Box 683"/>
            <p:cNvSpPr txBox="1">
              <a:spLocks noChangeArrowheads="1"/>
            </p:cNvSpPr>
            <p:nvPr/>
          </p:nvSpPr>
          <p:spPr bwMode="auto">
            <a:xfrm>
              <a:off x="3781" y="2426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B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22" name="Text Box 684"/>
            <p:cNvSpPr txBox="1">
              <a:spLocks noChangeArrowheads="1"/>
            </p:cNvSpPr>
            <p:nvPr/>
          </p:nvSpPr>
          <p:spPr bwMode="auto">
            <a:xfrm>
              <a:off x="4942" y="2426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23" name="Text Box 685"/>
            <p:cNvSpPr txBox="1">
              <a:spLocks noChangeArrowheads="1"/>
            </p:cNvSpPr>
            <p:nvPr/>
          </p:nvSpPr>
          <p:spPr bwMode="auto">
            <a:xfrm>
              <a:off x="4670" y="2426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24" name="Text Box 686"/>
            <p:cNvSpPr txBox="1">
              <a:spLocks noChangeArrowheads="1"/>
            </p:cNvSpPr>
            <p:nvPr/>
          </p:nvSpPr>
          <p:spPr bwMode="auto">
            <a:xfrm>
              <a:off x="4378" y="2426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25" name="Text Box 687"/>
            <p:cNvSpPr txBox="1">
              <a:spLocks noChangeArrowheads="1"/>
            </p:cNvSpPr>
            <p:nvPr/>
          </p:nvSpPr>
          <p:spPr bwMode="auto">
            <a:xfrm>
              <a:off x="4065" y="2426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A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42" name="Group 688"/>
          <p:cNvGrpSpPr>
            <a:grpSpLocks/>
          </p:cNvGrpSpPr>
          <p:nvPr/>
        </p:nvGrpSpPr>
        <p:grpSpPr bwMode="auto">
          <a:xfrm>
            <a:off x="2728913" y="3044825"/>
            <a:ext cx="5991225" cy="460375"/>
            <a:chOff x="1719" y="2402"/>
            <a:chExt cx="3774" cy="290"/>
          </a:xfrm>
        </p:grpSpPr>
        <p:sp>
          <p:nvSpPr>
            <p:cNvPr id="93284" name="Rectangle 689"/>
            <p:cNvSpPr>
              <a:spLocks noChangeArrowheads="1"/>
            </p:cNvSpPr>
            <p:nvPr/>
          </p:nvSpPr>
          <p:spPr bwMode="auto">
            <a:xfrm>
              <a:off x="1719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85" name="Rectangle 690"/>
            <p:cNvSpPr>
              <a:spLocks noChangeArrowheads="1"/>
            </p:cNvSpPr>
            <p:nvPr/>
          </p:nvSpPr>
          <p:spPr bwMode="auto">
            <a:xfrm>
              <a:off x="2010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86" name="Rectangle 691"/>
            <p:cNvSpPr>
              <a:spLocks noChangeArrowheads="1"/>
            </p:cNvSpPr>
            <p:nvPr/>
          </p:nvSpPr>
          <p:spPr bwMode="auto">
            <a:xfrm>
              <a:off x="2300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87" name="Rectangle 692"/>
            <p:cNvSpPr>
              <a:spLocks noChangeArrowheads="1"/>
            </p:cNvSpPr>
            <p:nvPr/>
          </p:nvSpPr>
          <p:spPr bwMode="auto">
            <a:xfrm>
              <a:off x="2590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88" name="Rectangle 693"/>
            <p:cNvSpPr>
              <a:spLocks noChangeArrowheads="1"/>
            </p:cNvSpPr>
            <p:nvPr/>
          </p:nvSpPr>
          <p:spPr bwMode="auto">
            <a:xfrm>
              <a:off x="2883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F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89" name="Rectangle 694"/>
            <p:cNvSpPr>
              <a:spLocks noChangeArrowheads="1"/>
            </p:cNvSpPr>
            <p:nvPr/>
          </p:nvSpPr>
          <p:spPr bwMode="auto">
            <a:xfrm>
              <a:off x="3171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E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90" name="Rectangle 695"/>
            <p:cNvSpPr>
              <a:spLocks noChangeArrowheads="1"/>
            </p:cNvSpPr>
            <p:nvPr/>
          </p:nvSpPr>
          <p:spPr bwMode="auto">
            <a:xfrm>
              <a:off x="3461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91" name="Rectangle 696"/>
            <p:cNvSpPr>
              <a:spLocks noChangeArrowheads="1"/>
            </p:cNvSpPr>
            <p:nvPr/>
          </p:nvSpPr>
          <p:spPr bwMode="auto">
            <a:xfrm>
              <a:off x="3751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92" name="Rectangle 697"/>
            <p:cNvSpPr>
              <a:spLocks noChangeArrowheads="1"/>
            </p:cNvSpPr>
            <p:nvPr/>
          </p:nvSpPr>
          <p:spPr bwMode="auto">
            <a:xfrm>
              <a:off x="4041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93" name="Rectangle 698"/>
            <p:cNvSpPr>
              <a:spLocks noChangeArrowheads="1"/>
            </p:cNvSpPr>
            <p:nvPr/>
          </p:nvSpPr>
          <p:spPr bwMode="auto">
            <a:xfrm>
              <a:off x="4332" y="2402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94" name="Rectangle 699"/>
            <p:cNvSpPr>
              <a:spLocks noChangeArrowheads="1"/>
            </p:cNvSpPr>
            <p:nvPr/>
          </p:nvSpPr>
          <p:spPr bwMode="auto">
            <a:xfrm>
              <a:off x="4622" y="2402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95" name="Rectangle 700"/>
            <p:cNvSpPr>
              <a:spLocks noChangeArrowheads="1"/>
            </p:cNvSpPr>
            <p:nvPr/>
          </p:nvSpPr>
          <p:spPr bwMode="auto">
            <a:xfrm>
              <a:off x="4913" y="2402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96" name="Rectangle 701"/>
            <p:cNvSpPr>
              <a:spLocks noChangeArrowheads="1"/>
            </p:cNvSpPr>
            <p:nvPr/>
          </p:nvSpPr>
          <p:spPr bwMode="auto">
            <a:xfrm>
              <a:off x="5203" y="2402"/>
              <a:ext cx="290" cy="2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97" name="Text Box 702"/>
            <p:cNvSpPr txBox="1">
              <a:spLocks noChangeArrowheads="1"/>
            </p:cNvSpPr>
            <p:nvPr/>
          </p:nvSpPr>
          <p:spPr bwMode="auto">
            <a:xfrm>
              <a:off x="2401" y="2426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98" name="Text Box 703"/>
            <p:cNvSpPr txBox="1">
              <a:spLocks noChangeArrowheads="1"/>
            </p:cNvSpPr>
            <p:nvPr/>
          </p:nvSpPr>
          <p:spPr bwMode="auto">
            <a:xfrm>
              <a:off x="1749" y="2430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99" name="Text Box 704"/>
            <p:cNvSpPr txBox="1">
              <a:spLocks noChangeArrowheads="1"/>
            </p:cNvSpPr>
            <p:nvPr/>
          </p:nvSpPr>
          <p:spPr bwMode="auto">
            <a:xfrm>
              <a:off x="3509" y="2426"/>
              <a:ext cx="22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D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00" name="Text Box 705"/>
            <p:cNvSpPr txBox="1">
              <a:spLocks noChangeArrowheads="1"/>
            </p:cNvSpPr>
            <p:nvPr/>
          </p:nvSpPr>
          <p:spPr bwMode="auto">
            <a:xfrm>
              <a:off x="3781" y="2426"/>
              <a:ext cx="22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C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01" name="Text Box 706"/>
            <p:cNvSpPr txBox="1">
              <a:spLocks noChangeArrowheads="1"/>
            </p:cNvSpPr>
            <p:nvPr/>
          </p:nvSpPr>
          <p:spPr bwMode="auto">
            <a:xfrm>
              <a:off x="4942" y="2426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02" name="Text Box 707"/>
            <p:cNvSpPr txBox="1">
              <a:spLocks noChangeArrowheads="1"/>
            </p:cNvSpPr>
            <p:nvPr/>
          </p:nvSpPr>
          <p:spPr bwMode="auto">
            <a:xfrm>
              <a:off x="4670" y="2426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03" name="Text Box 708"/>
            <p:cNvSpPr txBox="1">
              <a:spLocks noChangeArrowheads="1"/>
            </p:cNvSpPr>
            <p:nvPr/>
          </p:nvSpPr>
          <p:spPr bwMode="auto">
            <a:xfrm>
              <a:off x="4378" y="2426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A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304" name="Text Box 709"/>
            <p:cNvSpPr txBox="1">
              <a:spLocks noChangeArrowheads="1"/>
            </p:cNvSpPr>
            <p:nvPr/>
          </p:nvSpPr>
          <p:spPr bwMode="auto">
            <a:xfrm>
              <a:off x="4065" y="2426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B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sp>
        <p:nvSpPr>
          <p:cNvPr id="93237" name="Text Box 714"/>
          <p:cNvSpPr txBox="1">
            <a:spLocks noChangeArrowheads="1"/>
          </p:cNvSpPr>
          <p:nvPr/>
        </p:nvSpPr>
        <p:spPr bwMode="auto">
          <a:xfrm>
            <a:off x="3749675" y="3006725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grpSp>
        <p:nvGrpSpPr>
          <p:cNvPr id="43" name="Group 716"/>
          <p:cNvGrpSpPr>
            <a:grpSpLocks/>
          </p:cNvGrpSpPr>
          <p:nvPr/>
        </p:nvGrpSpPr>
        <p:grpSpPr bwMode="auto">
          <a:xfrm>
            <a:off x="2728913" y="3044825"/>
            <a:ext cx="5991225" cy="460375"/>
            <a:chOff x="1719" y="1918"/>
            <a:chExt cx="3774" cy="290"/>
          </a:xfrm>
        </p:grpSpPr>
        <p:grpSp>
          <p:nvGrpSpPr>
            <p:cNvPr id="93261" name="Group 643"/>
            <p:cNvGrpSpPr>
              <a:grpSpLocks/>
            </p:cNvGrpSpPr>
            <p:nvPr/>
          </p:nvGrpSpPr>
          <p:grpSpPr bwMode="auto">
            <a:xfrm>
              <a:off x="1719" y="1918"/>
              <a:ext cx="3774" cy="290"/>
              <a:chOff x="1719" y="2402"/>
              <a:chExt cx="3774" cy="290"/>
            </a:xfrm>
          </p:grpSpPr>
          <p:sp>
            <p:nvSpPr>
              <p:cNvPr id="93263" name="Rectangle 644"/>
              <p:cNvSpPr>
                <a:spLocks noChangeArrowheads="1"/>
              </p:cNvSpPr>
              <p:nvPr/>
            </p:nvSpPr>
            <p:spPr bwMode="auto">
              <a:xfrm>
                <a:off x="1719" y="2402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64" name="Rectangle 645"/>
              <p:cNvSpPr>
                <a:spLocks noChangeArrowheads="1"/>
              </p:cNvSpPr>
              <p:nvPr/>
            </p:nvSpPr>
            <p:spPr bwMode="auto">
              <a:xfrm>
                <a:off x="2010" y="2402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65" name="Rectangle 646"/>
              <p:cNvSpPr>
                <a:spLocks noChangeArrowheads="1"/>
              </p:cNvSpPr>
              <p:nvPr/>
            </p:nvSpPr>
            <p:spPr bwMode="auto">
              <a:xfrm>
                <a:off x="2300" y="2402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66" name="Rectangle 647"/>
              <p:cNvSpPr>
                <a:spLocks noChangeArrowheads="1"/>
              </p:cNvSpPr>
              <p:nvPr/>
            </p:nvSpPr>
            <p:spPr bwMode="auto">
              <a:xfrm>
                <a:off x="2590" y="2402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굴림" charset="-127"/>
                    <a:cs typeface="+mn-cs"/>
                  </a:rPr>
                  <a:t>E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67" name="Rectangle 648"/>
              <p:cNvSpPr>
                <a:spLocks noChangeArrowheads="1"/>
              </p:cNvSpPr>
              <p:nvPr/>
            </p:nvSpPr>
            <p:spPr bwMode="auto">
              <a:xfrm>
                <a:off x="2883" y="2402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굴림" charset="-127"/>
                    <a:cs typeface="+mn-cs"/>
                  </a:rPr>
                  <a:t>D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68" name="Rectangle 649"/>
              <p:cNvSpPr>
                <a:spLocks noChangeArrowheads="1"/>
              </p:cNvSpPr>
              <p:nvPr/>
            </p:nvSpPr>
            <p:spPr bwMode="auto">
              <a:xfrm>
                <a:off x="3171" y="2402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굴림" charset="-127"/>
                    <a:cs typeface="+mn-cs"/>
                  </a:rPr>
                  <a:t>C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69" name="Rectangle 650"/>
              <p:cNvSpPr>
                <a:spLocks noChangeArrowheads="1"/>
              </p:cNvSpPr>
              <p:nvPr/>
            </p:nvSpPr>
            <p:spPr bwMode="auto">
              <a:xfrm>
                <a:off x="3461" y="2402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70" name="Rectangle 651"/>
              <p:cNvSpPr>
                <a:spLocks noChangeArrowheads="1"/>
              </p:cNvSpPr>
              <p:nvPr/>
            </p:nvSpPr>
            <p:spPr bwMode="auto">
              <a:xfrm>
                <a:off x="3751" y="2402"/>
                <a:ext cx="290" cy="290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71" name="Rectangle 652"/>
              <p:cNvSpPr>
                <a:spLocks noChangeArrowheads="1"/>
              </p:cNvSpPr>
              <p:nvPr/>
            </p:nvSpPr>
            <p:spPr bwMode="auto">
              <a:xfrm>
                <a:off x="4041" y="2402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72" name="Rectangle 653"/>
              <p:cNvSpPr>
                <a:spLocks noChangeArrowheads="1"/>
              </p:cNvSpPr>
              <p:nvPr/>
            </p:nvSpPr>
            <p:spPr bwMode="auto">
              <a:xfrm>
                <a:off x="4332" y="2402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73" name="Rectangle 654"/>
              <p:cNvSpPr>
                <a:spLocks noChangeArrowheads="1"/>
              </p:cNvSpPr>
              <p:nvPr/>
            </p:nvSpPr>
            <p:spPr bwMode="auto">
              <a:xfrm>
                <a:off x="4622" y="2402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74" name="Rectangle 655"/>
              <p:cNvSpPr>
                <a:spLocks noChangeArrowheads="1"/>
              </p:cNvSpPr>
              <p:nvPr/>
            </p:nvSpPr>
            <p:spPr bwMode="auto">
              <a:xfrm>
                <a:off x="4913" y="2402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75" name="Rectangle 656"/>
              <p:cNvSpPr>
                <a:spLocks noChangeArrowheads="1"/>
              </p:cNvSpPr>
              <p:nvPr/>
            </p:nvSpPr>
            <p:spPr bwMode="auto">
              <a:xfrm>
                <a:off x="5203" y="2402"/>
                <a:ext cx="290" cy="29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76" name="Text Box 657"/>
              <p:cNvSpPr txBox="1">
                <a:spLocks noChangeArrowheads="1"/>
              </p:cNvSpPr>
              <p:nvPr/>
            </p:nvSpPr>
            <p:spPr bwMode="auto">
              <a:xfrm>
                <a:off x="2401" y="2426"/>
                <a:ext cx="11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77" name="Text Box 658"/>
              <p:cNvSpPr txBox="1">
                <a:spLocks noChangeArrowheads="1"/>
              </p:cNvSpPr>
              <p:nvPr/>
            </p:nvSpPr>
            <p:spPr bwMode="auto">
              <a:xfrm>
                <a:off x="1749" y="2430"/>
                <a:ext cx="11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78" name="Text Box 659"/>
              <p:cNvSpPr txBox="1">
                <a:spLocks noChangeArrowheads="1"/>
              </p:cNvSpPr>
              <p:nvPr/>
            </p:nvSpPr>
            <p:spPr bwMode="auto">
              <a:xfrm>
                <a:off x="3509" y="2426"/>
                <a:ext cx="21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굴림" charset="-127"/>
                    <a:cs typeface="+mn-cs"/>
                  </a:rPr>
                  <a:t>B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79" name="Text Box 660"/>
              <p:cNvSpPr txBox="1">
                <a:spLocks noChangeArrowheads="1"/>
              </p:cNvSpPr>
              <p:nvPr/>
            </p:nvSpPr>
            <p:spPr bwMode="auto">
              <a:xfrm>
                <a:off x="3781" y="2426"/>
                <a:ext cx="21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굴림" charset="-127"/>
                    <a:cs typeface="+mn-cs"/>
                  </a:rPr>
                  <a:t>A</a:t>
                </a: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80" name="Text Box 661"/>
              <p:cNvSpPr txBox="1">
                <a:spLocks noChangeArrowheads="1"/>
              </p:cNvSpPr>
              <p:nvPr/>
            </p:nvSpPr>
            <p:spPr bwMode="auto">
              <a:xfrm>
                <a:off x="4942" y="2426"/>
                <a:ext cx="11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81" name="Text Box 662"/>
              <p:cNvSpPr txBox="1">
                <a:spLocks noChangeArrowheads="1"/>
              </p:cNvSpPr>
              <p:nvPr/>
            </p:nvSpPr>
            <p:spPr bwMode="auto">
              <a:xfrm>
                <a:off x="4670" y="2426"/>
                <a:ext cx="11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82" name="Text Box 663"/>
              <p:cNvSpPr txBox="1">
                <a:spLocks noChangeArrowheads="1"/>
              </p:cNvSpPr>
              <p:nvPr/>
            </p:nvSpPr>
            <p:spPr bwMode="auto">
              <a:xfrm>
                <a:off x="4378" y="2426"/>
                <a:ext cx="11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3283" name="Text Box 664"/>
              <p:cNvSpPr txBox="1">
                <a:spLocks noChangeArrowheads="1"/>
              </p:cNvSpPr>
              <p:nvPr/>
            </p:nvSpPr>
            <p:spPr bwMode="auto">
              <a:xfrm>
                <a:off x="4065" y="2426"/>
                <a:ext cx="11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93262" name="Text Box 715"/>
            <p:cNvSpPr txBox="1">
              <a:spLocks noChangeArrowheads="1"/>
            </p:cNvSpPr>
            <p:nvPr/>
          </p:nvSpPr>
          <p:spPr bwMode="auto">
            <a:xfrm>
              <a:off x="2338" y="1942"/>
              <a:ext cx="20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F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45" name="Group 718"/>
          <p:cNvGrpSpPr>
            <a:grpSpLocks/>
          </p:cNvGrpSpPr>
          <p:nvPr/>
        </p:nvGrpSpPr>
        <p:grpSpPr bwMode="auto">
          <a:xfrm>
            <a:off x="2728913" y="3044825"/>
            <a:ext cx="5991225" cy="460375"/>
            <a:chOff x="1719" y="2765"/>
            <a:chExt cx="3774" cy="290"/>
          </a:xfrm>
        </p:grpSpPr>
        <p:sp>
          <p:nvSpPr>
            <p:cNvPr id="93240" name="Rectangle 719"/>
            <p:cNvSpPr>
              <a:spLocks noChangeArrowheads="1"/>
            </p:cNvSpPr>
            <p:nvPr/>
          </p:nvSpPr>
          <p:spPr bwMode="auto">
            <a:xfrm>
              <a:off x="1719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41" name="Rectangle 720"/>
            <p:cNvSpPr>
              <a:spLocks noChangeArrowheads="1"/>
            </p:cNvSpPr>
            <p:nvPr/>
          </p:nvSpPr>
          <p:spPr bwMode="auto">
            <a:xfrm>
              <a:off x="2010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42" name="Rectangle 721"/>
            <p:cNvSpPr>
              <a:spLocks noChangeArrowheads="1"/>
            </p:cNvSpPr>
            <p:nvPr/>
          </p:nvSpPr>
          <p:spPr bwMode="auto">
            <a:xfrm>
              <a:off x="2300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43" name="Rectangle 722"/>
            <p:cNvSpPr>
              <a:spLocks noChangeArrowheads="1"/>
            </p:cNvSpPr>
            <p:nvPr/>
          </p:nvSpPr>
          <p:spPr bwMode="auto">
            <a:xfrm>
              <a:off x="2590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44" name="Rectangle 723"/>
            <p:cNvSpPr>
              <a:spLocks noChangeArrowheads="1"/>
            </p:cNvSpPr>
            <p:nvPr/>
          </p:nvSpPr>
          <p:spPr bwMode="auto">
            <a:xfrm>
              <a:off x="2883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45" name="Rectangle 724"/>
            <p:cNvSpPr>
              <a:spLocks noChangeArrowheads="1"/>
            </p:cNvSpPr>
            <p:nvPr/>
          </p:nvSpPr>
          <p:spPr bwMode="auto">
            <a:xfrm>
              <a:off x="3171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46" name="Rectangle 725"/>
            <p:cNvSpPr>
              <a:spLocks noChangeArrowheads="1"/>
            </p:cNvSpPr>
            <p:nvPr/>
          </p:nvSpPr>
          <p:spPr bwMode="auto">
            <a:xfrm>
              <a:off x="3461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47" name="Rectangle 726"/>
            <p:cNvSpPr>
              <a:spLocks noChangeArrowheads="1"/>
            </p:cNvSpPr>
            <p:nvPr/>
          </p:nvSpPr>
          <p:spPr bwMode="auto">
            <a:xfrm>
              <a:off x="3751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48" name="Rectangle 727"/>
            <p:cNvSpPr>
              <a:spLocks noChangeArrowheads="1"/>
            </p:cNvSpPr>
            <p:nvPr/>
          </p:nvSpPr>
          <p:spPr bwMode="auto">
            <a:xfrm>
              <a:off x="4041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49" name="Rectangle 728"/>
            <p:cNvSpPr>
              <a:spLocks noChangeArrowheads="1"/>
            </p:cNvSpPr>
            <p:nvPr/>
          </p:nvSpPr>
          <p:spPr bwMode="auto">
            <a:xfrm>
              <a:off x="4332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50" name="Rectangle 729"/>
            <p:cNvSpPr>
              <a:spLocks noChangeArrowheads="1"/>
            </p:cNvSpPr>
            <p:nvPr/>
          </p:nvSpPr>
          <p:spPr bwMode="auto">
            <a:xfrm>
              <a:off x="4622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51" name="Rectangle 730"/>
            <p:cNvSpPr>
              <a:spLocks noChangeArrowheads="1"/>
            </p:cNvSpPr>
            <p:nvPr/>
          </p:nvSpPr>
          <p:spPr bwMode="auto">
            <a:xfrm>
              <a:off x="4913" y="2765"/>
              <a:ext cx="290" cy="290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52" name="Rectangle 731"/>
            <p:cNvSpPr>
              <a:spLocks noChangeArrowheads="1"/>
            </p:cNvSpPr>
            <p:nvPr/>
          </p:nvSpPr>
          <p:spPr bwMode="auto">
            <a:xfrm>
              <a:off x="5203" y="2765"/>
              <a:ext cx="290" cy="2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53" name="Text Box 732"/>
            <p:cNvSpPr txBox="1">
              <a:spLocks noChangeArrowheads="1"/>
            </p:cNvSpPr>
            <p:nvPr/>
          </p:nvSpPr>
          <p:spPr bwMode="auto">
            <a:xfrm>
              <a:off x="2401" y="2789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54" name="Text Box 733"/>
            <p:cNvSpPr txBox="1">
              <a:spLocks noChangeArrowheads="1"/>
            </p:cNvSpPr>
            <p:nvPr/>
          </p:nvSpPr>
          <p:spPr bwMode="auto">
            <a:xfrm>
              <a:off x="1749" y="2793"/>
              <a:ext cx="1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55" name="Text Box 734"/>
            <p:cNvSpPr txBox="1">
              <a:spLocks noChangeArrowheads="1"/>
            </p:cNvSpPr>
            <p:nvPr/>
          </p:nvSpPr>
          <p:spPr bwMode="auto">
            <a:xfrm>
              <a:off x="5251" y="2789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A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56" name="Text Box 735"/>
            <p:cNvSpPr txBox="1">
              <a:spLocks noChangeArrowheads="1"/>
            </p:cNvSpPr>
            <p:nvPr/>
          </p:nvSpPr>
          <p:spPr bwMode="auto">
            <a:xfrm>
              <a:off x="3781" y="2789"/>
              <a:ext cx="20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F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57" name="Text Box 736"/>
            <p:cNvSpPr txBox="1">
              <a:spLocks noChangeArrowheads="1"/>
            </p:cNvSpPr>
            <p:nvPr/>
          </p:nvSpPr>
          <p:spPr bwMode="auto">
            <a:xfrm>
              <a:off x="4942" y="2789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B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58" name="Text Box 737"/>
            <p:cNvSpPr txBox="1">
              <a:spLocks noChangeArrowheads="1"/>
            </p:cNvSpPr>
            <p:nvPr/>
          </p:nvSpPr>
          <p:spPr bwMode="auto">
            <a:xfrm>
              <a:off x="4670" y="2789"/>
              <a:ext cx="22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C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59" name="Text Box 738"/>
            <p:cNvSpPr txBox="1">
              <a:spLocks noChangeArrowheads="1"/>
            </p:cNvSpPr>
            <p:nvPr/>
          </p:nvSpPr>
          <p:spPr bwMode="auto">
            <a:xfrm>
              <a:off x="4378" y="2789"/>
              <a:ext cx="22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D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3260" name="Text Box 739"/>
            <p:cNvSpPr txBox="1">
              <a:spLocks noChangeArrowheads="1"/>
            </p:cNvSpPr>
            <p:nvPr/>
          </p:nvSpPr>
          <p:spPr bwMode="auto">
            <a:xfrm>
              <a:off x="4065" y="2789"/>
              <a:ext cx="2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굴림" charset="-127"/>
                  <a:cs typeface="+mn-cs"/>
                </a:rPr>
                <a:t>E</a:t>
              </a: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2141597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 nodeType="clickPar">
                      <p:stCondLst>
                        <p:cond delay="indefinite"/>
                      </p:stCondLst>
                      <p:childTnLst>
                        <p:par>
                          <p:cTn id="1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5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7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7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7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/>
      <p:bldP spid="33" grpId="0"/>
      <p:bldP spid="34" grpId="0"/>
      <p:bldP spid="35" grpId="0"/>
      <p:bldP spid="36" grpId="0"/>
      <p:bldP spid="37" grpId="0"/>
      <p:bldP spid="38" grpId="0"/>
      <p:bldP spid="40" grpId="0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Predicated Execution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0170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charset="-128"/>
              </a:rPr>
              <a:t>Eliminates branches </a:t>
            </a:r>
            <a:r>
              <a:rPr lang="en-US" altLang="en-US" dirty="0">
                <a:ea typeface="ＭＳ Ｐゴシック" charset="-128"/>
                <a:sym typeface="Wingdings" charset="2"/>
              </a:rPr>
              <a:t> enables straight line code (i.e., larger basic blocks in code)</a:t>
            </a:r>
            <a:endParaRPr lang="en-US" altLang="en-US" dirty="0">
              <a:ea typeface="ＭＳ Ｐゴシック" charset="-128"/>
            </a:endParaRPr>
          </a:p>
          <a:p>
            <a:endParaRPr lang="en-US" altLang="en-US" sz="1200" dirty="0">
              <a:ea typeface="ＭＳ Ｐゴシック" charset="-128"/>
            </a:endParaRPr>
          </a:p>
          <a:p>
            <a:r>
              <a:rPr lang="en-US" altLang="en-US" dirty="0">
                <a:ea typeface="ＭＳ Ｐゴシック" charset="-128"/>
              </a:rPr>
              <a:t>Advantages</a:t>
            </a:r>
          </a:p>
          <a:p>
            <a:pPr lvl="1"/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Eliminates hard-to-predict branches</a:t>
            </a:r>
          </a:p>
          <a:p>
            <a:pPr lvl="1"/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Always-not-taken prediction works better </a:t>
            </a:r>
            <a:r>
              <a:rPr lang="en-US" altLang="en-US" dirty="0">
                <a:ea typeface="ＭＳ Ｐゴシック" charset="-128"/>
                <a:sym typeface="Wingdings" charset="2"/>
              </a:rPr>
              <a:t>(no branches)</a:t>
            </a:r>
            <a:endParaRPr lang="en-US" altLang="en-US" dirty="0">
              <a:ea typeface="ＭＳ Ｐゴシック" charset="-128"/>
            </a:endParaRPr>
          </a:p>
          <a:p>
            <a:pPr lvl="1"/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Compiler has more freedom to optimize code </a:t>
            </a:r>
            <a:r>
              <a:rPr lang="en-US" altLang="en-US" dirty="0">
                <a:ea typeface="ＭＳ Ｐゴシック" charset="-128"/>
              </a:rPr>
              <a:t>(no branches)</a:t>
            </a:r>
          </a:p>
          <a:p>
            <a:pPr lvl="2"/>
            <a:r>
              <a:rPr lang="en-US" altLang="en-US" dirty="0">
                <a:ea typeface="ＭＳ Ｐゴシック" charset="-128"/>
              </a:rPr>
              <a:t>control flow does not hinder inst. reordering optimizations</a:t>
            </a:r>
          </a:p>
          <a:p>
            <a:pPr lvl="2"/>
            <a:r>
              <a:rPr lang="en-US" altLang="en-US" dirty="0">
                <a:ea typeface="ＭＳ Ｐゴシック" charset="-128"/>
              </a:rPr>
              <a:t>code optimizations hindered only by data dependencies</a:t>
            </a:r>
          </a:p>
          <a:p>
            <a:pPr lvl="1"/>
            <a:endParaRPr lang="en-US" altLang="en-US" sz="1200" dirty="0">
              <a:ea typeface="ＭＳ Ｐゴシック" charset="-128"/>
            </a:endParaRPr>
          </a:p>
          <a:p>
            <a:r>
              <a:rPr lang="en-US" altLang="en-US" dirty="0">
                <a:ea typeface="ＭＳ Ｐゴシック" charset="-128"/>
              </a:rPr>
              <a:t>Disadvantages</a:t>
            </a:r>
          </a:p>
          <a:p>
            <a:pPr lvl="1"/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Useless work: some instructions fetched/executed but discarded </a:t>
            </a:r>
            <a:r>
              <a:rPr lang="en-US" altLang="en-US" dirty="0">
                <a:solidFill>
                  <a:srgbClr val="FF0000"/>
                </a:solidFill>
                <a:ea typeface="ＭＳ Ｐゴシック" charset="-128"/>
              </a:rPr>
              <a:t>(especially bad for easy-to-predict branches)</a:t>
            </a:r>
          </a:p>
          <a:p>
            <a:pPr lvl="1"/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Requires additional ISA (and hardware) support</a:t>
            </a:r>
          </a:p>
          <a:p>
            <a:pPr lvl="1"/>
            <a:r>
              <a:rPr lang="en-US" altLang="en-US" dirty="0">
                <a:solidFill>
                  <a:srgbClr val="0432FF"/>
                </a:solidFill>
                <a:ea typeface="ＭＳ Ｐゴシック" charset="-128"/>
              </a:rPr>
              <a:t>Can we eliminate all branches this way?</a:t>
            </a:r>
          </a:p>
          <a:p>
            <a:pPr lvl="1"/>
            <a:endParaRPr lang="en-US" altLang="en-US" dirty="0">
              <a:ea typeface="ＭＳ Ｐゴシック" charset="-128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2E483C3-1713-9443-AC01-F0BC93C6DCEA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7148904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300" dirty="0">
                <a:ea typeface="ＭＳ Ｐゴシック" charset="-128"/>
              </a:rPr>
              <a:t>Stall Fetch Until Next PC is Known: Good Idea?</a:t>
            </a:r>
          </a:p>
        </p:txBody>
      </p:sp>
      <p:sp>
        <p:nvSpPr>
          <p:cNvPr id="73730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charset="-128"/>
            </a:endParaRPr>
          </a:p>
        </p:txBody>
      </p:sp>
      <p:sp>
        <p:nvSpPr>
          <p:cNvPr id="7373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E3CBD11-F8BA-2843-AA7E-8C7DA43DDFD9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73732" name="Rectangle 2"/>
          <p:cNvSpPr>
            <a:spLocks noChangeArrowheads="1"/>
          </p:cNvSpPr>
          <p:nvPr/>
        </p:nvSpPr>
        <p:spPr bwMode="auto">
          <a:xfrm>
            <a:off x="914400" y="1600200"/>
            <a:ext cx="1219200" cy="3352800"/>
          </a:xfrm>
          <a:prstGeom prst="rect">
            <a:avLst/>
          </a:prstGeom>
          <a:solidFill>
            <a:srgbClr val="D49FFF"/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  <p:grpSp>
        <p:nvGrpSpPr>
          <p:cNvPr id="6" name="Group 3"/>
          <p:cNvGrpSpPr>
            <a:grpSpLocks/>
          </p:cNvGrpSpPr>
          <p:nvPr/>
        </p:nvGrpSpPr>
        <p:grpSpPr bwMode="auto">
          <a:xfrm>
            <a:off x="0" y="1219200"/>
            <a:ext cx="9144000" cy="5638800"/>
            <a:chOff x="0" y="768"/>
            <a:chExt cx="5760" cy="3552"/>
          </a:xfrm>
        </p:grpSpPr>
        <p:sp>
          <p:nvSpPr>
            <p:cNvPr id="73891" name="Rectangle 4"/>
            <p:cNvSpPr>
              <a:spLocks noChangeArrowheads="1"/>
            </p:cNvSpPr>
            <p:nvPr/>
          </p:nvSpPr>
          <p:spPr bwMode="auto">
            <a:xfrm>
              <a:off x="0" y="768"/>
              <a:ext cx="5760" cy="355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92" name="Rectangle 5"/>
            <p:cNvSpPr>
              <a:spLocks noChangeArrowheads="1"/>
            </p:cNvSpPr>
            <p:nvPr/>
          </p:nvSpPr>
          <p:spPr bwMode="auto">
            <a:xfrm>
              <a:off x="1200" y="1008"/>
              <a:ext cx="768" cy="2112"/>
            </a:xfrm>
            <a:prstGeom prst="rect">
              <a:avLst/>
            </a:prstGeom>
            <a:solidFill>
              <a:srgbClr val="D49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93" name="Rectangle 6"/>
            <p:cNvSpPr>
              <a:spLocks noChangeArrowheads="1"/>
            </p:cNvSpPr>
            <p:nvPr/>
          </p:nvSpPr>
          <p:spPr bwMode="auto">
            <a:xfrm>
              <a:off x="672" y="139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</a:p>
          </p:txBody>
        </p:sp>
        <p:sp>
          <p:nvSpPr>
            <p:cNvPr id="73894" name="Rectangle 7"/>
            <p:cNvSpPr>
              <a:spLocks noChangeArrowheads="1"/>
            </p:cNvSpPr>
            <p:nvPr/>
          </p:nvSpPr>
          <p:spPr bwMode="auto">
            <a:xfrm>
              <a:off x="672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0</a:t>
              </a:r>
            </a:p>
          </p:txBody>
        </p:sp>
        <p:sp>
          <p:nvSpPr>
            <p:cNvPr id="73895" name="Rectangle 8"/>
            <p:cNvSpPr>
              <a:spLocks noChangeArrowheads="1"/>
            </p:cNvSpPr>
            <p:nvPr/>
          </p:nvSpPr>
          <p:spPr bwMode="auto">
            <a:xfrm>
              <a:off x="1296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1</a:t>
              </a:r>
            </a:p>
          </p:txBody>
        </p:sp>
        <p:sp>
          <p:nvSpPr>
            <p:cNvPr id="73896" name="Rectangle 9"/>
            <p:cNvSpPr>
              <a:spLocks noChangeArrowheads="1"/>
            </p:cNvSpPr>
            <p:nvPr/>
          </p:nvSpPr>
          <p:spPr bwMode="auto">
            <a:xfrm>
              <a:off x="1920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2</a:t>
              </a:r>
            </a:p>
          </p:txBody>
        </p:sp>
        <p:sp>
          <p:nvSpPr>
            <p:cNvPr id="73897" name="Rectangle 10"/>
            <p:cNvSpPr>
              <a:spLocks noChangeArrowheads="1"/>
            </p:cNvSpPr>
            <p:nvPr/>
          </p:nvSpPr>
          <p:spPr bwMode="auto">
            <a:xfrm>
              <a:off x="2544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3</a:t>
              </a:r>
            </a:p>
          </p:txBody>
        </p:sp>
        <p:sp>
          <p:nvSpPr>
            <p:cNvPr id="73898" name="Rectangle 11"/>
            <p:cNvSpPr>
              <a:spLocks noChangeArrowheads="1"/>
            </p:cNvSpPr>
            <p:nvPr/>
          </p:nvSpPr>
          <p:spPr bwMode="auto">
            <a:xfrm>
              <a:off x="3168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4</a:t>
              </a:r>
            </a:p>
          </p:txBody>
        </p:sp>
        <p:sp>
          <p:nvSpPr>
            <p:cNvPr id="73899" name="Rectangle 12"/>
            <p:cNvSpPr>
              <a:spLocks noChangeArrowheads="1"/>
            </p:cNvSpPr>
            <p:nvPr/>
          </p:nvSpPr>
          <p:spPr bwMode="auto">
            <a:xfrm>
              <a:off x="3792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5</a:t>
              </a:r>
            </a:p>
          </p:txBody>
        </p:sp>
        <p:sp>
          <p:nvSpPr>
            <p:cNvPr id="73900" name="AutoShape 13"/>
            <p:cNvSpPr>
              <a:spLocks noChangeArrowheads="1"/>
            </p:cNvSpPr>
            <p:nvPr/>
          </p:nvSpPr>
          <p:spPr bwMode="auto">
            <a:xfrm>
              <a:off x="4416" y="1152"/>
              <a:ext cx="1056" cy="144"/>
            </a:xfrm>
            <a:prstGeom prst="rightArrow">
              <a:avLst>
                <a:gd name="adj1" fmla="val 50000"/>
                <a:gd name="adj2" fmla="val 183333"/>
              </a:avLst>
            </a:prstGeom>
            <a:solidFill>
              <a:schemeClr val="tx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901" name="Rectangle 14"/>
            <p:cNvSpPr>
              <a:spLocks noChangeArrowheads="1"/>
            </p:cNvSpPr>
            <p:nvPr/>
          </p:nvSpPr>
          <p:spPr bwMode="auto">
            <a:xfrm>
              <a:off x="48" y="1392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902" name="Rectangle 15"/>
            <p:cNvSpPr>
              <a:spLocks noChangeArrowheads="1"/>
            </p:cNvSpPr>
            <p:nvPr/>
          </p:nvSpPr>
          <p:spPr bwMode="auto">
            <a:xfrm>
              <a:off x="48" y="1680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903" name="Rectangle 16"/>
            <p:cNvSpPr>
              <a:spLocks noChangeArrowheads="1"/>
            </p:cNvSpPr>
            <p:nvPr/>
          </p:nvSpPr>
          <p:spPr bwMode="auto">
            <a:xfrm>
              <a:off x="48" y="1968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j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904" name="Rectangle 17"/>
            <p:cNvSpPr>
              <a:spLocks noChangeArrowheads="1"/>
            </p:cNvSpPr>
            <p:nvPr/>
          </p:nvSpPr>
          <p:spPr bwMode="auto">
            <a:xfrm>
              <a:off x="48" y="22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k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905" name="Rectangle 18"/>
            <p:cNvSpPr>
              <a:spLocks noChangeArrowheads="1"/>
            </p:cNvSpPr>
            <p:nvPr/>
          </p:nvSpPr>
          <p:spPr bwMode="auto">
            <a:xfrm>
              <a:off x="48" y="2544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l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906" name="AutoShape 19"/>
            <p:cNvSpPr>
              <a:spLocks noChangeArrowheads="1"/>
            </p:cNvSpPr>
            <p:nvPr/>
          </p:nvSpPr>
          <p:spPr bwMode="auto">
            <a:xfrm rot="5400000">
              <a:off x="-216" y="3288"/>
              <a:ext cx="1056" cy="144"/>
            </a:xfrm>
            <a:prstGeom prst="rightArrow">
              <a:avLst>
                <a:gd name="adj1" fmla="val 50000"/>
                <a:gd name="adj2" fmla="val 183333"/>
              </a:avLst>
            </a:prstGeom>
            <a:solidFill>
              <a:schemeClr val="tx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907" name="Rectangle 20"/>
            <p:cNvSpPr>
              <a:spLocks noChangeArrowheads="1"/>
            </p:cNvSpPr>
            <p:nvPr/>
          </p:nvSpPr>
          <p:spPr bwMode="auto">
            <a:xfrm>
              <a:off x="48" y="1392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h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908" name="Rectangle 21"/>
            <p:cNvSpPr>
              <a:spLocks noChangeArrowheads="1"/>
            </p:cNvSpPr>
            <p:nvPr/>
          </p:nvSpPr>
          <p:spPr bwMode="auto">
            <a:xfrm>
              <a:off x="1296" y="139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ID</a:t>
              </a:r>
            </a:p>
          </p:txBody>
        </p:sp>
        <p:sp>
          <p:nvSpPr>
            <p:cNvPr id="73909" name="Rectangle 22"/>
            <p:cNvSpPr>
              <a:spLocks noChangeArrowheads="1"/>
            </p:cNvSpPr>
            <p:nvPr/>
          </p:nvSpPr>
          <p:spPr bwMode="auto">
            <a:xfrm>
              <a:off x="1296" y="1680"/>
              <a:ext cx="576" cy="240"/>
            </a:xfrm>
            <a:prstGeom prst="rect">
              <a:avLst/>
            </a:prstGeom>
            <a:solidFill>
              <a:schemeClr val="bg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</a:p>
          </p:txBody>
        </p:sp>
      </p:grpSp>
      <p:grpSp>
        <p:nvGrpSpPr>
          <p:cNvPr id="26" name="Group 23"/>
          <p:cNvGrpSpPr>
            <a:grpSpLocks/>
          </p:cNvGrpSpPr>
          <p:nvPr/>
        </p:nvGrpSpPr>
        <p:grpSpPr bwMode="auto">
          <a:xfrm>
            <a:off x="0" y="1295400"/>
            <a:ext cx="9144000" cy="5562600"/>
            <a:chOff x="0" y="816"/>
            <a:chExt cx="5760" cy="3504"/>
          </a:xfrm>
        </p:grpSpPr>
        <p:sp>
          <p:nvSpPr>
            <p:cNvPr id="73869" name="Rectangle 24"/>
            <p:cNvSpPr>
              <a:spLocks noChangeArrowheads="1"/>
            </p:cNvSpPr>
            <p:nvPr/>
          </p:nvSpPr>
          <p:spPr bwMode="auto">
            <a:xfrm>
              <a:off x="0" y="816"/>
              <a:ext cx="5760" cy="350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70" name="Rectangle 25"/>
            <p:cNvSpPr>
              <a:spLocks noChangeArrowheads="1"/>
            </p:cNvSpPr>
            <p:nvPr/>
          </p:nvSpPr>
          <p:spPr bwMode="auto">
            <a:xfrm>
              <a:off x="1824" y="1008"/>
              <a:ext cx="768" cy="2112"/>
            </a:xfrm>
            <a:prstGeom prst="rect">
              <a:avLst/>
            </a:prstGeom>
            <a:solidFill>
              <a:srgbClr val="D49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71" name="Rectangle 26"/>
            <p:cNvSpPr>
              <a:spLocks noChangeArrowheads="1"/>
            </p:cNvSpPr>
            <p:nvPr/>
          </p:nvSpPr>
          <p:spPr bwMode="auto">
            <a:xfrm>
              <a:off x="1296" y="1680"/>
              <a:ext cx="576" cy="240"/>
            </a:xfrm>
            <a:prstGeom prst="rect">
              <a:avLst/>
            </a:prstGeom>
            <a:solidFill>
              <a:schemeClr val="bg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</a:p>
          </p:txBody>
        </p:sp>
        <p:sp>
          <p:nvSpPr>
            <p:cNvPr id="73872" name="Rectangle 27"/>
            <p:cNvSpPr>
              <a:spLocks noChangeArrowheads="1"/>
            </p:cNvSpPr>
            <p:nvPr/>
          </p:nvSpPr>
          <p:spPr bwMode="auto">
            <a:xfrm>
              <a:off x="672" y="139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</a:p>
          </p:txBody>
        </p:sp>
        <p:sp>
          <p:nvSpPr>
            <p:cNvPr id="73873" name="Rectangle 28"/>
            <p:cNvSpPr>
              <a:spLocks noChangeArrowheads="1"/>
            </p:cNvSpPr>
            <p:nvPr/>
          </p:nvSpPr>
          <p:spPr bwMode="auto">
            <a:xfrm>
              <a:off x="672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0</a:t>
              </a:r>
            </a:p>
          </p:txBody>
        </p:sp>
        <p:sp>
          <p:nvSpPr>
            <p:cNvPr id="73874" name="Rectangle 29"/>
            <p:cNvSpPr>
              <a:spLocks noChangeArrowheads="1"/>
            </p:cNvSpPr>
            <p:nvPr/>
          </p:nvSpPr>
          <p:spPr bwMode="auto">
            <a:xfrm>
              <a:off x="1296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1</a:t>
              </a:r>
            </a:p>
          </p:txBody>
        </p:sp>
        <p:sp>
          <p:nvSpPr>
            <p:cNvPr id="73875" name="Rectangle 30"/>
            <p:cNvSpPr>
              <a:spLocks noChangeArrowheads="1"/>
            </p:cNvSpPr>
            <p:nvPr/>
          </p:nvSpPr>
          <p:spPr bwMode="auto">
            <a:xfrm>
              <a:off x="1920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2</a:t>
              </a:r>
            </a:p>
          </p:txBody>
        </p:sp>
        <p:sp>
          <p:nvSpPr>
            <p:cNvPr id="73876" name="Rectangle 31"/>
            <p:cNvSpPr>
              <a:spLocks noChangeArrowheads="1"/>
            </p:cNvSpPr>
            <p:nvPr/>
          </p:nvSpPr>
          <p:spPr bwMode="auto">
            <a:xfrm>
              <a:off x="2544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3</a:t>
              </a:r>
            </a:p>
          </p:txBody>
        </p:sp>
        <p:sp>
          <p:nvSpPr>
            <p:cNvPr id="73877" name="Rectangle 32"/>
            <p:cNvSpPr>
              <a:spLocks noChangeArrowheads="1"/>
            </p:cNvSpPr>
            <p:nvPr/>
          </p:nvSpPr>
          <p:spPr bwMode="auto">
            <a:xfrm>
              <a:off x="3168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4</a:t>
              </a:r>
            </a:p>
          </p:txBody>
        </p:sp>
        <p:sp>
          <p:nvSpPr>
            <p:cNvPr id="73878" name="Rectangle 33"/>
            <p:cNvSpPr>
              <a:spLocks noChangeArrowheads="1"/>
            </p:cNvSpPr>
            <p:nvPr/>
          </p:nvSpPr>
          <p:spPr bwMode="auto">
            <a:xfrm>
              <a:off x="3792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5</a:t>
              </a:r>
            </a:p>
          </p:txBody>
        </p:sp>
        <p:sp>
          <p:nvSpPr>
            <p:cNvPr id="73879" name="AutoShape 34"/>
            <p:cNvSpPr>
              <a:spLocks noChangeArrowheads="1"/>
            </p:cNvSpPr>
            <p:nvPr/>
          </p:nvSpPr>
          <p:spPr bwMode="auto">
            <a:xfrm>
              <a:off x="4416" y="1152"/>
              <a:ext cx="1056" cy="144"/>
            </a:xfrm>
            <a:prstGeom prst="rightArrow">
              <a:avLst>
                <a:gd name="adj1" fmla="val 50000"/>
                <a:gd name="adj2" fmla="val 183333"/>
              </a:avLst>
            </a:prstGeom>
            <a:solidFill>
              <a:schemeClr val="tx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80" name="Rectangle 35"/>
            <p:cNvSpPr>
              <a:spLocks noChangeArrowheads="1"/>
            </p:cNvSpPr>
            <p:nvPr/>
          </p:nvSpPr>
          <p:spPr bwMode="auto">
            <a:xfrm>
              <a:off x="48" y="1392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81" name="Rectangle 36"/>
            <p:cNvSpPr>
              <a:spLocks noChangeArrowheads="1"/>
            </p:cNvSpPr>
            <p:nvPr/>
          </p:nvSpPr>
          <p:spPr bwMode="auto">
            <a:xfrm>
              <a:off x="48" y="1680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82" name="Rectangle 37"/>
            <p:cNvSpPr>
              <a:spLocks noChangeArrowheads="1"/>
            </p:cNvSpPr>
            <p:nvPr/>
          </p:nvSpPr>
          <p:spPr bwMode="auto">
            <a:xfrm>
              <a:off x="48" y="1968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j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83" name="Rectangle 38"/>
            <p:cNvSpPr>
              <a:spLocks noChangeArrowheads="1"/>
            </p:cNvSpPr>
            <p:nvPr/>
          </p:nvSpPr>
          <p:spPr bwMode="auto">
            <a:xfrm>
              <a:off x="48" y="22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k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84" name="Rectangle 39"/>
            <p:cNvSpPr>
              <a:spLocks noChangeArrowheads="1"/>
            </p:cNvSpPr>
            <p:nvPr/>
          </p:nvSpPr>
          <p:spPr bwMode="auto">
            <a:xfrm>
              <a:off x="48" y="2544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l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85" name="AutoShape 40"/>
            <p:cNvSpPr>
              <a:spLocks noChangeArrowheads="1"/>
            </p:cNvSpPr>
            <p:nvPr/>
          </p:nvSpPr>
          <p:spPr bwMode="auto">
            <a:xfrm rot="5400000">
              <a:off x="-216" y="3288"/>
              <a:ext cx="1056" cy="144"/>
            </a:xfrm>
            <a:prstGeom prst="rightArrow">
              <a:avLst>
                <a:gd name="adj1" fmla="val 50000"/>
                <a:gd name="adj2" fmla="val 183333"/>
              </a:avLst>
            </a:prstGeom>
            <a:solidFill>
              <a:schemeClr val="tx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86" name="Rectangle 41"/>
            <p:cNvSpPr>
              <a:spLocks noChangeArrowheads="1"/>
            </p:cNvSpPr>
            <p:nvPr/>
          </p:nvSpPr>
          <p:spPr bwMode="auto">
            <a:xfrm>
              <a:off x="48" y="1392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h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87" name="Rectangle 42"/>
            <p:cNvSpPr>
              <a:spLocks noChangeArrowheads="1"/>
            </p:cNvSpPr>
            <p:nvPr/>
          </p:nvSpPr>
          <p:spPr bwMode="auto">
            <a:xfrm>
              <a:off x="1296" y="139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ID</a:t>
              </a:r>
            </a:p>
          </p:txBody>
        </p:sp>
        <p:sp>
          <p:nvSpPr>
            <p:cNvPr id="73888" name="Rectangle 43"/>
            <p:cNvSpPr>
              <a:spLocks noChangeArrowheads="1"/>
            </p:cNvSpPr>
            <p:nvPr/>
          </p:nvSpPr>
          <p:spPr bwMode="auto">
            <a:xfrm>
              <a:off x="1920" y="139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ALU</a:t>
              </a:r>
            </a:p>
          </p:txBody>
        </p:sp>
        <p:sp>
          <p:nvSpPr>
            <p:cNvPr id="73889" name="Rectangle 44"/>
            <p:cNvSpPr>
              <a:spLocks noChangeArrowheads="1"/>
            </p:cNvSpPr>
            <p:nvPr/>
          </p:nvSpPr>
          <p:spPr bwMode="auto">
            <a:xfrm>
              <a:off x="1920" y="1680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</a:p>
          </p:txBody>
        </p:sp>
        <p:sp>
          <p:nvSpPr>
            <p:cNvPr id="73890" name="Line 45"/>
            <p:cNvSpPr>
              <a:spLocks noChangeShapeType="1"/>
            </p:cNvSpPr>
            <p:nvPr/>
          </p:nvSpPr>
          <p:spPr bwMode="auto">
            <a:xfrm>
              <a:off x="1776" y="1536"/>
              <a:ext cx="192" cy="24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49" name="Group 46"/>
          <p:cNvGrpSpPr>
            <a:grpSpLocks/>
          </p:cNvGrpSpPr>
          <p:nvPr/>
        </p:nvGrpSpPr>
        <p:grpSpPr bwMode="auto">
          <a:xfrm>
            <a:off x="0" y="1295400"/>
            <a:ext cx="9144000" cy="5562600"/>
            <a:chOff x="0" y="816"/>
            <a:chExt cx="5760" cy="3504"/>
          </a:xfrm>
        </p:grpSpPr>
        <p:sp>
          <p:nvSpPr>
            <p:cNvPr id="73845" name="Rectangle 47"/>
            <p:cNvSpPr>
              <a:spLocks noChangeArrowheads="1"/>
            </p:cNvSpPr>
            <p:nvPr/>
          </p:nvSpPr>
          <p:spPr bwMode="auto">
            <a:xfrm>
              <a:off x="0" y="816"/>
              <a:ext cx="5760" cy="350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46" name="Rectangle 48"/>
            <p:cNvSpPr>
              <a:spLocks noChangeArrowheads="1"/>
            </p:cNvSpPr>
            <p:nvPr/>
          </p:nvSpPr>
          <p:spPr bwMode="auto">
            <a:xfrm>
              <a:off x="2448" y="1008"/>
              <a:ext cx="768" cy="2112"/>
            </a:xfrm>
            <a:prstGeom prst="rect">
              <a:avLst/>
            </a:prstGeom>
            <a:solidFill>
              <a:srgbClr val="D49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47" name="Rectangle 49"/>
            <p:cNvSpPr>
              <a:spLocks noChangeArrowheads="1"/>
            </p:cNvSpPr>
            <p:nvPr/>
          </p:nvSpPr>
          <p:spPr bwMode="auto">
            <a:xfrm>
              <a:off x="1296" y="1680"/>
              <a:ext cx="576" cy="240"/>
            </a:xfrm>
            <a:prstGeom prst="rect">
              <a:avLst/>
            </a:prstGeom>
            <a:solidFill>
              <a:schemeClr val="bg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</a:p>
          </p:txBody>
        </p:sp>
        <p:sp>
          <p:nvSpPr>
            <p:cNvPr id="73848" name="Rectangle 50"/>
            <p:cNvSpPr>
              <a:spLocks noChangeArrowheads="1"/>
            </p:cNvSpPr>
            <p:nvPr/>
          </p:nvSpPr>
          <p:spPr bwMode="auto">
            <a:xfrm>
              <a:off x="672" y="139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</a:p>
          </p:txBody>
        </p:sp>
        <p:sp>
          <p:nvSpPr>
            <p:cNvPr id="73849" name="Rectangle 51"/>
            <p:cNvSpPr>
              <a:spLocks noChangeArrowheads="1"/>
            </p:cNvSpPr>
            <p:nvPr/>
          </p:nvSpPr>
          <p:spPr bwMode="auto">
            <a:xfrm>
              <a:off x="672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0</a:t>
              </a:r>
            </a:p>
          </p:txBody>
        </p:sp>
        <p:sp>
          <p:nvSpPr>
            <p:cNvPr id="73850" name="Rectangle 52"/>
            <p:cNvSpPr>
              <a:spLocks noChangeArrowheads="1"/>
            </p:cNvSpPr>
            <p:nvPr/>
          </p:nvSpPr>
          <p:spPr bwMode="auto">
            <a:xfrm>
              <a:off x="1296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1</a:t>
              </a:r>
            </a:p>
          </p:txBody>
        </p:sp>
        <p:sp>
          <p:nvSpPr>
            <p:cNvPr id="73851" name="Rectangle 53"/>
            <p:cNvSpPr>
              <a:spLocks noChangeArrowheads="1"/>
            </p:cNvSpPr>
            <p:nvPr/>
          </p:nvSpPr>
          <p:spPr bwMode="auto">
            <a:xfrm>
              <a:off x="1920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2</a:t>
              </a:r>
            </a:p>
          </p:txBody>
        </p:sp>
        <p:sp>
          <p:nvSpPr>
            <p:cNvPr id="73852" name="Rectangle 54"/>
            <p:cNvSpPr>
              <a:spLocks noChangeArrowheads="1"/>
            </p:cNvSpPr>
            <p:nvPr/>
          </p:nvSpPr>
          <p:spPr bwMode="auto">
            <a:xfrm>
              <a:off x="2544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3</a:t>
              </a:r>
            </a:p>
          </p:txBody>
        </p:sp>
        <p:sp>
          <p:nvSpPr>
            <p:cNvPr id="73853" name="Rectangle 55"/>
            <p:cNvSpPr>
              <a:spLocks noChangeArrowheads="1"/>
            </p:cNvSpPr>
            <p:nvPr/>
          </p:nvSpPr>
          <p:spPr bwMode="auto">
            <a:xfrm>
              <a:off x="3168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4</a:t>
              </a:r>
            </a:p>
          </p:txBody>
        </p:sp>
        <p:sp>
          <p:nvSpPr>
            <p:cNvPr id="73854" name="Rectangle 56"/>
            <p:cNvSpPr>
              <a:spLocks noChangeArrowheads="1"/>
            </p:cNvSpPr>
            <p:nvPr/>
          </p:nvSpPr>
          <p:spPr bwMode="auto">
            <a:xfrm>
              <a:off x="3792" y="10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5</a:t>
              </a:r>
            </a:p>
          </p:txBody>
        </p:sp>
        <p:sp>
          <p:nvSpPr>
            <p:cNvPr id="73855" name="AutoShape 57"/>
            <p:cNvSpPr>
              <a:spLocks noChangeArrowheads="1"/>
            </p:cNvSpPr>
            <p:nvPr/>
          </p:nvSpPr>
          <p:spPr bwMode="auto">
            <a:xfrm>
              <a:off x="4416" y="1152"/>
              <a:ext cx="1056" cy="144"/>
            </a:xfrm>
            <a:prstGeom prst="rightArrow">
              <a:avLst>
                <a:gd name="adj1" fmla="val 50000"/>
                <a:gd name="adj2" fmla="val 183333"/>
              </a:avLst>
            </a:prstGeom>
            <a:solidFill>
              <a:schemeClr val="tx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56" name="Rectangle 58"/>
            <p:cNvSpPr>
              <a:spLocks noChangeArrowheads="1"/>
            </p:cNvSpPr>
            <p:nvPr/>
          </p:nvSpPr>
          <p:spPr bwMode="auto">
            <a:xfrm>
              <a:off x="48" y="1392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57" name="Rectangle 59"/>
            <p:cNvSpPr>
              <a:spLocks noChangeArrowheads="1"/>
            </p:cNvSpPr>
            <p:nvPr/>
          </p:nvSpPr>
          <p:spPr bwMode="auto">
            <a:xfrm>
              <a:off x="48" y="1680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58" name="Rectangle 60"/>
            <p:cNvSpPr>
              <a:spLocks noChangeArrowheads="1"/>
            </p:cNvSpPr>
            <p:nvPr/>
          </p:nvSpPr>
          <p:spPr bwMode="auto">
            <a:xfrm>
              <a:off x="48" y="1968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j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59" name="Rectangle 61"/>
            <p:cNvSpPr>
              <a:spLocks noChangeArrowheads="1"/>
            </p:cNvSpPr>
            <p:nvPr/>
          </p:nvSpPr>
          <p:spPr bwMode="auto">
            <a:xfrm>
              <a:off x="48" y="225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k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60" name="Rectangle 62"/>
            <p:cNvSpPr>
              <a:spLocks noChangeArrowheads="1"/>
            </p:cNvSpPr>
            <p:nvPr/>
          </p:nvSpPr>
          <p:spPr bwMode="auto">
            <a:xfrm>
              <a:off x="48" y="2544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l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61" name="AutoShape 63"/>
            <p:cNvSpPr>
              <a:spLocks noChangeArrowheads="1"/>
            </p:cNvSpPr>
            <p:nvPr/>
          </p:nvSpPr>
          <p:spPr bwMode="auto">
            <a:xfrm rot="5400000">
              <a:off x="-216" y="3288"/>
              <a:ext cx="1056" cy="144"/>
            </a:xfrm>
            <a:prstGeom prst="rightArrow">
              <a:avLst>
                <a:gd name="adj1" fmla="val 50000"/>
                <a:gd name="adj2" fmla="val 183333"/>
              </a:avLst>
            </a:prstGeom>
            <a:solidFill>
              <a:schemeClr val="tx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62" name="Rectangle 64"/>
            <p:cNvSpPr>
              <a:spLocks noChangeArrowheads="1"/>
            </p:cNvSpPr>
            <p:nvPr/>
          </p:nvSpPr>
          <p:spPr bwMode="auto">
            <a:xfrm>
              <a:off x="48" y="1392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h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63" name="Rectangle 65"/>
            <p:cNvSpPr>
              <a:spLocks noChangeArrowheads="1"/>
            </p:cNvSpPr>
            <p:nvPr/>
          </p:nvSpPr>
          <p:spPr bwMode="auto">
            <a:xfrm>
              <a:off x="1296" y="139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ID</a:t>
              </a:r>
            </a:p>
          </p:txBody>
        </p:sp>
        <p:sp>
          <p:nvSpPr>
            <p:cNvPr id="73864" name="Rectangle 66"/>
            <p:cNvSpPr>
              <a:spLocks noChangeArrowheads="1"/>
            </p:cNvSpPr>
            <p:nvPr/>
          </p:nvSpPr>
          <p:spPr bwMode="auto">
            <a:xfrm>
              <a:off x="1920" y="139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ALU</a:t>
              </a:r>
            </a:p>
          </p:txBody>
        </p:sp>
        <p:sp>
          <p:nvSpPr>
            <p:cNvPr id="73865" name="Rectangle 67"/>
            <p:cNvSpPr>
              <a:spLocks noChangeArrowheads="1"/>
            </p:cNvSpPr>
            <p:nvPr/>
          </p:nvSpPr>
          <p:spPr bwMode="auto">
            <a:xfrm>
              <a:off x="1920" y="1680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</a:p>
          </p:txBody>
        </p:sp>
        <p:sp>
          <p:nvSpPr>
            <p:cNvPr id="73866" name="Rectangle 68"/>
            <p:cNvSpPr>
              <a:spLocks noChangeArrowheads="1"/>
            </p:cNvSpPr>
            <p:nvPr/>
          </p:nvSpPr>
          <p:spPr bwMode="auto">
            <a:xfrm>
              <a:off x="2544" y="139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MEM</a:t>
              </a:r>
            </a:p>
          </p:txBody>
        </p:sp>
        <p:sp>
          <p:nvSpPr>
            <p:cNvPr id="73867" name="Rectangle 69"/>
            <p:cNvSpPr>
              <a:spLocks noChangeArrowheads="1"/>
            </p:cNvSpPr>
            <p:nvPr/>
          </p:nvSpPr>
          <p:spPr bwMode="auto">
            <a:xfrm>
              <a:off x="2544" y="1680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ID</a:t>
              </a:r>
            </a:p>
          </p:txBody>
        </p:sp>
        <p:sp>
          <p:nvSpPr>
            <p:cNvPr id="73868" name="Rectangle 70"/>
            <p:cNvSpPr>
              <a:spLocks noChangeArrowheads="1"/>
            </p:cNvSpPr>
            <p:nvPr/>
          </p:nvSpPr>
          <p:spPr bwMode="auto">
            <a:xfrm>
              <a:off x="2544" y="1968"/>
              <a:ext cx="576" cy="240"/>
            </a:xfrm>
            <a:prstGeom prst="rect">
              <a:avLst/>
            </a:prstGeom>
            <a:solidFill>
              <a:schemeClr val="bg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</a:p>
          </p:txBody>
        </p:sp>
      </p:grpSp>
      <p:grpSp>
        <p:nvGrpSpPr>
          <p:cNvPr id="74" name="Group 71"/>
          <p:cNvGrpSpPr>
            <a:grpSpLocks/>
          </p:cNvGrpSpPr>
          <p:nvPr/>
        </p:nvGrpSpPr>
        <p:grpSpPr bwMode="auto">
          <a:xfrm>
            <a:off x="0" y="1295400"/>
            <a:ext cx="9144000" cy="5562600"/>
            <a:chOff x="0" y="768"/>
            <a:chExt cx="5760" cy="3504"/>
          </a:xfrm>
        </p:grpSpPr>
        <p:sp>
          <p:nvSpPr>
            <p:cNvPr id="73818" name="Rectangle 72"/>
            <p:cNvSpPr>
              <a:spLocks noChangeArrowheads="1"/>
            </p:cNvSpPr>
            <p:nvPr/>
          </p:nvSpPr>
          <p:spPr bwMode="auto">
            <a:xfrm>
              <a:off x="0" y="768"/>
              <a:ext cx="5760" cy="350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19" name="Rectangle 73"/>
            <p:cNvSpPr>
              <a:spLocks noChangeArrowheads="1"/>
            </p:cNvSpPr>
            <p:nvPr/>
          </p:nvSpPr>
          <p:spPr bwMode="auto">
            <a:xfrm>
              <a:off x="3072" y="960"/>
              <a:ext cx="768" cy="2112"/>
            </a:xfrm>
            <a:prstGeom prst="rect">
              <a:avLst/>
            </a:prstGeom>
            <a:solidFill>
              <a:srgbClr val="D49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20" name="Rectangle 74"/>
            <p:cNvSpPr>
              <a:spLocks noChangeArrowheads="1"/>
            </p:cNvSpPr>
            <p:nvPr/>
          </p:nvSpPr>
          <p:spPr bwMode="auto">
            <a:xfrm>
              <a:off x="1296" y="1632"/>
              <a:ext cx="576" cy="240"/>
            </a:xfrm>
            <a:prstGeom prst="rect">
              <a:avLst/>
            </a:prstGeom>
            <a:solidFill>
              <a:schemeClr val="bg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</a:p>
          </p:txBody>
        </p:sp>
        <p:sp>
          <p:nvSpPr>
            <p:cNvPr id="73821" name="Rectangle 75"/>
            <p:cNvSpPr>
              <a:spLocks noChangeArrowheads="1"/>
            </p:cNvSpPr>
            <p:nvPr/>
          </p:nvSpPr>
          <p:spPr bwMode="auto">
            <a:xfrm>
              <a:off x="672" y="1344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</a:p>
          </p:txBody>
        </p:sp>
        <p:sp>
          <p:nvSpPr>
            <p:cNvPr id="73822" name="Rectangle 76"/>
            <p:cNvSpPr>
              <a:spLocks noChangeArrowheads="1"/>
            </p:cNvSpPr>
            <p:nvPr/>
          </p:nvSpPr>
          <p:spPr bwMode="auto">
            <a:xfrm>
              <a:off x="672" y="1008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0</a:t>
              </a:r>
            </a:p>
          </p:txBody>
        </p:sp>
        <p:sp>
          <p:nvSpPr>
            <p:cNvPr id="73823" name="Rectangle 77"/>
            <p:cNvSpPr>
              <a:spLocks noChangeArrowheads="1"/>
            </p:cNvSpPr>
            <p:nvPr/>
          </p:nvSpPr>
          <p:spPr bwMode="auto">
            <a:xfrm>
              <a:off x="1296" y="1008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1</a:t>
              </a:r>
            </a:p>
          </p:txBody>
        </p:sp>
        <p:sp>
          <p:nvSpPr>
            <p:cNvPr id="73824" name="Rectangle 78"/>
            <p:cNvSpPr>
              <a:spLocks noChangeArrowheads="1"/>
            </p:cNvSpPr>
            <p:nvPr/>
          </p:nvSpPr>
          <p:spPr bwMode="auto">
            <a:xfrm>
              <a:off x="1920" y="1008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2</a:t>
              </a:r>
            </a:p>
          </p:txBody>
        </p:sp>
        <p:sp>
          <p:nvSpPr>
            <p:cNvPr id="73825" name="Rectangle 79"/>
            <p:cNvSpPr>
              <a:spLocks noChangeArrowheads="1"/>
            </p:cNvSpPr>
            <p:nvPr/>
          </p:nvSpPr>
          <p:spPr bwMode="auto">
            <a:xfrm>
              <a:off x="2544" y="1008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3</a:t>
              </a:r>
            </a:p>
          </p:txBody>
        </p:sp>
        <p:sp>
          <p:nvSpPr>
            <p:cNvPr id="73826" name="Rectangle 80"/>
            <p:cNvSpPr>
              <a:spLocks noChangeArrowheads="1"/>
            </p:cNvSpPr>
            <p:nvPr/>
          </p:nvSpPr>
          <p:spPr bwMode="auto">
            <a:xfrm>
              <a:off x="3168" y="1008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4</a:t>
              </a:r>
            </a:p>
          </p:txBody>
        </p:sp>
        <p:sp>
          <p:nvSpPr>
            <p:cNvPr id="73827" name="Rectangle 81"/>
            <p:cNvSpPr>
              <a:spLocks noChangeArrowheads="1"/>
            </p:cNvSpPr>
            <p:nvPr/>
          </p:nvSpPr>
          <p:spPr bwMode="auto">
            <a:xfrm>
              <a:off x="3792" y="1008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5</a:t>
              </a:r>
            </a:p>
          </p:txBody>
        </p:sp>
        <p:sp>
          <p:nvSpPr>
            <p:cNvPr id="73828" name="AutoShape 82"/>
            <p:cNvSpPr>
              <a:spLocks noChangeArrowheads="1"/>
            </p:cNvSpPr>
            <p:nvPr/>
          </p:nvSpPr>
          <p:spPr bwMode="auto">
            <a:xfrm>
              <a:off x="4416" y="1104"/>
              <a:ext cx="1056" cy="144"/>
            </a:xfrm>
            <a:prstGeom prst="rightArrow">
              <a:avLst>
                <a:gd name="adj1" fmla="val 50000"/>
                <a:gd name="adj2" fmla="val 183333"/>
              </a:avLst>
            </a:prstGeom>
            <a:solidFill>
              <a:schemeClr val="tx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29" name="Rectangle 83"/>
            <p:cNvSpPr>
              <a:spLocks noChangeArrowheads="1"/>
            </p:cNvSpPr>
            <p:nvPr/>
          </p:nvSpPr>
          <p:spPr bwMode="auto">
            <a:xfrm>
              <a:off x="48" y="1344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30" name="Rectangle 84"/>
            <p:cNvSpPr>
              <a:spLocks noChangeArrowheads="1"/>
            </p:cNvSpPr>
            <p:nvPr/>
          </p:nvSpPr>
          <p:spPr bwMode="auto">
            <a:xfrm>
              <a:off x="48" y="1632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31" name="Rectangle 85"/>
            <p:cNvSpPr>
              <a:spLocks noChangeArrowheads="1"/>
            </p:cNvSpPr>
            <p:nvPr/>
          </p:nvSpPr>
          <p:spPr bwMode="auto">
            <a:xfrm>
              <a:off x="48" y="1920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j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32" name="Rectangle 86"/>
            <p:cNvSpPr>
              <a:spLocks noChangeArrowheads="1"/>
            </p:cNvSpPr>
            <p:nvPr/>
          </p:nvSpPr>
          <p:spPr bwMode="auto">
            <a:xfrm>
              <a:off x="48" y="2208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k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33" name="Rectangle 87"/>
            <p:cNvSpPr>
              <a:spLocks noChangeArrowheads="1"/>
            </p:cNvSpPr>
            <p:nvPr/>
          </p:nvSpPr>
          <p:spPr bwMode="auto">
            <a:xfrm>
              <a:off x="48" y="249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l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34" name="AutoShape 88"/>
            <p:cNvSpPr>
              <a:spLocks noChangeArrowheads="1"/>
            </p:cNvSpPr>
            <p:nvPr/>
          </p:nvSpPr>
          <p:spPr bwMode="auto">
            <a:xfrm rot="5400000">
              <a:off x="-216" y="3240"/>
              <a:ext cx="1056" cy="144"/>
            </a:xfrm>
            <a:prstGeom prst="rightArrow">
              <a:avLst>
                <a:gd name="adj1" fmla="val 50000"/>
                <a:gd name="adj2" fmla="val 183333"/>
              </a:avLst>
            </a:prstGeom>
            <a:solidFill>
              <a:schemeClr val="tx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35" name="Rectangle 89"/>
            <p:cNvSpPr>
              <a:spLocks noChangeArrowheads="1"/>
            </p:cNvSpPr>
            <p:nvPr/>
          </p:nvSpPr>
          <p:spPr bwMode="auto">
            <a:xfrm>
              <a:off x="48" y="1344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h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36" name="Rectangle 90"/>
            <p:cNvSpPr>
              <a:spLocks noChangeArrowheads="1"/>
            </p:cNvSpPr>
            <p:nvPr/>
          </p:nvSpPr>
          <p:spPr bwMode="auto">
            <a:xfrm>
              <a:off x="1296" y="1344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ID</a:t>
              </a:r>
            </a:p>
          </p:txBody>
        </p:sp>
        <p:sp>
          <p:nvSpPr>
            <p:cNvPr id="73837" name="Rectangle 91"/>
            <p:cNvSpPr>
              <a:spLocks noChangeArrowheads="1"/>
            </p:cNvSpPr>
            <p:nvPr/>
          </p:nvSpPr>
          <p:spPr bwMode="auto">
            <a:xfrm>
              <a:off x="1920" y="1344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ALU</a:t>
              </a:r>
            </a:p>
          </p:txBody>
        </p:sp>
        <p:sp>
          <p:nvSpPr>
            <p:cNvPr id="73838" name="Rectangle 92"/>
            <p:cNvSpPr>
              <a:spLocks noChangeArrowheads="1"/>
            </p:cNvSpPr>
            <p:nvPr/>
          </p:nvSpPr>
          <p:spPr bwMode="auto">
            <a:xfrm>
              <a:off x="1920" y="163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</a:p>
          </p:txBody>
        </p:sp>
        <p:sp>
          <p:nvSpPr>
            <p:cNvPr id="73839" name="Rectangle 93"/>
            <p:cNvSpPr>
              <a:spLocks noChangeArrowheads="1"/>
            </p:cNvSpPr>
            <p:nvPr/>
          </p:nvSpPr>
          <p:spPr bwMode="auto">
            <a:xfrm>
              <a:off x="2544" y="1344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MEM</a:t>
              </a:r>
            </a:p>
          </p:txBody>
        </p:sp>
        <p:sp>
          <p:nvSpPr>
            <p:cNvPr id="73840" name="Rectangle 94"/>
            <p:cNvSpPr>
              <a:spLocks noChangeArrowheads="1"/>
            </p:cNvSpPr>
            <p:nvPr/>
          </p:nvSpPr>
          <p:spPr bwMode="auto">
            <a:xfrm>
              <a:off x="2544" y="163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ID</a:t>
              </a:r>
            </a:p>
          </p:txBody>
        </p:sp>
        <p:sp>
          <p:nvSpPr>
            <p:cNvPr id="73841" name="Rectangle 95"/>
            <p:cNvSpPr>
              <a:spLocks noChangeArrowheads="1"/>
            </p:cNvSpPr>
            <p:nvPr/>
          </p:nvSpPr>
          <p:spPr bwMode="auto">
            <a:xfrm>
              <a:off x="2544" y="1920"/>
              <a:ext cx="576" cy="240"/>
            </a:xfrm>
            <a:prstGeom prst="rect">
              <a:avLst/>
            </a:prstGeom>
            <a:solidFill>
              <a:schemeClr val="bg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</a:p>
          </p:txBody>
        </p:sp>
        <p:sp>
          <p:nvSpPr>
            <p:cNvPr id="73842" name="Rectangle 96"/>
            <p:cNvSpPr>
              <a:spLocks noChangeArrowheads="1"/>
            </p:cNvSpPr>
            <p:nvPr/>
          </p:nvSpPr>
          <p:spPr bwMode="auto">
            <a:xfrm>
              <a:off x="3168" y="1344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WB</a:t>
              </a:r>
            </a:p>
          </p:txBody>
        </p:sp>
        <p:sp>
          <p:nvSpPr>
            <p:cNvPr id="73843" name="Rectangle 97"/>
            <p:cNvSpPr>
              <a:spLocks noChangeArrowheads="1"/>
            </p:cNvSpPr>
            <p:nvPr/>
          </p:nvSpPr>
          <p:spPr bwMode="auto">
            <a:xfrm>
              <a:off x="3168" y="163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ALU</a:t>
              </a:r>
            </a:p>
          </p:txBody>
        </p:sp>
        <p:sp>
          <p:nvSpPr>
            <p:cNvPr id="73844" name="Rectangle 98"/>
            <p:cNvSpPr>
              <a:spLocks noChangeArrowheads="1"/>
            </p:cNvSpPr>
            <p:nvPr/>
          </p:nvSpPr>
          <p:spPr bwMode="auto">
            <a:xfrm>
              <a:off x="3168" y="1920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</a:p>
          </p:txBody>
        </p:sp>
      </p:grpSp>
      <p:grpSp>
        <p:nvGrpSpPr>
          <p:cNvPr id="102" name="Group 99"/>
          <p:cNvGrpSpPr>
            <a:grpSpLocks/>
          </p:cNvGrpSpPr>
          <p:nvPr/>
        </p:nvGrpSpPr>
        <p:grpSpPr bwMode="auto">
          <a:xfrm>
            <a:off x="0" y="1295400"/>
            <a:ext cx="9144000" cy="5562600"/>
            <a:chOff x="0" y="768"/>
            <a:chExt cx="5760" cy="3504"/>
          </a:xfrm>
        </p:grpSpPr>
        <p:sp>
          <p:nvSpPr>
            <p:cNvPr id="73788" name="Rectangle 100"/>
            <p:cNvSpPr>
              <a:spLocks noChangeArrowheads="1"/>
            </p:cNvSpPr>
            <p:nvPr/>
          </p:nvSpPr>
          <p:spPr bwMode="auto">
            <a:xfrm>
              <a:off x="0" y="768"/>
              <a:ext cx="5760" cy="350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789" name="Rectangle 101"/>
            <p:cNvSpPr>
              <a:spLocks noChangeArrowheads="1"/>
            </p:cNvSpPr>
            <p:nvPr/>
          </p:nvSpPr>
          <p:spPr bwMode="auto">
            <a:xfrm>
              <a:off x="3696" y="960"/>
              <a:ext cx="768" cy="2112"/>
            </a:xfrm>
            <a:prstGeom prst="rect">
              <a:avLst/>
            </a:prstGeom>
            <a:solidFill>
              <a:srgbClr val="D49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790" name="Rectangle 102"/>
            <p:cNvSpPr>
              <a:spLocks noChangeArrowheads="1"/>
            </p:cNvSpPr>
            <p:nvPr/>
          </p:nvSpPr>
          <p:spPr bwMode="auto">
            <a:xfrm>
              <a:off x="1296" y="1632"/>
              <a:ext cx="576" cy="240"/>
            </a:xfrm>
            <a:prstGeom prst="rect">
              <a:avLst/>
            </a:prstGeom>
            <a:solidFill>
              <a:schemeClr val="bg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</a:p>
          </p:txBody>
        </p:sp>
        <p:sp>
          <p:nvSpPr>
            <p:cNvPr id="73791" name="Rectangle 103"/>
            <p:cNvSpPr>
              <a:spLocks noChangeArrowheads="1"/>
            </p:cNvSpPr>
            <p:nvPr/>
          </p:nvSpPr>
          <p:spPr bwMode="auto">
            <a:xfrm>
              <a:off x="672" y="1344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</a:p>
          </p:txBody>
        </p:sp>
        <p:sp>
          <p:nvSpPr>
            <p:cNvPr id="73792" name="Rectangle 104"/>
            <p:cNvSpPr>
              <a:spLocks noChangeArrowheads="1"/>
            </p:cNvSpPr>
            <p:nvPr/>
          </p:nvSpPr>
          <p:spPr bwMode="auto">
            <a:xfrm>
              <a:off x="672" y="1008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0</a:t>
              </a:r>
            </a:p>
          </p:txBody>
        </p:sp>
        <p:sp>
          <p:nvSpPr>
            <p:cNvPr id="73793" name="Rectangle 105"/>
            <p:cNvSpPr>
              <a:spLocks noChangeArrowheads="1"/>
            </p:cNvSpPr>
            <p:nvPr/>
          </p:nvSpPr>
          <p:spPr bwMode="auto">
            <a:xfrm>
              <a:off x="1296" y="1008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1</a:t>
              </a:r>
            </a:p>
          </p:txBody>
        </p:sp>
        <p:sp>
          <p:nvSpPr>
            <p:cNvPr id="73794" name="Rectangle 106"/>
            <p:cNvSpPr>
              <a:spLocks noChangeArrowheads="1"/>
            </p:cNvSpPr>
            <p:nvPr/>
          </p:nvSpPr>
          <p:spPr bwMode="auto">
            <a:xfrm>
              <a:off x="1920" y="1008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2</a:t>
              </a:r>
            </a:p>
          </p:txBody>
        </p:sp>
        <p:sp>
          <p:nvSpPr>
            <p:cNvPr id="73795" name="Rectangle 107"/>
            <p:cNvSpPr>
              <a:spLocks noChangeArrowheads="1"/>
            </p:cNvSpPr>
            <p:nvPr/>
          </p:nvSpPr>
          <p:spPr bwMode="auto">
            <a:xfrm>
              <a:off x="2544" y="1008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3</a:t>
              </a:r>
            </a:p>
          </p:txBody>
        </p:sp>
        <p:sp>
          <p:nvSpPr>
            <p:cNvPr id="73796" name="Rectangle 108"/>
            <p:cNvSpPr>
              <a:spLocks noChangeArrowheads="1"/>
            </p:cNvSpPr>
            <p:nvPr/>
          </p:nvSpPr>
          <p:spPr bwMode="auto">
            <a:xfrm>
              <a:off x="3168" y="1008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4</a:t>
              </a:r>
            </a:p>
          </p:txBody>
        </p:sp>
        <p:sp>
          <p:nvSpPr>
            <p:cNvPr id="73797" name="Rectangle 109"/>
            <p:cNvSpPr>
              <a:spLocks noChangeArrowheads="1"/>
            </p:cNvSpPr>
            <p:nvPr/>
          </p:nvSpPr>
          <p:spPr bwMode="auto">
            <a:xfrm>
              <a:off x="3792" y="1008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5</a:t>
              </a:r>
            </a:p>
          </p:txBody>
        </p:sp>
        <p:sp>
          <p:nvSpPr>
            <p:cNvPr id="73798" name="AutoShape 110"/>
            <p:cNvSpPr>
              <a:spLocks noChangeArrowheads="1"/>
            </p:cNvSpPr>
            <p:nvPr/>
          </p:nvSpPr>
          <p:spPr bwMode="auto">
            <a:xfrm>
              <a:off x="4416" y="1104"/>
              <a:ext cx="1056" cy="144"/>
            </a:xfrm>
            <a:prstGeom prst="rightArrow">
              <a:avLst>
                <a:gd name="adj1" fmla="val 50000"/>
                <a:gd name="adj2" fmla="val 183333"/>
              </a:avLst>
            </a:prstGeom>
            <a:solidFill>
              <a:schemeClr val="tx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799" name="Rectangle 111"/>
            <p:cNvSpPr>
              <a:spLocks noChangeArrowheads="1"/>
            </p:cNvSpPr>
            <p:nvPr/>
          </p:nvSpPr>
          <p:spPr bwMode="auto">
            <a:xfrm>
              <a:off x="48" y="1344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00" name="Rectangle 112"/>
            <p:cNvSpPr>
              <a:spLocks noChangeArrowheads="1"/>
            </p:cNvSpPr>
            <p:nvPr/>
          </p:nvSpPr>
          <p:spPr bwMode="auto">
            <a:xfrm>
              <a:off x="48" y="1632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01" name="Rectangle 113"/>
            <p:cNvSpPr>
              <a:spLocks noChangeArrowheads="1"/>
            </p:cNvSpPr>
            <p:nvPr/>
          </p:nvSpPr>
          <p:spPr bwMode="auto">
            <a:xfrm>
              <a:off x="48" y="1920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j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02" name="Rectangle 114"/>
            <p:cNvSpPr>
              <a:spLocks noChangeArrowheads="1"/>
            </p:cNvSpPr>
            <p:nvPr/>
          </p:nvSpPr>
          <p:spPr bwMode="auto">
            <a:xfrm>
              <a:off x="48" y="2208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k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03" name="Rectangle 115"/>
            <p:cNvSpPr>
              <a:spLocks noChangeArrowheads="1"/>
            </p:cNvSpPr>
            <p:nvPr/>
          </p:nvSpPr>
          <p:spPr bwMode="auto">
            <a:xfrm>
              <a:off x="48" y="249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l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04" name="AutoShape 116"/>
            <p:cNvSpPr>
              <a:spLocks noChangeArrowheads="1"/>
            </p:cNvSpPr>
            <p:nvPr/>
          </p:nvSpPr>
          <p:spPr bwMode="auto">
            <a:xfrm rot="5400000">
              <a:off x="-216" y="3240"/>
              <a:ext cx="1056" cy="144"/>
            </a:xfrm>
            <a:prstGeom prst="rightArrow">
              <a:avLst>
                <a:gd name="adj1" fmla="val 50000"/>
                <a:gd name="adj2" fmla="val 183333"/>
              </a:avLst>
            </a:prstGeom>
            <a:solidFill>
              <a:schemeClr val="tx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05" name="Rectangle 117"/>
            <p:cNvSpPr>
              <a:spLocks noChangeArrowheads="1"/>
            </p:cNvSpPr>
            <p:nvPr/>
          </p:nvSpPr>
          <p:spPr bwMode="auto">
            <a:xfrm>
              <a:off x="48" y="1344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h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806" name="Rectangle 118"/>
            <p:cNvSpPr>
              <a:spLocks noChangeArrowheads="1"/>
            </p:cNvSpPr>
            <p:nvPr/>
          </p:nvSpPr>
          <p:spPr bwMode="auto">
            <a:xfrm>
              <a:off x="1296" y="1344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ID</a:t>
              </a:r>
            </a:p>
          </p:txBody>
        </p:sp>
        <p:sp>
          <p:nvSpPr>
            <p:cNvPr id="73807" name="Rectangle 119"/>
            <p:cNvSpPr>
              <a:spLocks noChangeArrowheads="1"/>
            </p:cNvSpPr>
            <p:nvPr/>
          </p:nvSpPr>
          <p:spPr bwMode="auto">
            <a:xfrm>
              <a:off x="1920" y="1344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ALU</a:t>
              </a:r>
            </a:p>
          </p:txBody>
        </p:sp>
        <p:sp>
          <p:nvSpPr>
            <p:cNvPr id="73808" name="Rectangle 120"/>
            <p:cNvSpPr>
              <a:spLocks noChangeArrowheads="1"/>
            </p:cNvSpPr>
            <p:nvPr/>
          </p:nvSpPr>
          <p:spPr bwMode="auto">
            <a:xfrm>
              <a:off x="1920" y="163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</a:p>
          </p:txBody>
        </p:sp>
        <p:sp>
          <p:nvSpPr>
            <p:cNvPr id="73809" name="Rectangle 121"/>
            <p:cNvSpPr>
              <a:spLocks noChangeArrowheads="1"/>
            </p:cNvSpPr>
            <p:nvPr/>
          </p:nvSpPr>
          <p:spPr bwMode="auto">
            <a:xfrm>
              <a:off x="2544" y="1344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MEM</a:t>
              </a:r>
            </a:p>
          </p:txBody>
        </p:sp>
        <p:sp>
          <p:nvSpPr>
            <p:cNvPr id="73810" name="Rectangle 122"/>
            <p:cNvSpPr>
              <a:spLocks noChangeArrowheads="1"/>
            </p:cNvSpPr>
            <p:nvPr/>
          </p:nvSpPr>
          <p:spPr bwMode="auto">
            <a:xfrm>
              <a:off x="2544" y="163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ID</a:t>
              </a:r>
            </a:p>
          </p:txBody>
        </p:sp>
        <p:sp>
          <p:nvSpPr>
            <p:cNvPr id="73811" name="Rectangle 123"/>
            <p:cNvSpPr>
              <a:spLocks noChangeArrowheads="1"/>
            </p:cNvSpPr>
            <p:nvPr/>
          </p:nvSpPr>
          <p:spPr bwMode="auto">
            <a:xfrm>
              <a:off x="2544" y="1920"/>
              <a:ext cx="576" cy="240"/>
            </a:xfrm>
            <a:prstGeom prst="rect">
              <a:avLst/>
            </a:prstGeom>
            <a:solidFill>
              <a:schemeClr val="bg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</a:p>
          </p:txBody>
        </p:sp>
        <p:sp>
          <p:nvSpPr>
            <p:cNvPr id="73812" name="Rectangle 124"/>
            <p:cNvSpPr>
              <a:spLocks noChangeArrowheads="1"/>
            </p:cNvSpPr>
            <p:nvPr/>
          </p:nvSpPr>
          <p:spPr bwMode="auto">
            <a:xfrm>
              <a:off x="3168" y="1344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WB</a:t>
              </a:r>
            </a:p>
          </p:txBody>
        </p:sp>
        <p:sp>
          <p:nvSpPr>
            <p:cNvPr id="73813" name="Rectangle 125"/>
            <p:cNvSpPr>
              <a:spLocks noChangeArrowheads="1"/>
            </p:cNvSpPr>
            <p:nvPr/>
          </p:nvSpPr>
          <p:spPr bwMode="auto">
            <a:xfrm>
              <a:off x="3168" y="163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ALU</a:t>
              </a:r>
            </a:p>
          </p:txBody>
        </p:sp>
        <p:sp>
          <p:nvSpPr>
            <p:cNvPr id="73814" name="Rectangle 126"/>
            <p:cNvSpPr>
              <a:spLocks noChangeArrowheads="1"/>
            </p:cNvSpPr>
            <p:nvPr/>
          </p:nvSpPr>
          <p:spPr bwMode="auto">
            <a:xfrm>
              <a:off x="3168" y="1920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</a:p>
          </p:txBody>
        </p:sp>
        <p:sp>
          <p:nvSpPr>
            <p:cNvPr id="73815" name="Rectangle 127"/>
            <p:cNvSpPr>
              <a:spLocks noChangeArrowheads="1"/>
            </p:cNvSpPr>
            <p:nvPr/>
          </p:nvSpPr>
          <p:spPr bwMode="auto">
            <a:xfrm>
              <a:off x="3792" y="163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MEM</a:t>
              </a:r>
            </a:p>
          </p:txBody>
        </p:sp>
        <p:sp>
          <p:nvSpPr>
            <p:cNvPr id="73816" name="Rectangle 128"/>
            <p:cNvSpPr>
              <a:spLocks noChangeArrowheads="1"/>
            </p:cNvSpPr>
            <p:nvPr/>
          </p:nvSpPr>
          <p:spPr bwMode="auto">
            <a:xfrm>
              <a:off x="3792" y="1920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ID</a:t>
              </a:r>
            </a:p>
          </p:txBody>
        </p:sp>
        <p:sp>
          <p:nvSpPr>
            <p:cNvPr id="73817" name="Rectangle 129"/>
            <p:cNvSpPr>
              <a:spLocks noChangeArrowheads="1"/>
            </p:cNvSpPr>
            <p:nvPr/>
          </p:nvSpPr>
          <p:spPr bwMode="auto">
            <a:xfrm>
              <a:off x="3792" y="2208"/>
              <a:ext cx="576" cy="240"/>
            </a:xfrm>
            <a:prstGeom prst="rect">
              <a:avLst/>
            </a:prstGeom>
            <a:solidFill>
              <a:schemeClr val="bg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</a:p>
          </p:txBody>
        </p:sp>
      </p:grpSp>
      <p:grpSp>
        <p:nvGrpSpPr>
          <p:cNvPr id="133" name="Group 130"/>
          <p:cNvGrpSpPr>
            <a:grpSpLocks/>
          </p:cNvGrpSpPr>
          <p:nvPr/>
        </p:nvGrpSpPr>
        <p:grpSpPr bwMode="auto">
          <a:xfrm>
            <a:off x="0" y="1295400"/>
            <a:ext cx="9144000" cy="5562600"/>
            <a:chOff x="0" y="768"/>
            <a:chExt cx="5760" cy="3504"/>
          </a:xfrm>
        </p:grpSpPr>
        <p:sp>
          <p:nvSpPr>
            <p:cNvPr id="73755" name="Rectangle 131"/>
            <p:cNvSpPr>
              <a:spLocks noChangeArrowheads="1"/>
            </p:cNvSpPr>
            <p:nvPr/>
          </p:nvSpPr>
          <p:spPr bwMode="auto">
            <a:xfrm>
              <a:off x="0" y="768"/>
              <a:ext cx="5760" cy="350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756" name="Rectangle 132"/>
            <p:cNvSpPr>
              <a:spLocks noChangeArrowheads="1"/>
            </p:cNvSpPr>
            <p:nvPr/>
          </p:nvSpPr>
          <p:spPr bwMode="auto">
            <a:xfrm>
              <a:off x="4320" y="960"/>
              <a:ext cx="768" cy="2112"/>
            </a:xfrm>
            <a:prstGeom prst="rect">
              <a:avLst/>
            </a:prstGeom>
            <a:solidFill>
              <a:srgbClr val="D49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757" name="Rectangle 133"/>
            <p:cNvSpPr>
              <a:spLocks noChangeArrowheads="1"/>
            </p:cNvSpPr>
            <p:nvPr/>
          </p:nvSpPr>
          <p:spPr bwMode="auto">
            <a:xfrm>
              <a:off x="1296" y="1632"/>
              <a:ext cx="576" cy="240"/>
            </a:xfrm>
            <a:prstGeom prst="rect">
              <a:avLst/>
            </a:prstGeom>
            <a:solidFill>
              <a:schemeClr val="bg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</a:p>
          </p:txBody>
        </p:sp>
        <p:sp>
          <p:nvSpPr>
            <p:cNvPr id="73758" name="Rectangle 134"/>
            <p:cNvSpPr>
              <a:spLocks noChangeArrowheads="1"/>
            </p:cNvSpPr>
            <p:nvPr/>
          </p:nvSpPr>
          <p:spPr bwMode="auto">
            <a:xfrm>
              <a:off x="672" y="1344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</a:p>
          </p:txBody>
        </p:sp>
        <p:sp>
          <p:nvSpPr>
            <p:cNvPr id="73759" name="Rectangle 135"/>
            <p:cNvSpPr>
              <a:spLocks noChangeArrowheads="1"/>
            </p:cNvSpPr>
            <p:nvPr/>
          </p:nvSpPr>
          <p:spPr bwMode="auto">
            <a:xfrm>
              <a:off x="672" y="1008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0</a:t>
              </a:r>
            </a:p>
          </p:txBody>
        </p:sp>
        <p:sp>
          <p:nvSpPr>
            <p:cNvPr id="73760" name="Rectangle 136"/>
            <p:cNvSpPr>
              <a:spLocks noChangeArrowheads="1"/>
            </p:cNvSpPr>
            <p:nvPr/>
          </p:nvSpPr>
          <p:spPr bwMode="auto">
            <a:xfrm>
              <a:off x="1296" y="1008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1</a:t>
              </a:r>
            </a:p>
          </p:txBody>
        </p:sp>
        <p:sp>
          <p:nvSpPr>
            <p:cNvPr id="73761" name="Rectangle 137"/>
            <p:cNvSpPr>
              <a:spLocks noChangeArrowheads="1"/>
            </p:cNvSpPr>
            <p:nvPr/>
          </p:nvSpPr>
          <p:spPr bwMode="auto">
            <a:xfrm>
              <a:off x="1920" y="1008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2</a:t>
              </a:r>
            </a:p>
          </p:txBody>
        </p:sp>
        <p:sp>
          <p:nvSpPr>
            <p:cNvPr id="73762" name="Rectangle 138"/>
            <p:cNvSpPr>
              <a:spLocks noChangeArrowheads="1"/>
            </p:cNvSpPr>
            <p:nvPr/>
          </p:nvSpPr>
          <p:spPr bwMode="auto">
            <a:xfrm>
              <a:off x="2544" y="1008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3</a:t>
              </a:r>
            </a:p>
          </p:txBody>
        </p:sp>
        <p:sp>
          <p:nvSpPr>
            <p:cNvPr id="73763" name="Rectangle 139"/>
            <p:cNvSpPr>
              <a:spLocks noChangeArrowheads="1"/>
            </p:cNvSpPr>
            <p:nvPr/>
          </p:nvSpPr>
          <p:spPr bwMode="auto">
            <a:xfrm>
              <a:off x="3168" y="1008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4</a:t>
              </a:r>
            </a:p>
          </p:txBody>
        </p:sp>
        <p:sp>
          <p:nvSpPr>
            <p:cNvPr id="73764" name="Rectangle 140"/>
            <p:cNvSpPr>
              <a:spLocks noChangeArrowheads="1"/>
            </p:cNvSpPr>
            <p:nvPr/>
          </p:nvSpPr>
          <p:spPr bwMode="auto">
            <a:xfrm>
              <a:off x="3792" y="1008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5</a:t>
              </a:r>
            </a:p>
          </p:txBody>
        </p:sp>
        <p:sp>
          <p:nvSpPr>
            <p:cNvPr id="73765" name="AutoShape 141"/>
            <p:cNvSpPr>
              <a:spLocks noChangeArrowheads="1"/>
            </p:cNvSpPr>
            <p:nvPr/>
          </p:nvSpPr>
          <p:spPr bwMode="auto">
            <a:xfrm>
              <a:off x="4416" y="1104"/>
              <a:ext cx="1056" cy="144"/>
            </a:xfrm>
            <a:prstGeom prst="rightArrow">
              <a:avLst>
                <a:gd name="adj1" fmla="val 50000"/>
                <a:gd name="adj2" fmla="val 183333"/>
              </a:avLst>
            </a:prstGeom>
            <a:solidFill>
              <a:schemeClr val="tx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766" name="Rectangle 142"/>
            <p:cNvSpPr>
              <a:spLocks noChangeArrowheads="1"/>
            </p:cNvSpPr>
            <p:nvPr/>
          </p:nvSpPr>
          <p:spPr bwMode="auto">
            <a:xfrm>
              <a:off x="48" y="1344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767" name="Rectangle 143"/>
            <p:cNvSpPr>
              <a:spLocks noChangeArrowheads="1"/>
            </p:cNvSpPr>
            <p:nvPr/>
          </p:nvSpPr>
          <p:spPr bwMode="auto">
            <a:xfrm>
              <a:off x="48" y="1632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768" name="Rectangle 144"/>
            <p:cNvSpPr>
              <a:spLocks noChangeArrowheads="1"/>
            </p:cNvSpPr>
            <p:nvPr/>
          </p:nvSpPr>
          <p:spPr bwMode="auto">
            <a:xfrm>
              <a:off x="48" y="1920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j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769" name="Rectangle 145"/>
            <p:cNvSpPr>
              <a:spLocks noChangeArrowheads="1"/>
            </p:cNvSpPr>
            <p:nvPr/>
          </p:nvSpPr>
          <p:spPr bwMode="auto">
            <a:xfrm>
              <a:off x="48" y="2208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k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770" name="Rectangle 146"/>
            <p:cNvSpPr>
              <a:spLocks noChangeArrowheads="1"/>
            </p:cNvSpPr>
            <p:nvPr/>
          </p:nvSpPr>
          <p:spPr bwMode="auto">
            <a:xfrm>
              <a:off x="48" y="2496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l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771" name="AutoShape 147"/>
            <p:cNvSpPr>
              <a:spLocks noChangeArrowheads="1"/>
            </p:cNvSpPr>
            <p:nvPr/>
          </p:nvSpPr>
          <p:spPr bwMode="auto">
            <a:xfrm rot="5400000">
              <a:off x="-216" y="3240"/>
              <a:ext cx="1056" cy="144"/>
            </a:xfrm>
            <a:prstGeom prst="rightArrow">
              <a:avLst>
                <a:gd name="adj1" fmla="val 50000"/>
                <a:gd name="adj2" fmla="val 183333"/>
              </a:avLst>
            </a:prstGeom>
            <a:solidFill>
              <a:schemeClr val="tx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772" name="Rectangle 148"/>
            <p:cNvSpPr>
              <a:spLocks noChangeArrowheads="1"/>
            </p:cNvSpPr>
            <p:nvPr/>
          </p:nvSpPr>
          <p:spPr bwMode="auto">
            <a:xfrm>
              <a:off x="48" y="1344"/>
              <a:ext cx="57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Inst</a:t>
              </a:r>
              <a:r>
                <a:rPr kumimoji="0" lang="en-US" altLang="en-US" sz="2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h</a:t>
              </a:r>
              <a:endPara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3773" name="Rectangle 149"/>
            <p:cNvSpPr>
              <a:spLocks noChangeArrowheads="1"/>
            </p:cNvSpPr>
            <p:nvPr/>
          </p:nvSpPr>
          <p:spPr bwMode="auto">
            <a:xfrm>
              <a:off x="1296" y="1344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ID</a:t>
              </a:r>
            </a:p>
          </p:txBody>
        </p:sp>
        <p:sp>
          <p:nvSpPr>
            <p:cNvPr id="73774" name="Rectangle 150"/>
            <p:cNvSpPr>
              <a:spLocks noChangeArrowheads="1"/>
            </p:cNvSpPr>
            <p:nvPr/>
          </p:nvSpPr>
          <p:spPr bwMode="auto">
            <a:xfrm>
              <a:off x="1920" y="1344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ALU</a:t>
              </a:r>
            </a:p>
          </p:txBody>
        </p:sp>
        <p:sp>
          <p:nvSpPr>
            <p:cNvPr id="73775" name="Rectangle 151"/>
            <p:cNvSpPr>
              <a:spLocks noChangeArrowheads="1"/>
            </p:cNvSpPr>
            <p:nvPr/>
          </p:nvSpPr>
          <p:spPr bwMode="auto">
            <a:xfrm>
              <a:off x="1920" y="163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</a:p>
          </p:txBody>
        </p:sp>
        <p:sp>
          <p:nvSpPr>
            <p:cNvPr id="73776" name="Rectangle 152"/>
            <p:cNvSpPr>
              <a:spLocks noChangeArrowheads="1"/>
            </p:cNvSpPr>
            <p:nvPr/>
          </p:nvSpPr>
          <p:spPr bwMode="auto">
            <a:xfrm>
              <a:off x="2544" y="1344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MEM</a:t>
              </a:r>
            </a:p>
          </p:txBody>
        </p:sp>
        <p:sp>
          <p:nvSpPr>
            <p:cNvPr id="73777" name="Rectangle 153"/>
            <p:cNvSpPr>
              <a:spLocks noChangeArrowheads="1"/>
            </p:cNvSpPr>
            <p:nvPr/>
          </p:nvSpPr>
          <p:spPr bwMode="auto">
            <a:xfrm>
              <a:off x="2544" y="163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ID</a:t>
              </a:r>
            </a:p>
          </p:txBody>
        </p:sp>
        <p:sp>
          <p:nvSpPr>
            <p:cNvPr id="73778" name="Rectangle 154"/>
            <p:cNvSpPr>
              <a:spLocks noChangeArrowheads="1"/>
            </p:cNvSpPr>
            <p:nvPr/>
          </p:nvSpPr>
          <p:spPr bwMode="auto">
            <a:xfrm>
              <a:off x="2544" y="1920"/>
              <a:ext cx="576" cy="240"/>
            </a:xfrm>
            <a:prstGeom prst="rect">
              <a:avLst/>
            </a:prstGeom>
            <a:solidFill>
              <a:schemeClr val="bg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</a:p>
          </p:txBody>
        </p:sp>
        <p:sp>
          <p:nvSpPr>
            <p:cNvPr id="73779" name="Rectangle 155"/>
            <p:cNvSpPr>
              <a:spLocks noChangeArrowheads="1"/>
            </p:cNvSpPr>
            <p:nvPr/>
          </p:nvSpPr>
          <p:spPr bwMode="auto">
            <a:xfrm>
              <a:off x="3168" y="1344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WB</a:t>
              </a:r>
            </a:p>
          </p:txBody>
        </p:sp>
        <p:sp>
          <p:nvSpPr>
            <p:cNvPr id="73780" name="Rectangle 156"/>
            <p:cNvSpPr>
              <a:spLocks noChangeArrowheads="1"/>
            </p:cNvSpPr>
            <p:nvPr/>
          </p:nvSpPr>
          <p:spPr bwMode="auto">
            <a:xfrm>
              <a:off x="3168" y="163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ALU</a:t>
              </a:r>
            </a:p>
          </p:txBody>
        </p:sp>
        <p:sp>
          <p:nvSpPr>
            <p:cNvPr id="73781" name="Rectangle 157"/>
            <p:cNvSpPr>
              <a:spLocks noChangeArrowheads="1"/>
            </p:cNvSpPr>
            <p:nvPr/>
          </p:nvSpPr>
          <p:spPr bwMode="auto">
            <a:xfrm>
              <a:off x="3168" y="1920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</a:p>
          </p:txBody>
        </p:sp>
        <p:sp>
          <p:nvSpPr>
            <p:cNvPr id="73782" name="Rectangle 158"/>
            <p:cNvSpPr>
              <a:spLocks noChangeArrowheads="1"/>
            </p:cNvSpPr>
            <p:nvPr/>
          </p:nvSpPr>
          <p:spPr bwMode="auto">
            <a:xfrm>
              <a:off x="3792" y="163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MEM</a:t>
              </a:r>
            </a:p>
          </p:txBody>
        </p:sp>
        <p:sp>
          <p:nvSpPr>
            <p:cNvPr id="73783" name="Rectangle 159"/>
            <p:cNvSpPr>
              <a:spLocks noChangeArrowheads="1"/>
            </p:cNvSpPr>
            <p:nvPr/>
          </p:nvSpPr>
          <p:spPr bwMode="auto">
            <a:xfrm>
              <a:off x="3792" y="1920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ID</a:t>
              </a:r>
            </a:p>
          </p:txBody>
        </p:sp>
        <p:sp>
          <p:nvSpPr>
            <p:cNvPr id="73784" name="Rectangle 160"/>
            <p:cNvSpPr>
              <a:spLocks noChangeArrowheads="1"/>
            </p:cNvSpPr>
            <p:nvPr/>
          </p:nvSpPr>
          <p:spPr bwMode="auto">
            <a:xfrm>
              <a:off x="3792" y="2208"/>
              <a:ext cx="576" cy="240"/>
            </a:xfrm>
            <a:prstGeom prst="rect">
              <a:avLst/>
            </a:prstGeom>
            <a:solidFill>
              <a:schemeClr val="bg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</a:p>
          </p:txBody>
        </p:sp>
        <p:sp>
          <p:nvSpPr>
            <p:cNvPr id="73785" name="Rectangle 161"/>
            <p:cNvSpPr>
              <a:spLocks noChangeArrowheads="1"/>
            </p:cNvSpPr>
            <p:nvPr/>
          </p:nvSpPr>
          <p:spPr bwMode="auto">
            <a:xfrm>
              <a:off x="4416" y="1632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WB</a:t>
              </a:r>
            </a:p>
          </p:txBody>
        </p:sp>
        <p:sp>
          <p:nvSpPr>
            <p:cNvPr id="73786" name="Rectangle 162"/>
            <p:cNvSpPr>
              <a:spLocks noChangeArrowheads="1"/>
            </p:cNvSpPr>
            <p:nvPr/>
          </p:nvSpPr>
          <p:spPr bwMode="auto">
            <a:xfrm>
              <a:off x="4416" y="1920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ALU</a:t>
              </a:r>
            </a:p>
          </p:txBody>
        </p:sp>
        <p:sp>
          <p:nvSpPr>
            <p:cNvPr id="73787" name="Rectangle 163"/>
            <p:cNvSpPr>
              <a:spLocks noChangeArrowheads="1"/>
            </p:cNvSpPr>
            <p:nvPr/>
          </p:nvSpPr>
          <p:spPr bwMode="auto">
            <a:xfrm>
              <a:off x="4416" y="2208"/>
              <a:ext cx="576" cy="2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charset="0"/>
                  <a:ea typeface="ＭＳ Ｐゴシック" charset="-128"/>
                  <a:cs typeface="+mn-cs"/>
                </a:rPr>
                <a:t>IF</a:t>
              </a:r>
            </a:p>
          </p:txBody>
        </p:sp>
      </p:grpSp>
      <p:sp>
        <p:nvSpPr>
          <p:cNvPr id="73739" name="Rectangle 164"/>
          <p:cNvSpPr>
            <a:spLocks noChangeArrowheads="1"/>
          </p:cNvSpPr>
          <p:nvPr/>
        </p:nvSpPr>
        <p:spPr bwMode="auto">
          <a:xfrm>
            <a:off x="1066800" y="2209800"/>
            <a:ext cx="914400" cy="381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IF</a:t>
            </a:r>
          </a:p>
        </p:txBody>
      </p:sp>
      <p:sp>
        <p:nvSpPr>
          <p:cNvPr id="73740" name="Rectangle 165"/>
          <p:cNvSpPr>
            <a:spLocks noChangeArrowheads="1"/>
          </p:cNvSpPr>
          <p:nvPr/>
        </p:nvSpPr>
        <p:spPr bwMode="auto">
          <a:xfrm>
            <a:off x="1066800" y="16764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</a:t>
            </a:r>
            <a:r>
              <a:rPr kumimoji="0" lang="en-US" altLang="en-US" sz="2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0</a:t>
            </a:r>
          </a:p>
        </p:txBody>
      </p:sp>
      <p:sp>
        <p:nvSpPr>
          <p:cNvPr id="73741" name="Rectangle 166"/>
          <p:cNvSpPr>
            <a:spLocks noChangeArrowheads="1"/>
          </p:cNvSpPr>
          <p:nvPr/>
        </p:nvSpPr>
        <p:spPr bwMode="auto">
          <a:xfrm>
            <a:off x="2057400" y="16764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</a:t>
            </a:r>
            <a:r>
              <a:rPr kumimoji="0" lang="en-US" altLang="en-US" sz="2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1</a:t>
            </a:r>
          </a:p>
        </p:txBody>
      </p:sp>
      <p:sp>
        <p:nvSpPr>
          <p:cNvPr id="73742" name="Rectangle 167"/>
          <p:cNvSpPr>
            <a:spLocks noChangeArrowheads="1"/>
          </p:cNvSpPr>
          <p:nvPr/>
        </p:nvSpPr>
        <p:spPr bwMode="auto">
          <a:xfrm>
            <a:off x="3048000" y="16764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</a:t>
            </a:r>
            <a:r>
              <a:rPr kumimoji="0" lang="en-US" altLang="en-US" sz="2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2</a:t>
            </a:r>
          </a:p>
        </p:txBody>
      </p:sp>
      <p:sp>
        <p:nvSpPr>
          <p:cNvPr id="73743" name="Rectangle 168"/>
          <p:cNvSpPr>
            <a:spLocks noChangeArrowheads="1"/>
          </p:cNvSpPr>
          <p:nvPr/>
        </p:nvSpPr>
        <p:spPr bwMode="auto">
          <a:xfrm>
            <a:off x="4038600" y="16764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</a:t>
            </a:r>
            <a:r>
              <a:rPr kumimoji="0" lang="en-US" altLang="en-US" sz="2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3</a:t>
            </a:r>
          </a:p>
        </p:txBody>
      </p:sp>
      <p:sp>
        <p:nvSpPr>
          <p:cNvPr id="73744" name="Rectangle 169"/>
          <p:cNvSpPr>
            <a:spLocks noChangeArrowheads="1"/>
          </p:cNvSpPr>
          <p:nvPr/>
        </p:nvSpPr>
        <p:spPr bwMode="auto">
          <a:xfrm>
            <a:off x="5029200" y="16764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</a:t>
            </a:r>
            <a:r>
              <a:rPr kumimoji="0" lang="en-US" altLang="en-US" sz="2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4</a:t>
            </a:r>
          </a:p>
        </p:txBody>
      </p:sp>
      <p:sp>
        <p:nvSpPr>
          <p:cNvPr id="73745" name="Rectangle 170"/>
          <p:cNvSpPr>
            <a:spLocks noChangeArrowheads="1"/>
          </p:cNvSpPr>
          <p:nvPr/>
        </p:nvSpPr>
        <p:spPr bwMode="auto">
          <a:xfrm>
            <a:off x="6019800" y="16764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t</a:t>
            </a:r>
            <a:r>
              <a:rPr kumimoji="0" lang="en-US" altLang="en-US" sz="2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5</a:t>
            </a:r>
          </a:p>
        </p:txBody>
      </p:sp>
      <p:sp>
        <p:nvSpPr>
          <p:cNvPr id="73746" name="AutoShape 171"/>
          <p:cNvSpPr>
            <a:spLocks noChangeArrowheads="1"/>
          </p:cNvSpPr>
          <p:nvPr/>
        </p:nvSpPr>
        <p:spPr bwMode="auto">
          <a:xfrm>
            <a:off x="7010400" y="1828800"/>
            <a:ext cx="1676400" cy="228600"/>
          </a:xfrm>
          <a:prstGeom prst="rightArrow">
            <a:avLst>
              <a:gd name="adj1" fmla="val 50000"/>
              <a:gd name="adj2" fmla="val 183333"/>
            </a:avLst>
          </a:prstGeom>
          <a:solidFill>
            <a:schemeClr val="tx2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  <p:sp>
        <p:nvSpPr>
          <p:cNvPr id="73747" name="Rectangle 172"/>
          <p:cNvSpPr>
            <a:spLocks noChangeArrowheads="1"/>
          </p:cNvSpPr>
          <p:nvPr/>
        </p:nvSpPr>
        <p:spPr bwMode="auto">
          <a:xfrm>
            <a:off x="76200" y="22098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  <p:sp>
        <p:nvSpPr>
          <p:cNvPr id="73748" name="Rectangle 173"/>
          <p:cNvSpPr>
            <a:spLocks noChangeArrowheads="1"/>
          </p:cNvSpPr>
          <p:nvPr/>
        </p:nvSpPr>
        <p:spPr bwMode="auto">
          <a:xfrm>
            <a:off x="76200" y="26670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Inst</a:t>
            </a:r>
            <a:r>
              <a:rPr kumimoji="0" lang="en-US" altLang="en-US" sz="2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i</a:t>
            </a:r>
            <a:endParaRPr kumimoji="0" lang="en-US" altLang="en-US" sz="2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  <p:sp>
        <p:nvSpPr>
          <p:cNvPr id="73749" name="Rectangle 174"/>
          <p:cNvSpPr>
            <a:spLocks noChangeArrowheads="1"/>
          </p:cNvSpPr>
          <p:nvPr/>
        </p:nvSpPr>
        <p:spPr bwMode="auto">
          <a:xfrm>
            <a:off x="76200" y="31242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Inst</a:t>
            </a:r>
            <a:r>
              <a:rPr kumimoji="0" lang="en-US" altLang="en-US" sz="2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j</a:t>
            </a:r>
            <a:endParaRPr kumimoji="0" lang="en-US" altLang="en-US" sz="2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  <p:sp>
        <p:nvSpPr>
          <p:cNvPr id="73750" name="Rectangle 175"/>
          <p:cNvSpPr>
            <a:spLocks noChangeArrowheads="1"/>
          </p:cNvSpPr>
          <p:nvPr/>
        </p:nvSpPr>
        <p:spPr bwMode="auto">
          <a:xfrm>
            <a:off x="76200" y="35814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Inst</a:t>
            </a:r>
            <a:r>
              <a:rPr kumimoji="0" lang="en-US" altLang="en-US" sz="2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k</a:t>
            </a:r>
            <a:endParaRPr kumimoji="0" lang="en-US" altLang="en-US" sz="2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  <p:sp>
        <p:nvSpPr>
          <p:cNvPr id="73751" name="Rectangle 176"/>
          <p:cNvSpPr>
            <a:spLocks noChangeArrowheads="1"/>
          </p:cNvSpPr>
          <p:nvPr/>
        </p:nvSpPr>
        <p:spPr bwMode="auto">
          <a:xfrm>
            <a:off x="76200" y="40386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Inst</a:t>
            </a:r>
            <a:r>
              <a:rPr kumimoji="0" lang="en-US" altLang="en-US" sz="2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l</a:t>
            </a:r>
            <a:endParaRPr kumimoji="0" lang="en-US" altLang="en-US" sz="2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  <p:sp>
        <p:nvSpPr>
          <p:cNvPr id="73752" name="AutoShape 177"/>
          <p:cNvSpPr>
            <a:spLocks noChangeArrowheads="1"/>
          </p:cNvSpPr>
          <p:nvPr/>
        </p:nvSpPr>
        <p:spPr bwMode="auto">
          <a:xfrm rot="5400000">
            <a:off x="-342900" y="5219700"/>
            <a:ext cx="1676400" cy="228600"/>
          </a:xfrm>
          <a:prstGeom prst="rightArrow">
            <a:avLst>
              <a:gd name="adj1" fmla="val 50000"/>
              <a:gd name="adj2" fmla="val 183333"/>
            </a:avLst>
          </a:prstGeom>
          <a:solidFill>
            <a:schemeClr val="tx2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  <p:sp>
        <p:nvSpPr>
          <p:cNvPr id="73753" name="Rectangle 178"/>
          <p:cNvSpPr>
            <a:spLocks noChangeArrowheads="1"/>
          </p:cNvSpPr>
          <p:nvPr/>
        </p:nvSpPr>
        <p:spPr bwMode="auto">
          <a:xfrm>
            <a:off x="76200" y="2209800"/>
            <a:ext cx="91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Inst</a:t>
            </a:r>
            <a:r>
              <a:rPr kumimoji="0" lang="en-US" altLang="en-US" sz="2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t>h</a:t>
            </a:r>
            <a:endParaRPr kumimoji="0" lang="en-US" altLang="en-US" sz="2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  <p:sp>
        <p:nvSpPr>
          <p:cNvPr id="141338" name="Text Box 180"/>
          <p:cNvSpPr txBox="1">
            <a:spLocks noChangeArrowheads="1"/>
          </p:cNvSpPr>
          <p:nvPr/>
        </p:nvSpPr>
        <p:spPr bwMode="auto">
          <a:xfrm>
            <a:off x="320675" y="6407150"/>
            <a:ext cx="82899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ahoma"/>
                <a:ea typeface="ＭＳ Ｐゴシック" charset="0"/>
              </a:rPr>
              <a:t>This is the case with non-control-flow and unconditional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ahoma"/>
                <a:ea typeface="ＭＳ Ｐゴシック" charset="0"/>
              </a:rPr>
              <a:t>br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ahoma"/>
                <a:ea typeface="ＭＳ Ｐゴシック" charset="0"/>
              </a:rPr>
              <a:t> instructions!</a:t>
            </a:r>
          </a:p>
        </p:txBody>
      </p:sp>
    </p:spTree>
    <p:extLst>
      <p:ext uri="{BB962C8B-B14F-4D97-AF65-F5344CB8AC3E}">
        <p14:creationId xmlns:p14="http://schemas.microsoft.com/office/powerpoint/2010/main" val="64529586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915400" cy="1066800"/>
          </a:xfrm>
        </p:spPr>
        <p:txBody>
          <a:bodyPr/>
          <a:lstStyle/>
          <a:p>
            <a:r>
              <a:rPr lang="en-US" altLang="en-US" dirty="0">
                <a:ea typeface="ＭＳ Ｐゴシック" charset="-128"/>
              </a:rPr>
              <a:t>Predicated Execution vs. Branch Prediction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69950"/>
            <a:ext cx="8915400" cy="5194300"/>
          </a:xfrm>
        </p:spPr>
        <p:txBody>
          <a:bodyPr/>
          <a:lstStyle/>
          <a:p>
            <a:pPr>
              <a:buFont typeface="Wingdings" charset="2"/>
              <a:buNone/>
            </a:pPr>
            <a:r>
              <a:rPr lang="en-US" altLang="en-US" dirty="0">
                <a:ea typeface="ＭＳ Ｐゴシック" charset="-128"/>
              </a:rPr>
              <a:t>+ Eliminates </a:t>
            </a:r>
            <a:r>
              <a:rPr lang="en-US" altLang="en-US" dirty="0" err="1">
                <a:ea typeface="ＭＳ Ｐゴシック" charset="-128"/>
              </a:rPr>
              <a:t>mispredictions</a:t>
            </a:r>
            <a:r>
              <a:rPr lang="en-US" altLang="en-US" dirty="0">
                <a:ea typeface="ＭＳ Ｐゴシック" charset="-128"/>
              </a:rPr>
              <a:t> for hard-to-predict branches</a:t>
            </a:r>
          </a:p>
          <a:p>
            <a:pPr>
              <a:buFont typeface="Wingdings" charset="2"/>
              <a:buNone/>
            </a:pPr>
            <a:r>
              <a:rPr lang="en-US" altLang="en-US" sz="2000" dirty="0">
                <a:ea typeface="ＭＳ Ｐゴシック" charset="-128"/>
              </a:rPr>
              <a:t>	</a:t>
            </a:r>
            <a:r>
              <a:rPr lang="en-US" altLang="en-US" sz="2200" dirty="0">
                <a:ea typeface="ＭＳ Ｐゴシック" charset="-128"/>
              </a:rPr>
              <a:t>+ No need for branch prediction for some branches</a:t>
            </a:r>
          </a:p>
          <a:p>
            <a:pPr>
              <a:buFont typeface="Wingdings" charset="2"/>
              <a:buNone/>
            </a:pPr>
            <a:r>
              <a:rPr lang="en-US" altLang="en-US" sz="2200" dirty="0">
                <a:ea typeface="ＭＳ Ｐゴシック" charset="-128"/>
              </a:rPr>
              <a:t>	+ </a:t>
            </a:r>
            <a:r>
              <a:rPr lang="en-US" altLang="en-US" sz="2200" dirty="0">
                <a:solidFill>
                  <a:srgbClr val="FF0000"/>
                </a:solidFill>
                <a:ea typeface="ＭＳ Ｐゴシック" charset="-128"/>
              </a:rPr>
              <a:t>Good if </a:t>
            </a:r>
            <a:r>
              <a:rPr lang="en-US" altLang="en-US" sz="2200" dirty="0" err="1">
                <a:solidFill>
                  <a:srgbClr val="FF0000"/>
                </a:solidFill>
                <a:ea typeface="ＭＳ Ｐゴシック" charset="-128"/>
              </a:rPr>
              <a:t>misprediction</a:t>
            </a:r>
            <a:r>
              <a:rPr lang="en-US" altLang="en-US" sz="2200" dirty="0">
                <a:solidFill>
                  <a:srgbClr val="FF0000"/>
                </a:solidFill>
                <a:ea typeface="ＭＳ Ｐゴシック" charset="-128"/>
              </a:rPr>
              <a:t> cost &gt; useless work due to predication</a:t>
            </a:r>
          </a:p>
          <a:p>
            <a:endParaRPr lang="en-US" altLang="en-US" dirty="0">
              <a:solidFill>
                <a:srgbClr val="0000FF"/>
              </a:solidFill>
              <a:ea typeface="ＭＳ Ｐゴシック" charset="-128"/>
            </a:endParaRPr>
          </a:p>
          <a:p>
            <a:endParaRPr lang="en-US" altLang="en-US" dirty="0">
              <a:solidFill>
                <a:srgbClr val="0000FF"/>
              </a:solidFill>
              <a:ea typeface="ＭＳ Ｐゴシック" charset="-128"/>
            </a:endParaRPr>
          </a:p>
          <a:p>
            <a:pPr>
              <a:buFont typeface="Wingdings" charset="2"/>
              <a:buNone/>
            </a:pPr>
            <a:r>
              <a:rPr lang="en-US" altLang="en-US" dirty="0">
                <a:ea typeface="ＭＳ Ｐゴシック" charset="-128"/>
              </a:rPr>
              <a:t>-- Causes useless work for branches that are easy to predict</a:t>
            </a:r>
          </a:p>
          <a:p>
            <a:pPr>
              <a:buFont typeface="Wingdings" charset="2"/>
              <a:buNone/>
            </a:pPr>
            <a:r>
              <a:rPr lang="en-US" altLang="en-US" sz="2000" dirty="0">
                <a:ea typeface="ＭＳ Ｐゴシック" charset="-128"/>
              </a:rPr>
              <a:t>	</a:t>
            </a:r>
            <a:r>
              <a:rPr lang="en-US" altLang="en-US" sz="2200" dirty="0">
                <a:ea typeface="ＭＳ Ｐゴシック" charset="-128"/>
              </a:rPr>
              <a:t>-- </a:t>
            </a:r>
            <a:r>
              <a:rPr lang="en-US" altLang="en-US" sz="2200" dirty="0">
                <a:solidFill>
                  <a:srgbClr val="FF0000"/>
                </a:solidFill>
                <a:ea typeface="ＭＳ Ｐゴシック" charset="-128"/>
              </a:rPr>
              <a:t>Reduces performance if </a:t>
            </a:r>
            <a:r>
              <a:rPr lang="en-US" altLang="en-US" sz="2200" dirty="0" err="1">
                <a:solidFill>
                  <a:srgbClr val="FF0000"/>
                </a:solidFill>
                <a:ea typeface="ＭＳ Ｐゴシック" charset="-128"/>
              </a:rPr>
              <a:t>misprediction</a:t>
            </a:r>
            <a:r>
              <a:rPr lang="en-US" altLang="en-US" sz="2200" dirty="0">
                <a:solidFill>
                  <a:srgbClr val="FF0000"/>
                </a:solidFill>
                <a:ea typeface="ＭＳ Ｐゴシック" charset="-128"/>
              </a:rPr>
              <a:t> cost &lt; useless work</a:t>
            </a:r>
          </a:p>
          <a:p>
            <a:pPr>
              <a:buFont typeface="Wingdings" charset="2"/>
              <a:buNone/>
            </a:pPr>
            <a:r>
              <a:rPr lang="en-US" altLang="en-US" sz="2200" dirty="0">
                <a:solidFill>
                  <a:srgbClr val="FF0000"/>
                </a:solidFill>
                <a:ea typeface="ＭＳ Ｐゴシック" charset="-128"/>
              </a:rPr>
              <a:t>    </a:t>
            </a:r>
            <a:r>
              <a:rPr lang="en-US" altLang="en-US" sz="2200" dirty="0">
                <a:ea typeface="ＭＳ Ｐゴシック" charset="-128"/>
              </a:rPr>
              <a:t>-- </a:t>
            </a:r>
            <a:r>
              <a:rPr lang="en-US" altLang="ko-KR" sz="2200" dirty="0" err="1">
                <a:solidFill>
                  <a:srgbClr val="0000CC"/>
                </a:solidFill>
                <a:ea typeface="굴림" charset="-127"/>
              </a:rPr>
              <a:t>Adaptivity</a:t>
            </a:r>
            <a:r>
              <a:rPr lang="en-US" altLang="ko-KR" sz="2200" dirty="0">
                <a:ea typeface="굴림" charset="-127"/>
              </a:rPr>
              <a:t>: Static predication is not adaptive to run-time branch behavior. Branch behavior changes based on input set, program phase, control-flow path.</a:t>
            </a:r>
            <a:endParaRPr lang="en-US" altLang="en-US" sz="2200" dirty="0">
              <a:ea typeface="ＭＳ Ｐゴシック" charset="-128"/>
              <a:sym typeface="Wingdings" charset="2"/>
            </a:endParaRPr>
          </a:p>
          <a:p>
            <a:pPr>
              <a:buFont typeface="Wingdings" charset="2"/>
              <a:buNone/>
            </a:pPr>
            <a:endParaRPr lang="en-US" altLang="en-US" dirty="0">
              <a:ea typeface="ＭＳ Ｐゴシック" charset="-128"/>
            </a:endParaRPr>
          </a:p>
        </p:txBody>
      </p:sp>
      <p:sp>
        <p:nvSpPr>
          <p:cNvPr id="9421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0DDEE3C-7830-664E-A3F8-58D17AA7DB16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9162367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Predicated Execution in Intel Itanium</a:t>
            </a:r>
          </a:p>
        </p:txBody>
      </p:sp>
      <p:sp>
        <p:nvSpPr>
          <p:cNvPr id="95234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latin typeface="Calibri" charset="0"/>
                <a:ea typeface="ＭＳ Ｐゴシック" charset="-128"/>
              </a:rPr>
              <a:t>Each instruction can be separately predicated </a:t>
            </a:r>
          </a:p>
          <a:p>
            <a:r>
              <a:rPr lang="en-US" altLang="en-US">
                <a:latin typeface="Calibri" charset="0"/>
                <a:ea typeface="ＭＳ Ｐゴシック" charset="-128"/>
              </a:rPr>
              <a:t>64 one-bit predicate registers</a:t>
            </a:r>
          </a:p>
          <a:p>
            <a:pPr>
              <a:buFontTx/>
              <a:buNone/>
            </a:pPr>
            <a:r>
              <a:rPr lang="en-US" altLang="en-US">
                <a:solidFill>
                  <a:schemeClr val="bg2"/>
                </a:solidFill>
                <a:latin typeface="Calibri" charset="0"/>
                <a:ea typeface="ＭＳ Ｐゴシック" charset="-128"/>
              </a:rPr>
              <a:t>			each instruction carries a 6-bit predicate field</a:t>
            </a:r>
          </a:p>
          <a:p>
            <a:r>
              <a:rPr lang="en-US" altLang="en-US">
                <a:latin typeface="Calibri" charset="0"/>
                <a:ea typeface="ＭＳ Ｐゴシック" charset="-128"/>
              </a:rPr>
              <a:t>An instruction is effectively a NOP if its predicate is false</a:t>
            </a: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9523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696650F-27F2-2343-883D-113E1B8CCB5F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51" name="Rectangle 2"/>
          <p:cNvSpPr>
            <a:spLocks noChangeArrowheads="1"/>
          </p:cNvSpPr>
          <p:nvPr/>
        </p:nvSpPr>
        <p:spPr bwMode="auto">
          <a:xfrm>
            <a:off x="1371600" y="3744913"/>
            <a:ext cx="1600200" cy="217487"/>
          </a:xfrm>
          <a:prstGeom prst="rect">
            <a:avLst/>
          </a:prstGeom>
          <a:solidFill>
            <a:srgbClr val="FFCCCC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cmp</a:t>
            </a:r>
          </a:p>
        </p:txBody>
      </p:sp>
      <p:sp>
        <p:nvSpPr>
          <p:cNvPr id="52" name="Rectangle 5"/>
          <p:cNvSpPr>
            <a:spLocks noChangeArrowheads="1"/>
          </p:cNvSpPr>
          <p:nvPr/>
        </p:nvSpPr>
        <p:spPr bwMode="auto">
          <a:xfrm>
            <a:off x="1371600" y="4049713"/>
            <a:ext cx="1600200" cy="217487"/>
          </a:xfrm>
          <a:prstGeom prst="rect">
            <a:avLst/>
          </a:prstGeom>
          <a:solidFill>
            <a:srgbClr val="CCEC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br</a:t>
            </a:r>
          </a:p>
        </p:txBody>
      </p:sp>
      <p:sp>
        <p:nvSpPr>
          <p:cNvPr id="53" name="Rectangle 6"/>
          <p:cNvSpPr>
            <a:spLocks noChangeArrowheads="1"/>
          </p:cNvSpPr>
          <p:nvPr/>
        </p:nvSpPr>
        <p:spPr bwMode="auto">
          <a:xfrm>
            <a:off x="1371600" y="4354513"/>
            <a:ext cx="1600200" cy="217487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else1</a:t>
            </a:r>
          </a:p>
        </p:txBody>
      </p:sp>
      <p:sp>
        <p:nvSpPr>
          <p:cNvPr id="54" name="Rectangle 7"/>
          <p:cNvSpPr>
            <a:spLocks noChangeArrowheads="1"/>
          </p:cNvSpPr>
          <p:nvPr/>
        </p:nvSpPr>
        <p:spPr bwMode="auto">
          <a:xfrm>
            <a:off x="1371600" y="4659313"/>
            <a:ext cx="1600200" cy="217487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else2</a:t>
            </a:r>
          </a:p>
        </p:txBody>
      </p:sp>
      <p:sp>
        <p:nvSpPr>
          <p:cNvPr id="55" name="Rectangle 8"/>
          <p:cNvSpPr>
            <a:spLocks noChangeArrowheads="1"/>
          </p:cNvSpPr>
          <p:nvPr/>
        </p:nvSpPr>
        <p:spPr bwMode="auto">
          <a:xfrm>
            <a:off x="1371600" y="4964113"/>
            <a:ext cx="1600200" cy="217487"/>
          </a:xfrm>
          <a:prstGeom prst="rect">
            <a:avLst/>
          </a:prstGeom>
          <a:solidFill>
            <a:srgbClr val="CCEC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br</a:t>
            </a:r>
          </a:p>
        </p:txBody>
      </p:sp>
      <p:sp>
        <p:nvSpPr>
          <p:cNvPr id="56" name="Rectangle 9"/>
          <p:cNvSpPr>
            <a:spLocks noChangeArrowheads="1"/>
          </p:cNvSpPr>
          <p:nvPr/>
        </p:nvSpPr>
        <p:spPr bwMode="auto">
          <a:xfrm>
            <a:off x="1371600" y="5268913"/>
            <a:ext cx="1600200" cy="217487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then1</a:t>
            </a:r>
          </a:p>
        </p:txBody>
      </p:sp>
      <p:sp>
        <p:nvSpPr>
          <p:cNvPr id="57" name="Rectangle 10"/>
          <p:cNvSpPr>
            <a:spLocks noChangeArrowheads="1"/>
          </p:cNvSpPr>
          <p:nvPr/>
        </p:nvSpPr>
        <p:spPr bwMode="auto">
          <a:xfrm>
            <a:off x="1371600" y="5573713"/>
            <a:ext cx="1600200" cy="217487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then2</a:t>
            </a:r>
          </a:p>
        </p:txBody>
      </p:sp>
      <p:sp>
        <p:nvSpPr>
          <p:cNvPr id="58" name="Rectangle 11"/>
          <p:cNvSpPr>
            <a:spLocks noChangeArrowheads="1"/>
          </p:cNvSpPr>
          <p:nvPr/>
        </p:nvSpPr>
        <p:spPr bwMode="auto">
          <a:xfrm>
            <a:off x="1371600" y="5878513"/>
            <a:ext cx="1600200" cy="217487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join1</a:t>
            </a:r>
          </a:p>
        </p:txBody>
      </p:sp>
      <p:sp>
        <p:nvSpPr>
          <p:cNvPr id="59" name="Rectangle 12"/>
          <p:cNvSpPr>
            <a:spLocks noChangeArrowheads="1"/>
          </p:cNvSpPr>
          <p:nvPr/>
        </p:nvSpPr>
        <p:spPr bwMode="auto">
          <a:xfrm>
            <a:off x="1371600" y="6183313"/>
            <a:ext cx="1600200" cy="217487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join2</a:t>
            </a:r>
          </a:p>
        </p:txBody>
      </p:sp>
      <p:sp>
        <p:nvSpPr>
          <p:cNvPr id="60" name="Freeform 13"/>
          <p:cNvSpPr>
            <a:spLocks/>
          </p:cNvSpPr>
          <p:nvPr/>
        </p:nvSpPr>
        <p:spPr bwMode="auto">
          <a:xfrm>
            <a:off x="2971800" y="4191000"/>
            <a:ext cx="381000" cy="1219200"/>
          </a:xfrm>
          <a:custGeom>
            <a:avLst/>
            <a:gdLst>
              <a:gd name="T0" fmla="*/ 0 w 240"/>
              <a:gd name="T1" fmla="*/ 0 h 1008"/>
              <a:gd name="T2" fmla="*/ 2147483647 w 240"/>
              <a:gd name="T3" fmla="*/ 0 h 1008"/>
              <a:gd name="T4" fmla="*/ 2147483647 w 240"/>
              <a:gd name="T5" fmla="*/ 2147483647 h 1008"/>
              <a:gd name="T6" fmla="*/ 0 w 240"/>
              <a:gd name="T7" fmla="*/ 2147483647 h 1008"/>
              <a:gd name="T8" fmla="*/ 0 60000 65536"/>
              <a:gd name="T9" fmla="*/ 0 60000 65536"/>
              <a:gd name="T10" fmla="*/ 0 60000 65536"/>
              <a:gd name="T11" fmla="*/ 0 60000 65536"/>
              <a:gd name="T12" fmla="*/ 0 w 240"/>
              <a:gd name="T13" fmla="*/ 0 h 1008"/>
              <a:gd name="T14" fmla="*/ 240 w 240"/>
              <a:gd name="T15" fmla="*/ 1008 h 100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0" h="1008">
                <a:moveTo>
                  <a:pt x="0" y="0"/>
                </a:moveTo>
                <a:lnTo>
                  <a:pt x="240" y="0"/>
                </a:lnTo>
                <a:lnTo>
                  <a:pt x="240" y="1008"/>
                </a:lnTo>
                <a:lnTo>
                  <a:pt x="0" y="1008"/>
                </a:lnTo>
              </a:path>
            </a:pathLst>
          </a:cu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1" name="Freeform 14"/>
          <p:cNvSpPr>
            <a:spLocks/>
          </p:cNvSpPr>
          <p:nvPr/>
        </p:nvSpPr>
        <p:spPr bwMode="auto">
          <a:xfrm flipH="1">
            <a:off x="990600" y="5029200"/>
            <a:ext cx="381000" cy="990600"/>
          </a:xfrm>
          <a:custGeom>
            <a:avLst/>
            <a:gdLst>
              <a:gd name="T0" fmla="*/ 0 w 240"/>
              <a:gd name="T1" fmla="*/ 0 h 1008"/>
              <a:gd name="T2" fmla="*/ 2147483647 w 240"/>
              <a:gd name="T3" fmla="*/ 0 h 1008"/>
              <a:gd name="T4" fmla="*/ 2147483647 w 240"/>
              <a:gd name="T5" fmla="*/ 2147483647 h 1008"/>
              <a:gd name="T6" fmla="*/ 0 w 240"/>
              <a:gd name="T7" fmla="*/ 2147483647 h 1008"/>
              <a:gd name="T8" fmla="*/ 0 60000 65536"/>
              <a:gd name="T9" fmla="*/ 0 60000 65536"/>
              <a:gd name="T10" fmla="*/ 0 60000 65536"/>
              <a:gd name="T11" fmla="*/ 0 60000 65536"/>
              <a:gd name="T12" fmla="*/ 0 w 240"/>
              <a:gd name="T13" fmla="*/ 0 h 1008"/>
              <a:gd name="T14" fmla="*/ 240 w 240"/>
              <a:gd name="T15" fmla="*/ 1008 h 100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0" h="1008">
                <a:moveTo>
                  <a:pt x="0" y="0"/>
                </a:moveTo>
                <a:lnTo>
                  <a:pt x="240" y="0"/>
                </a:lnTo>
                <a:lnTo>
                  <a:pt x="240" y="1008"/>
                </a:lnTo>
                <a:lnTo>
                  <a:pt x="0" y="1008"/>
                </a:lnTo>
              </a:path>
            </a:pathLst>
          </a:cu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2" name="AutoShape 15"/>
          <p:cNvSpPr>
            <a:spLocks noChangeArrowheads="1"/>
          </p:cNvSpPr>
          <p:nvPr/>
        </p:nvSpPr>
        <p:spPr bwMode="auto">
          <a:xfrm>
            <a:off x="3505200" y="4648200"/>
            <a:ext cx="1295400" cy="609600"/>
          </a:xfrm>
          <a:prstGeom prst="notchedRightArrow">
            <a:avLst>
              <a:gd name="adj1" fmla="val 50000"/>
              <a:gd name="adj2" fmla="val 53125"/>
            </a:avLst>
          </a:prstGeom>
          <a:solidFill>
            <a:srgbClr val="FC012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charset="0"/>
              <a:ea typeface="ＭＳ Ｐゴシック" charset="0"/>
              <a:cs typeface="Calibri" charset="0"/>
            </a:endParaRPr>
          </a:p>
        </p:txBody>
      </p:sp>
      <p:sp>
        <p:nvSpPr>
          <p:cNvPr id="63" name="Rectangle 16"/>
          <p:cNvSpPr>
            <a:spLocks noChangeArrowheads="1"/>
          </p:cNvSpPr>
          <p:nvPr/>
        </p:nvSpPr>
        <p:spPr bwMode="auto">
          <a:xfrm>
            <a:off x="5183188" y="3657600"/>
            <a:ext cx="1600200" cy="217488"/>
          </a:xfrm>
          <a:prstGeom prst="rect">
            <a:avLst/>
          </a:prstGeom>
          <a:solidFill>
            <a:srgbClr val="FFCCCC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p1 p2 </a:t>
            </a: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  <a:sym typeface="Symbol" charset="0"/>
              </a:rPr>
              <a:t></a:t>
            </a: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cmp</a:t>
            </a:r>
          </a:p>
        </p:txBody>
      </p:sp>
      <p:sp>
        <p:nvSpPr>
          <p:cNvPr id="64" name="Rectangle 17"/>
          <p:cNvSpPr>
            <a:spLocks noChangeArrowheads="1"/>
          </p:cNvSpPr>
          <p:nvPr/>
        </p:nvSpPr>
        <p:spPr bwMode="auto">
          <a:xfrm>
            <a:off x="5183188" y="4514850"/>
            <a:ext cx="1600200" cy="217488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join1</a:t>
            </a:r>
          </a:p>
        </p:txBody>
      </p:sp>
      <p:sp>
        <p:nvSpPr>
          <p:cNvPr id="65" name="Rectangle 18"/>
          <p:cNvSpPr>
            <a:spLocks noChangeArrowheads="1"/>
          </p:cNvSpPr>
          <p:nvPr/>
        </p:nvSpPr>
        <p:spPr bwMode="auto">
          <a:xfrm>
            <a:off x="5183188" y="5413375"/>
            <a:ext cx="1600200" cy="217488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join2</a:t>
            </a:r>
          </a:p>
        </p:txBody>
      </p:sp>
      <p:sp>
        <p:nvSpPr>
          <p:cNvPr id="66" name="Rectangle 19"/>
          <p:cNvSpPr>
            <a:spLocks noChangeArrowheads="1"/>
          </p:cNvSpPr>
          <p:nvPr/>
        </p:nvSpPr>
        <p:spPr bwMode="auto">
          <a:xfrm>
            <a:off x="5183188" y="3962400"/>
            <a:ext cx="1600200" cy="217488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else1</a:t>
            </a:r>
          </a:p>
        </p:txBody>
      </p:sp>
      <p:sp>
        <p:nvSpPr>
          <p:cNvPr id="67" name="Rectangle 20"/>
          <p:cNvSpPr>
            <a:spLocks noChangeArrowheads="1"/>
          </p:cNvSpPr>
          <p:nvPr/>
        </p:nvSpPr>
        <p:spPr bwMode="auto">
          <a:xfrm>
            <a:off x="4908550" y="3962400"/>
            <a:ext cx="274638" cy="217488"/>
          </a:xfrm>
          <a:prstGeom prst="rect">
            <a:avLst/>
          </a:prstGeom>
          <a:solidFill>
            <a:srgbClr val="CCEC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p2</a:t>
            </a:r>
          </a:p>
        </p:txBody>
      </p:sp>
      <p:sp>
        <p:nvSpPr>
          <p:cNvPr id="68" name="Rectangle 21"/>
          <p:cNvSpPr>
            <a:spLocks noChangeArrowheads="1"/>
          </p:cNvSpPr>
          <p:nvPr/>
        </p:nvSpPr>
        <p:spPr bwMode="auto">
          <a:xfrm>
            <a:off x="5183188" y="4819650"/>
            <a:ext cx="1600200" cy="217488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then2</a:t>
            </a:r>
          </a:p>
        </p:txBody>
      </p:sp>
      <p:sp>
        <p:nvSpPr>
          <p:cNvPr id="69" name="Rectangle 22"/>
          <p:cNvSpPr>
            <a:spLocks noChangeArrowheads="1"/>
          </p:cNvSpPr>
          <p:nvPr/>
        </p:nvSpPr>
        <p:spPr bwMode="auto">
          <a:xfrm>
            <a:off x="4908550" y="4819650"/>
            <a:ext cx="274638" cy="217488"/>
          </a:xfrm>
          <a:prstGeom prst="rect">
            <a:avLst/>
          </a:prstGeom>
          <a:solidFill>
            <a:srgbClr val="CCEC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p1</a:t>
            </a:r>
          </a:p>
        </p:txBody>
      </p:sp>
      <p:sp>
        <p:nvSpPr>
          <p:cNvPr id="70" name="Rectangle 23"/>
          <p:cNvSpPr>
            <a:spLocks noChangeArrowheads="1"/>
          </p:cNvSpPr>
          <p:nvPr/>
        </p:nvSpPr>
        <p:spPr bwMode="auto">
          <a:xfrm>
            <a:off x="5183188" y="5116513"/>
            <a:ext cx="1600200" cy="217487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else2</a:t>
            </a:r>
          </a:p>
        </p:txBody>
      </p:sp>
      <p:sp>
        <p:nvSpPr>
          <p:cNvPr id="71" name="Rectangle 24"/>
          <p:cNvSpPr>
            <a:spLocks noChangeArrowheads="1"/>
          </p:cNvSpPr>
          <p:nvPr/>
        </p:nvSpPr>
        <p:spPr bwMode="auto">
          <a:xfrm>
            <a:off x="4908550" y="5116513"/>
            <a:ext cx="274638" cy="217487"/>
          </a:xfrm>
          <a:prstGeom prst="rect">
            <a:avLst/>
          </a:prstGeom>
          <a:solidFill>
            <a:srgbClr val="CCEC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p2</a:t>
            </a:r>
          </a:p>
        </p:txBody>
      </p:sp>
      <p:sp>
        <p:nvSpPr>
          <p:cNvPr id="72" name="Rectangle 25"/>
          <p:cNvSpPr>
            <a:spLocks noChangeArrowheads="1"/>
          </p:cNvSpPr>
          <p:nvPr/>
        </p:nvSpPr>
        <p:spPr bwMode="auto">
          <a:xfrm>
            <a:off x="5183188" y="4241800"/>
            <a:ext cx="1600200" cy="217488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then1</a:t>
            </a:r>
          </a:p>
        </p:txBody>
      </p:sp>
      <p:sp>
        <p:nvSpPr>
          <p:cNvPr id="73" name="Rectangle 26"/>
          <p:cNvSpPr>
            <a:spLocks noChangeArrowheads="1"/>
          </p:cNvSpPr>
          <p:nvPr/>
        </p:nvSpPr>
        <p:spPr bwMode="auto">
          <a:xfrm>
            <a:off x="4908550" y="4241800"/>
            <a:ext cx="274638" cy="217488"/>
          </a:xfrm>
          <a:prstGeom prst="rect">
            <a:avLst/>
          </a:prstGeom>
          <a:solidFill>
            <a:srgbClr val="CCEC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charset="0"/>
                <a:ea typeface="ＭＳ Ｐゴシック" charset="0"/>
                <a:cs typeface="Calibri" charset="0"/>
              </a:rPr>
              <a:t>p1</a:t>
            </a:r>
          </a:p>
        </p:txBody>
      </p:sp>
    </p:spTree>
    <p:extLst>
      <p:ext uri="{BB962C8B-B14F-4D97-AF65-F5344CB8AC3E}">
        <p14:creationId xmlns:p14="http://schemas.microsoft.com/office/powerpoint/2010/main" val="1257346857"/>
      </p:ext>
    </p:extLst>
  </p:cSld>
  <p:clrMapOvr>
    <a:masterClrMapping/>
  </p:clrMapOvr>
  <p:transition/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Conditional Execution in the ARM ISA</a:t>
            </a:r>
          </a:p>
        </p:txBody>
      </p:sp>
      <p:sp>
        <p:nvSpPr>
          <p:cNvPr id="96258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charset="-128"/>
              </a:rPr>
              <a:t>Almost all ARM instructions can include an optional condition code. 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Prior to ARM v8</a:t>
            </a:r>
          </a:p>
          <a:p>
            <a:endParaRPr lang="en-US" altLang="en-US" dirty="0">
              <a:ea typeface="ＭＳ Ｐゴシック" charset="-128"/>
            </a:endParaRPr>
          </a:p>
          <a:p>
            <a:r>
              <a:rPr lang="en-US" altLang="en-US" dirty="0">
                <a:ea typeface="ＭＳ Ｐゴシック" charset="-128"/>
              </a:rPr>
              <a:t>An instruction with a condition code is executed only if the condition code flags in the CPSR meet the specified condition. </a:t>
            </a:r>
          </a:p>
        </p:txBody>
      </p:sp>
      <p:sp>
        <p:nvSpPr>
          <p:cNvPr id="9625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3B7F8D6-0F3A-D74F-A519-37158B5BEDD5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4412444"/>
      </p:ext>
    </p:extLst>
  </p:cSld>
  <p:clrMapOvr>
    <a:masterClrMapping/>
  </p:clrMapOvr>
  <p:transition/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Conditional Execution in ARM ISA</a:t>
            </a:r>
          </a:p>
        </p:txBody>
      </p:sp>
      <p:sp>
        <p:nvSpPr>
          <p:cNvPr id="97282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8CA10DA-82D8-454E-BD64-A4A604EA3ACD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pic>
        <p:nvPicPr>
          <p:cNvPr id="97283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39800"/>
            <a:ext cx="9144000" cy="497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5601367"/>
      </p:ext>
    </p:extLst>
  </p:cSld>
  <p:clrMapOvr>
    <a:masterClrMapping/>
  </p:clrMapOvr>
  <p:transition/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Conditional Execution in ARM ISA</a:t>
            </a:r>
          </a:p>
        </p:txBody>
      </p:sp>
      <p:sp>
        <p:nvSpPr>
          <p:cNvPr id="98306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8133AB4-B0B4-4E42-8ED1-F52234A970F3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pic>
        <p:nvPicPr>
          <p:cNvPr id="98307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90600"/>
            <a:ext cx="914400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8115515"/>
      </p:ext>
    </p:extLst>
  </p:cSld>
  <p:clrMapOvr>
    <a:masterClrMapping/>
  </p:clrMapOvr>
  <p:transition/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Conditional Execution in ARM ISA</a:t>
            </a:r>
          </a:p>
        </p:txBody>
      </p:sp>
      <p:pic>
        <p:nvPicPr>
          <p:cNvPr id="99330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6" r="1276"/>
          <a:stretch>
            <a:fillRect/>
          </a:stretch>
        </p:blipFill>
        <p:spPr>
          <a:xfrm>
            <a:off x="228600" y="996950"/>
            <a:ext cx="8610600" cy="5194300"/>
          </a:xfrm>
        </p:spPr>
      </p:pic>
      <p:sp>
        <p:nvSpPr>
          <p:cNvPr id="9933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500B8E-1257-2249-884B-789DC13534B1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16044098"/>
      </p:ext>
    </p:extLst>
  </p:cSld>
  <p:clrMapOvr>
    <a:masterClrMapping/>
  </p:clrMapOvr>
  <p:transition/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Conditional Execution in ARM ISA</a:t>
            </a:r>
          </a:p>
        </p:txBody>
      </p:sp>
      <p:pic>
        <p:nvPicPr>
          <p:cNvPr id="100354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0" b="600"/>
          <a:stretch>
            <a:fillRect/>
          </a:stretch>
        </p:blipFill>
        <p:spPr>
          <a:xfrm>
            <a:off x="228600" y="996950"/>
            <a:ext cx="8610600" cy="5194300"/>
          </a:xfrm>
        </p:spPr>
      </p:pic>
      <p:sp>
        <p:nvSpPr>
          <p:cNvPr id="10035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3FF2756-CC8E-F044-A36B-89AC2B62768F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81011594"/>
      </p:ext>
    </p:extLst>
  </p:cSld>
  <p:clrMapOvr>
    <a:masterClrMapping/>
  </p:clrMapOvr>
  <p:transition/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Conditional Execution in ARM ISA</a:t>
            </a:r>
          </a:p>
        </p:txBody>
      </p:sp>
      <p:sp>
        <p:nvSpPr>
          <p:cNvPr id="101378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FF1E055-035A-A645-BDB5-F5B54E3BC236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pic>
        <p:nvPicPr>
          <p:cNvPr id="101379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68388"/>
            <a:ext cx="9144000" cy="533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6147224"/>
      </p:ext>
    </p:extLst>
  </p:cSld>
  <p:clrMapOvr>
    <a:masterClrMapping/>
  </p:clrMapOvr>
  <p:transition/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How to Handle Control Dependences</a:t>
            </a:r>
          </a:p>
        </p:txBody>
      </p:sp>
      <p:sp>
        <p:nvSpPr>
          <p:cNvPr id="108546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Critical to keep the pipeline full with correct sequence of dynamic instructions. </a:t>
            </a:r>
          </a:p>
          <a:p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Potential solutions if the instruction is a control-flow instruction:</a:t>
            </a:r>
          </a:p>
          <a:p>
            <a:pPr lvl="1"/>
            <a:endParaRPr lang="en-US" altLang="en-US"/>
          </a:p>
          <a:p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Stall</a:t>
            </a:r>
            <a:r>
              <a:rPr lang="en-US" altLang="en-US">
                <a:ea typeface="ＭＳ Ｐゴシック" charset="-128"/>
              </a:rPr>
              <a:t> the pipeline until we know the next fetch address</a:t>
            </a:r>
          </a:p>
          <a:p>
            <a:r>
              <a:rPr lang="en-US" altLang="en-US">
                <a:ea typeface="ＭＳ Ｐゴシック" charset="-128"/>
              </a:rPr>
              <a:t>Guess the next fetch address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branch prediction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r>
              <a:rPr lang="en-US" altLang="en-US">
                <a:ea typeface="ＭＳ Ｐゴシック" charset="-128"/>
              </a:rPr>
              <a:t>Employ delayed branching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branch delay slot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r>
              <a:rPr lang="en-US" altLang="en-US">
                <a:ea typeface="ＭＳ Ｐゴシック" charset="-128"/>
              </a:rPr>
              <a:t>Do something else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fine-grained multithreading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r>
              <a:rPr lang="en-US" altLang="en-US">
                <a:ea typeface="ＭＳ Ｐゴシック" charset="-128"/>
              </a:rPr>
              <a:t>Eliminate control-flow instructions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predicated execution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r>
              <a:rPr lang="en-US" altLang="en-US">
                <a:ea typeface="ＭＳ Ｐゴシック" charset="-128"/>
              </a:rPr>
              <a:t>Fetch from both possible paths (if you know the addresses of both possible paths) (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multipath execution</a:t>
            </a:r>
            <a:r>
              <a:rPr lang="en-US" altLang="en-US">
                <a:ea typeface="ＭＳ Ｐゴシック" charset="-128"/>
              </a:rPr>
              <a:t>)</a:t>
            </a:r>
          </a:p>
          <a:p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10854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A3C6042-F437-EB41-8841-74E97C5FCE59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2400" y="5638800"/>
            <a:ext cx="8669338" cy="8382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9924627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6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Multi-Path Execution</a:t>
            </a:r>
          </a:p>
        </p:txBody>
      </p:sp>
      <p:sp>
        <p:nvSpPr>
          <p:cNvPr id="116739" name="Content Placeholder 2"/>
          <p:cNvSpPr>
            <a:spLocks noGrp="1"/>
          </p:cNvSpPr>
          <p:nvPr>
            <p:ph idx="1"/>
          </p:nvPr>
        </p:nvSpPr>
        <p:spPr>
          <a:xfrm>
            <a:off x="228600" y="86360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Idea: 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Execute both paths after a conditional branch</a:t>
            </a:r>
          </a:p>
          <a:p>
            <a:pPr lvl="1"/>
            <a:r>
              <a:rPr lang="en-US" altLang="en-US" sz="1800">
                <a:ea typeface="ＭＳ Ｐゴシック" charset="-128"/>
              </a:rPr>
              <a:t>For all branches: Riseman and Foster, </a:t>
            </a:r>
            <a:r>
              <a:rPr lang="ja-JP" altLang="en-US" sz="1800">
                <a:ea typeface="ＭＳ Ｐゴシック" charset="-128"/>
              </a:rPr>
              <a:t>“</a:t>
            </a:r>
            <a:r>
              <a:rPr lang="en-US" altLang="ja-JP" sz="1800">
                <a:solidFill>
                  <a:srgbClr val="FF0000"/>
                </a:solidFill>
                <a:ea typeface="ＭＳ Ｐゴシック" charset="-128"/>
              </a:rPr>
              <a:t>The inhibition of potential parallelism by conditional jumps</a:t>
            </a:r>
            <a:r>
              <a:rPr lang="en-US" altLang="ja-JP" sz="1800">
                <a:ea typeface="ＭＳ Ｐゴシック" charset="-128"/>
              </a:rPr>
              <a:t>,</a:t>
            </a:r>
            <a:r>
              <a:rPr lang="ja-JP" altLang="en-US" sz="1800">
                <a:ea typeface="ＭＳ Ｐゴシック" charset="-128"/>
              </a:rPr>
              <a:t>”</a:t>
            </a:r>
            <a:r>
              <a:rPr lang="en-US" altLang="ja-JP" sz="1800">
                <a:ea typeface="ＭＳ Ｐゴシック" charset="-128"/>
              </a:rPr>
              <a:t> IEEE Transactions on Computers, 1972.</a:t>
            </a:r>
          </a:p>
          <a:p>
            <a:pPr lvl="1"/>
            <a:r>
              <a:rPr lang="en-US" altLang="en-US" sz="1800">
                <a:ea typeface="ＭＳ Ｐゴシック" charset="-128"/>
              </a:rPr>
              <a:t>For a hard-to-predict branch: Use dynamic confidence estimation</a:t>
            </a:r>
          </a:p>
          <a:p>
            <a:pPr lvl="1"/>
            <a:endParaRPr lang="en-US" altLang="en-US">
              <a:solidFill>
                <a:srgbClr val="0000FF"/>
              </a:solidFill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Advantages:</a:t>
            </a:r>
          </a:p>
          <a:p>
            <a:pPr lvl="1"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+ Improves performance if misprediction cost &gt; useless work</a:t>
            </a:r>
          </a:p>
          <a:p>
            <a:pPr lvl="1"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+ No ISA change needed</a:t>
            </a:r>
          </a:p>
          <a:p>
            <a:pPr lvl="1">
              <a:buFont typeface="Wingdings" charset="2"/>
              <a:buNone/>
            </a:pPr>
            <a:endParaRPr lang="en-US" altLang="en-US">
              <a:ea typeface="ＭＳ Ｐゴシック" charset="-128"/>
            </a:endParaRPr>
          </a:p>
          <a:p>
            <a:r>
              <a:rPr lang="en-US" altLang="en-US">
                <a:ea typeface="ＭＳ Ｐゴシック" charset="-128"/>
              </a:rPr>
              <a:t>Disadvantages:</a:t>
            </a:r>
          </a:p>
          <a:p>
            <a:pPr lvl="1"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-- What happens when the machine encounters another hard-to-predict branch? Execute both paths again?</a:t>
            </a:r>
          </a:p>
          <a:p>
            <a:pPr lvl="1"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	-- Paths followed quickly become exponential</a:t>
            </a:r>
          </a:p>
          <a:p>
            <a:pPr lvl="1"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-- Each followed path requires its own context (registers, PC, GHR)</a:t>
            </a:r>
          </a:p>
          <a:p>
            <a:pPr lvl="1">
              <a:buFont typeface="Wingdings" charset="2"/>
              <a:buNone/>
            </a:pPr>
            <a:r>
              <a:rPr lang="en-US" altLang="en-US" sz="2000">
                <a:ea typeface="ＭＳ Ｐゴシック" charset="-128"/>
              </a:rPr>
              <a:t>-- Wasted work (and reduced performance) if paths merge</a:t>
            </a:r>
          </a:p>
        </p:txBody>
      </p:sp>
      <p:sp>
        <p:nvSpPr>
          <p:cNvPr id="10957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FB7341D-C8D0-8045-92E7-BAC6FFAB6826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7044958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4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2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5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4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38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_template_2014">
  <a:themeElements>
    <a:clrScheme name="ETH">
      <a:dk1>
        <a:srgbClr val="000000"/>
      </a:dk1>
      <a:lt1>
        <a:srgbClr val="FFFFFF"/>
      </a:lt1>
      <a:dk2>
        <a:srgbClr val="002B5F"/>
      </a:dk2>
      <a:lt2>
        <a:srgbClr val="808080"/>
      </a:lt2>
      <a:accent1>
        <a:srgbClr val="4F0E2B"/>
      </a:accent1>
      <a:accent2>
        <a:srgbClr val="8B3735"/>
      </a:accent2>
      <a:accent3>
        <a:srgbClr val="A03232"/>
      </a:accent3>
      <a:accent4>
        <a:srgbClr val="F7F0BC"/>
      </a:accent4>
      <a:accent5>
        <a:srgbClr val="C8DEC8"/>
      </a:accent5>
      <a:accent6>
        <a:srgbClr val="DEE9F6"/>
      </a:accent6>
      <a:hlink>
        <a:srgbClr val="A71D5B"/>
      </a:hlink>
      <a:folHlink>
        <a:srgbClr val="A71D5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tx1"/>
        </a:solidFill>
        <a:ln w="25400">
          <a:solidFill>
            <a:schemeClr val="tx1"/>
          </a:solidFill>
          <a:round/>
          <a:headEnd/>
          <a:tailEnd/>
        </a:ln>
        <a:effectLst/>
      </a:spPr>
      <a:bodyPr wrap="none" anchor="ctr">
        <a:spAutoFit/>
      </a:bodyPr>
      <a:lstStyle>
        <a:defPPr>
          <a:defRPr/>
        </a:defPPr>
      </a:lstStyle>
    </a:spDef>
    <a:lnDef>
      <a:spPr bwMode="auto">
        <a:noFill/>
        <a:ln w="12700">
          <a:solidFill>
            <a:srgbClr val="000000"/>
          </a:solidFill>
          <a:miter lim="800000"/>
          <a:headEnd type="none" w="med" len="med"/>
          <a:tailEnd type="triangle" w="med" len="med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sz="1800"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6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33708</TotalTime>
  <Words>8745</Words>
  <Application>Microsoft Macintosh PowerPoint</Application>
  <PresentationFormat>On-screen Show (4:3)</PresentationFormat>
  <Paragraphs>2145</Paragraphs>
  <Slides>138</Slides>
  <Notes>11</Notes>
  <HiddenSlides>0</HiddenSlides>
  <MMClips>0</MMClips>
  <ScaleCrop>false</ScaleCrop>
  <HeadingPairs>
    <vt:vector size="8" baseType="variant">
      <vt:variant>
        <vt:lpstr>Fonts Used</vt:lpstr>
      </vt:variant>
      <vt:variant>
        <vt:i4>17</vt:i4>
      </vt:variant>
      <vt:variant>
        <vt:lpstr>Theme</vt:lpstr>
      </vt:variant>
      <vt:variant>
        <vt:i4>8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138</vt:i4>
      </vt:variant>
    </vt:vector>
  </HeadingPairs>
  <TitlesOfParts>
    <vt:vector size="164" baseType="lpstr">
      <vt:lpstr>굴림</vt:lpstr>
      <vt:lpstr>ＭＳ Ｐゴシック</vt:lpstr>
      <vt:lpstr>Arial</vt:lpstr>
      <vt:lpstr>Arial Narrow</vt:lpstr>
      <vt:lpstr>AUdimat</vt:lpstr>
      <vt:lpstr>Calibri</vt:lpstr>
      <vt:lpstr>Consolas</vt:lpstr>
      <vt:lpstr>Garamond</vt:lpstr>
      <vt:lpstr>Myriad Pro Black</vt:lpstr>
      <vt:lpstr>Myriad Pro Semibold</vt:lpstr>
      <vt:lpstr>Symbol</vt:lpstr>
      <vt:lpstr>Tahoma</vt:lpstr>
      <vt:lpstr>Times New Roman</vt:lpstr>
      <vt:lpstr>Trebuchet MS</vt:lpstr>
      <vt:lpstr>Verdana</vt:lpstr>
      <vt:lpstr>Wingdings</vt:lpstr>
      <vt:lpstr>Wingdings 2</vt:lpstr>
      <vt:lpstr>Edge</vt:lpstr>
      <vt:lpstr>4_Edge</vt:lpstr>
      <vt:lpstr>32_Edge</vt:lpstr>
      <vt:lpstr>45_Edge</vt:lpstr>
      <vt:lpstr>54_Edge</vt:lpstr>
      <vt:lpstr>38_Edge</vt:lpstr>
      <vt:lpstr>1_template_2014</vt:lpstr>
      <vt:lpstr>6_Edge</vt:lpstr>
      <vt:lpstr>VISIO</vt:lpstr>
      <vt:lpstr>Design of Digital Circuits Lecture 17b: Branch Prediction</vt:lpstr>
      <vt:lpstr>Required Readings</vt:lpstr>
      <vt:lpstr>Agenda for Today &amp; Next Few Lectures</vt:lpstr>
      <vt:lpstr>Approaches to (Instruction-Level) Concurrency</vt:lpstr>
      <vt:lpstr>Control Dependence Handling</vt:lpstr>
      <vt:lpstr>Control Dependence</vt:lpstr>
      <vt:lpstr>Branch Types</vt:lpstr>
      <vt:lpstr>How to Handle Control Dependences</vt:lpstr>
      <vt:lpstr>Stall Fetch Until Next PC is Known: Good Idea?</vt:lpstr>
      <vt:lpstr>The Branch Problem</vt:lpstr>
      <vt:lpstr>Importance of The Branch Problem</vt:lpstr>
      <vt:lpstr>Branch Prediction</vt:lpstr>
      <vt:lpstr>Branch Prediction: Guess the Next Instruction to Fetch</vt:lpstr>
      <vt:lpstr>Misprediction Penalty</vt:lpstr>
      <vt:lpstr>Simplest: Always Guess NextPC = PC + 4 </vt:lpstr>
      <vt:lpstr>Guessing NextPC = PC + 4</vt:lpstr>
      <vt:lpstr>Branch Prediction: Always PC+4</vt:lpstr>
      <vt:lpstr>Pipeline Flush on a Misprediction</vt:lpstr>
      <vt:lpstr>Performance Analysis</vt:lpstr>
      <vt:lpstr>Reducing Branch Misprediction Penalty</vt:lpstr>
      <vt:lpstr>Branch Prediction (A Bit More Enhanced)</vt:lpstr>
      <vt:lpstr>Fetch Stage with BTB and Direction Prediction</vt:lpstr>
      <vt:lpstr>More Sophisticated Branch Direction Prediction</vt:lpstr>
      <vt:lpstr>Three Things to Be Predicted</vt:lpstr>
      <vt:lpstr>Simple Branch Direction Prediction Schemes</vt:lpstr>
      <vt:lpstr>More Sophisticated Direction Prediction</vt:lpstr>
      <vt:lpstr>Static Branch Prediction (I)</vt:lpstr>
      <vt:lpstr>Static Branch Prediction (II)</vt:lpstr>
      <vt:lpstr>Static Branch Prediction (III)</vt:lpstr>
      <vt:lpstr>Static Branch Prediction (IV)</vt:lpstr>
      <vt:lpstr>Pragmas</vt:lpstr>
      <vt:lpstr>Static Branch Prediction</vt:lpstr>
      <vt:lpstr>More Sophisticated Direction Prediction</vt:lpstr>
      <vt:lpstr>Dynamic Branch Prediction</vt:lpstr>
      <vt:lpstr>Last Time Predictor</vt:lpstr>
      <vt:lpstr>Implementing the Last-Time Predictor</vt:lpstr>
      <vt:lpstr>State Machine for Last-Time Prediction</vt:lpstr>
      <vt:lpstr>Improving the Last Time Predictor</vt:lpstr>
      <vt:lpstr>Two-Bit Counter Based Prediction</vt:lpstr>
      <vt:lpstr>State Machine for 2-bit Saturating Counter</vt:lpstr>
      <vt:lpstr>Hysteresis Using a 2-bit Counter</vt:lpstr>
      <vt:lpstr>Is This Good Enough?</vt:lpstr>
      <vt:lpstr>Let’s Do the Exercise Again</vt:lpstr>
      <vt:lpstr>Can We Do Better: Two-Level Prediction</vt:lpstr>
      <vt:lpstr>Global Branch Correlation (I)</vt:lpstr>
      <vt:lpstr>Global Branch Correlation (II)</vt:lpstr>
      <vt:lpstr>Global Branch Correlation (III)</vt:lpstr>
      <vt:lpstr>Capturing Global Branch Correlation</vt:lpstr>
      <vt:lpstr>Two Level Global Branch Prediction</vt:lpstr>
      <vt:lpstr>How Does the Global Predictor Work?</vt:lpstr>
      <vt:lpstr>Intel Pentium Pro Branch Predictor</vt:lpstr>
      <vt:lpstr>Improving Global Predictor Accuracy</vt:lpstr>
      <vt:lpstr>Review: One-Level Branch Predictor</vt:lpstr>
      <vt:lpstr>Two-Level Global History Branch Predictor</vt:lpstr>
      <vt:lpstr>Two-Level Gshare Branch Predictor</vt:lpstr>
      <vt:lpstr>Can We Do Better: Two-Level Prediction</vt:lpstr>
      <vt:lpstr>Local Branch Correlation</vt:lpstr>
      <vt:lpstr>More Motivation for Local History</vt:lpstr>
      <vt:lpstr>Capturing Local Branch Correlation</vt:lpstr>
      <vt:lpstr>Two Level Local Branch Prediction</vt:lpstr>
      <vt:lpstr>Two-Level Local History Branch Predictor</vt:lpstr>
      <vt:lpstr>Can We Do Even Better?</vt:lpstr>
      <vt:lpstr>Hybrid Branch Predictors</vt:lpstr>
      <vt:lpstr>Alpha 21264 Tournament Predictor</vt:lpstr>
      <vt:lpstr>Are We Done w/ Branch Prediction?</vt:lpstr>
      <vt:lpstr>Some Other Branch Predictor Types</vt:lpstr>
      <vt:lpstr>Intel Pentium M Predictors</vt:lpstr>
      <vt:lpstr>Perceptrons for Learning Linear Functions</vt:lpstr>
      <vt:lpstr>Perceptron Branch Predictor (I)</vt:lpstr>
      <vt:lpstr>Perceptron Branch Predictor (II)</vt:lpstr>
      <vt:lpstr>Perceptron Branch Predictor (III)</vt:lpstr>
      <vt:lpstr>Prediction Using Multiple History Lengths</vt:lpstr>
      <vt:lpstr>State of the Art in Branch Prediction</vt:lpstr>
      <vt:lpstr>Branch Confidence Estimation</vt:lpstr>
      <vt:lpstr>Other Ways of Handling Branches</vt:lpstr>
      <vt:lpstr>How to Handle Control Dependences</vt:lpstr>
      <vt:lpstr>Delayed Branching (I)</vt:lpstr>
      <vt:lpstr>Delayed Branching (II)</vt:lpstr>
      <vt:lpstr>Fancy Delayed Branching (III)</vt:lpstr>
      <vt:lpstr>Delayed Branching (IV)</vt:lpstr>
      <vt:lpstr>An Aside: Filling the Delay Slot</vt:lpstr>
      <vt:lpstr>How to Handle Control Dependences</vt:lpstr>
      <vt:lpstr>Predicate Combining (not Predicated Execution)</vt:lpstr>
      <vt:lpstr>Predication (Predicated Execution)</vt:lpstr>
      <vt:lpstr>Predication (Predicated Execution)</vt:lpstr>
      <vt:lpstr>Predicated Execution References</vt:lpstr>
      <vt:lpstr>Conditional Move Operations</vt:lpstr>
      <vt:lpstr>Predicated Execution (II)</vt:lpstr>
      <vt:lpstr>Predicated Execution</vt:lpstr>
      <vt:lpstr>Predicated Execution vs. Branch Prediction</vt:lpstr>
      <vt:lpstr>Predicated Execution in Intel Itanium</vt:lpstr>
      <vt:lpstr>Conditional Execution in the ARM ISA</vt:lpstr>
      <vt:lpstr>Conditional Execution in ARM ISA</vt:lpstr>
      <vt:lpstr>Conditional Execution in ARM ISA</vt:lpstr>
      <vt:lpstr>Conditional Execution in ARM ISA</vt:lpstr>
      <vt:lpstr>Conditional Execution in ARM ISA</vt:lpstr>
      <vt:lpstr>Conditional Execution in ARM ISA</vt:lpstr>
      <vt:lpstr>How to Handle Control Dependences</vt:lpstr>
      <vt:lpstr>Multi-Path Execution</vt:lpstr>
      <vt:lpstr>Dual-Path Execution versus Predication</vt:lpstr>
      <vt:lpstr>Handling Other Types of Branches</vt:lpstr>
      <vt:lpstr>Remember: Branch Types</vt:lpstr>
      <vt:lpstr>Call and Return Prediction</vt:lpstr>
      <vt:lpstr>Indirect Branch Prediction (I)</vt:lpstr>
      <vt:lpstr>Indirect Branch Prediction (II)</vt:lpstr>
      <vt:lpstr>Intel Pentium M Indirect Branch Predictor</vt:lpstr>
      <vt:lpstr>Issues in Branch Prediction (I)</vt:lpstr>
      <vt:lpstr>Latency of Branch Prediction</vt:lpstr>
      <vt:lpstr>Design of Digital Circuits Lecture 17b: Branch Prediction</vt:lpstr>
      <vt:lpstr>Approaches to (Instruction-Level) Concurrency</vt:lpstr>
      <vt:lpstr>VLIW</vt:lpstr>
      <vt:lpstr>VLIW Concept</vt:lpstr>
      <vt:lpstr>VLIW Concept</vt:lpstr>
      <vt:lpstr>VLIW (Very Long Instruction Word)</vt:lpstr>
      <vt:lpstr>VLIW Performance Example (2-wide bundles)</vt:lpstr>
      <vt:lpstr>VLIW Lock-Step Execution</vt:lpstr>
      <vt:lpstr>VLIW Philosophy</vt:lpstr>
      <vt:lpstr>Commercial VLIW Machines</vt:lpstr>
      <vt:lpstr>VLIW Tradeoffs</vt:lpstr>
      <vt:lpstr>VLIW Summary</vt:lpstr>
      <vt:lpstr>An Example Work: Superblock</vt:lpstr>
      <vt:lpstr>Another Example Work: IMPACT</vt:lpstr>
      <vt:lpstr>Approaches to (Instruction-Level) Concurrency</vt:lpstr>
      <vt:lpstr>Recall: How to Handle Data Dependences</vt:lpstr>
      <vt:lpstr>How to Handle Control Dependences</vt:lpstr>
      <vt:lpstr>Fine-Grained Multithreading</vt:lpstr>
      <vt:lpstr>Fine-Grained Multithreading</vt:lpstr>
      <vt:lpstr>Fine-Grained Multithreading (II)</vt:lpstr>
      <vt:lpstr>Fine-Grained Multithreading: History</vt:lpstr>
      <vt:lpstr>Fine-Grained Multithreading in HEP</vt:lpstr>
      <vt:lpstr>Multithreaded Pipeline Example</vt:lpstr>
      <vt:lpstr>Sun Niagara Multithreaded Pipeline</vt:lpstr>
      <vt:lpstr>Fine-grained Multithreading</vt:lpstr>
      <vt:lpstr>Modern GPUs are  FGMT Machines</vt:lpstr>
      <vt:lpstr>NVIDIA GeForce GTX 285 “core”</vt:lpstr>
      <vt:lpstr>NVIDIA GeForce GTX 285 “core”</vt:lpstr>
      <vt:lpstr>NVIDIA GeForce GTX 285</vt:lpstr>
      <vt:lpstr>End of Fine-Grained Multithreading</vt:lpstr>
    </vt:vector>
  </TitlesOfParts>
  <Company>Microsoft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18-741  Advanced Computer Architecture Lecture 1: Intro and Basics</dc:title>
  <dc:creator>Onur Mutlu</dc:creator>
  <cp:lastModifiedBy>Onur Mutlu</cp:lastModifiedBy>
  <cp:revision>513</cp:revision>
  <cp:lastPrinted>2018-04-26T10:57:00Z</cp:lastPrinted>
  <dcterms:created xsi:type="dcterms:W3CDTF">2010-09-08T00:51:32Z</dcterms:created>
  <dcterms:modified xsi:type="dcterms:W3CDTF">2019-04-18T05:13:18Z</dcterms:modified>
</cp:coreProperties>
</file>